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6" r:id="rId2"/>
    <p:sldId id="341" r:id="rId3"/>
    <p:sldId id="436" r:id="rId4"/>
    <p:sldId id="534" r:id="rId5"/>
    <p:sldId id="531" r:id="rId6"/>
    <p:sldId id="755" r:id="rId7"/>
    <p:sldId id="633" r:id="rId8"/>
    <p:sldId id="598" r:id="rId9"/>
    <p:sldId id="756" r:id="rId10"/>
    <p:sldId id="757" r:id="rId11"/>
    <p:sldId id="758" r:id="rId12"/>
    <p:sldId id="759" r:id="rId13"/>
    <p:sldId id="760" r:id="rId14"/>
    <p:sldId id="604" r:id="rId15"/>
    <p:sldId id="761" r:id="rId16"/>
    <p:sldId id="658" r:id="rId17"/>
    <p:sldId id="705" r:id="rId18"/>
    <p:sldId id="762" r:id="rId19"/>
    <p:sldId id="706" r:id="rId20"/>
    <p:sldId id="763" r:id="rId21"/>
    <p:sldId id="707" r:id="rId22"/>
    <p:sldId id="764" r:id="rId23"/>
    <p:sldId id="765" r:id="rId24"/>
    <p:sldId id="766" r:id="rId25"/>
    <p:sldId id="708" r:id="rId26"/>
    <p:sldId id="712" r:id="rId27"/>
    <p:sldId id="767" r:id="rId28"/>
    <p:sldId id="709" r:id="rId29"/>
    <p:sldId id="768" r:id="rId30"/>
    <p:sldId id="769" r:id="rId31"/>
    <p:sldId id="770" r:id="rId32"/>
    <p:sldId id="771" r:id="rId33"/>
    <p:sldId id="772" r:id="rId34"/>
    <p:sldId id="773" r:id="rId35"/>
    <p:sldId id="774" r:id="rId36"/>
    <p:sldId id="775" r:id="rId37"/>
    <p:sldId id="776" r:id="rId38"/>
    <p:sldId id="710" r:id="rId39"/>
    <p:sldId id="711" r:id="rId40"/>
    <p:sldId id="713" r:id="rId41"/>
    <p:sldId id="714" r:id="rId42"/>
    <p:sldId id="777" r:id="rId43"/>
    <p:sldId id="715" r:id="rId44"/>
    <p:sldId id="716" r:id="rId45"/>
    <p:sldId id="717" r:id="rId46"/>
    <p:sldId id="718" r:id="rId47"/>
    <p:sldId id="719" r:id="rId48"/>
    <p:sldId id="720" r:id="rId49"/>
    <p:sldId id="778" r:id="rId50"/>
    <p:sldId id="721" r:id="rId51"/>
    <p:sldId id="779" r:id="rId52"/>
    <p:sldId id="722" r:id="rId53"/>
    <p:sldId id="780" r:id="rId54"/>
    <p:sldId id="781" r:id="rId55"/>
    <p:sldId id="723" r:id="rId56"/>
    <p:sldId id="782" r:id="rId57"/>
    <p:sldId id="783" r:id="rId58"/>
    <p:sldId id="724" r:id="rId59"/>
    <p:sldId id="784" r:id="rId60"/>
    <p:sldId id="725" r:id="rId61"/>
    <p:sldId id="726" r:id="rId62"/>
    <p:sldId id="727" r:id="rId63"/>
    <p:sldId id="728" r:id="rId64"/>
    <p:sldId id="729" r:id="rId65"/>
    <p:sldId id="785" r:id="rId66"/>
    <p:sldId id="730" r:id="rId67"/>
    <p:sldId id="731" r:id="rId68"/>
    <p:sldId id="732" r:id="rId69"/>
    <p:sldId id="733" r:id="rId70"/>
    <p:sldId id="734" r:id="rId71"/>
    <p:sldId id="735" r:id="rId72"/>
    <p:sldId id="736" r:id="rId73"/>
    <p:sldId id="737" r:id="rId74"/>
    <p:sldId id="738" r:id="rId75"/>
    <p:sldId id="477" r:id="rId76"/>
    <p:sldId id="483" r:id="rId77"/>
    <p:sldId id="400"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1" autoAdjust="0"/>
    <p:restoredTop sz="94660"/>
  </p:normalViewPr>
  <p:slideViewPr>
    <p:cSldViewPr snapToGrid="0">
      <p:cViewPr varScale="1">
        <p:scale>
          <a:sx n="43" d="100"/>
          <a:sy n="43" d="100"/>
        </p:scale>
        <p:origin x="-114" y="-55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07942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734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30104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37602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1117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3988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7788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50707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03815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127702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289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t>‹#›</a:t>
            </a:fld>
            <a:endParaRPr lang="en-US"/>
          </a:p>
        </p:txBody>
      </p:sp>
    </p:spTree>
    <p:extLst>
      <p:ext uri="{BB962C8B-B14F-4D97-AF65-F5344CB8AC3E}">
        <p14:creationId xmlns:p14="http://schemas.microsoft.com/office/powerpoint/2010/main" val="382523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093" y="2837978"/>
            <a:ext cx="9144000" cy="2387600"/>
          </a:xfrm>
        </p:spPr>
        <p:txBody>
          <a:bodyPr/>
          <a:lstStyle/>
          <a:p>
            <a:r>
              <a:rPr lang="en-US" b="1" dirty="0" smtClean="0">
                <a:effectLst>
                  <a:outerShdw dist="38100" dir="2700000" algn="bl">
                    <a:schemeClr val="accent5"/>
                  </a:outerShdw>
                </a:effectLst>
              </a:rPr>
              <a:t>The </a:t>
            </a:r>
            <a:r>
              <a:rPr lang="en-US" b="1" dirty="0">
                <a:effectLst>
                  <a:outerShdw dist="38100" dir="2700000" algn="bl">
                    <a:schemeClr val="accent5"/>
                  </a:outerShdw>
                </a:effectLst>
              </a:rPr>
              <a:t>s</a:t>
            </a:r>
            <a:r>
              <a:rPr lang="en-US" b="1" dirty="0" smtClean="0">
                <a:effectLst>
                  <a:outerShdw dist="38100" dir="2700000" algn="bl">
                    <a:schemeClr val="accent5"/>
                  </a:outerShdw>
                </a:effectLst>
              </a:rPr>
              <a:t>tudy</a:t>
            </a:r>
            <a:r>
              <a:rPr lang="en-US" dirty="0"/>
              <a:t/>
            </a:r>
            <a:br>
              <a:rPr lang="en-US" dirty="0"/>
            </a:br>
            <a:r>
              <a:rPr lang="en-US" b="1" dirty="0">
                <a:effectLst>
                  <a:outerShdw dist="38100" dir="2700000" algn="bl">
                    <a:schemeClr val="accent5"/>
                  </a:outerShdw>
                </a:effectLst>
              </a:rPr>
              <a:t>w</a:t>
            </a:r>
            <a:r>
              <a:rPr lang="en-US" b="1" dirty="0" smtClean="0">
                <a:effectLst>
                  <a:outerShdw dist="38100" dir="2700000" algn="bl">
                    <a:schemeClr val="accent5"/>
                  </a:outerShdw>
                </a:effectLst>
              </a:rPr>
              <a:t>ill </a:t>
            </a:r>
            <a:r>
              <a:rPr lang="en-US" b="1" dirty="0">
                <a:effectLst>
                  <a:outerShdw dist="38100" dir="2700000" algn="bl">
                    <a:schemeClr val="accent5"/>
                  </a:outerShdw>
                </a:effectLst>
              </a:rPr>
              <a:t>b</a:t>
            </a:r>
            <a:r>
              <a:rPr lang="en-US" b="1" dirty="0" smtClean="0">
                <a:effectLst>
                  <a:outerShdw dist="38100" dir="2700000" algn="bl">
                    <a:schemeClr val="accent5"/>
                  </a:outerShdw>
                </a:effectLst>
              </a:rPr>
              <a:t>egin </a:t>
            </a:r>
            <a:r>
              <a:rPr lang="en-US" b="1" dirty="0">
                <a:effectLst>
                  <a:outerShdw dist="38100" dir="2700000" algn="bl">
                    <a:schemeClr val="accent5"/>
                  </a:outerShdw>
                </a:effectLst>
              </a:rPr>
              <a:t>a</a:t>
            </a:r>
            <a:r>
              <a:rPr lang="en-US" b="1" dirty="0" smtClean="0">
                <a:effectLst>
                  <a:outerShdw dist="38100" dir="2700000" algn="bl">
                    <a:schemeClr val="accent5"/>
                  </a:outerShdw>
                </a:effectLst>
              </a:rPr>
              <a:t>t </a:t>
            </a:r>
            <a:r>
              <a:rPr lang="en-US" b="1" dirty="0">
                <a:effectLst>
                  <a:outerShdw dist="38100" dir="2700000" algn="bl">
                    <a:schemeClr val="accent5"/>
                  </a:outerShdw>
                </a:effectLst>
              </a:rPr>
              <a:t>7:30 PM</a:t>
            </a:r>
            <a:endParaRPr lang="en-US" dirty="0"/>
          </a:p>
        </p:txBody>
      </p:sp>
      <p:sp>
        <p:nvSpPr>
          <p:cNvPr id="3" name="Subtitle 2"/>
          <p:cNvSpPr>
            <a:spLocks noGrp="1"/>
          </p:cNvSpPr>
          <p:nvPr>
            <p:ph type="subTitle" idx="1"/>
          </p:nvPr>
        </p:nvSpPr>
        <p:spPr>
          <a:xfrm>
            <a:off x="264539" y="235986"/>
            <a:ext cx="11563109" cy="2601992"/>
          </a:xfrm>
          <a:solidFill>
            <a:srgbClr val="FF0000"/>
          </a:solidFill>
        </p:spPr>
        <p:txBody>
          <a:bodyPr>
            <a:noAutofit/>
          </a:bodyPr>
          <a:lstStyle/>
          <a:p>
            <a:r>
              <a:rPr lang="en-US" sz="8000" dirty="0" smtClean="0"/>
              <a:t>THE BOOK OF REVELATION</a:t>
            </a:r>
          </a:p>
          <a:p>
            <a:r>
              <a:rPr lang="en-US" sz="8000" dirty="0" smtClean="0"/>
              <a:t>BIBLE STUDY</a:t>
            </a:r>
            <a:endParaRPr lang="en-US" sz="8000" dirty="0"/>
          </a:p>
        </p:txBody>
      </p:sp>
    </p:spTree>
    <p:extLst>
      <p:ext uri="{BB962C8B-B14F-4D97-AF65-F5344CB8AC3E}">
        <p14:creationId xmlns:p14="http://schemas.microsoft.com/office/powerpoint/2010/main" val="319643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364" y="1295102"/>
            <a:ext cx="5525271" cy="4267796"/>
          </a:xfrm>
          <a:prstGeom prst="rect">
            <a:avLst/>
          </a:prstGeom>
        </p:spPr>
      </p:pic>
    </p:spTree>
    <p:extLst>
      <p:ext uri="{BB962C8B-B14F-4D97-AF65-F5344CB8AC3E}">
        <p14:creationId xmlns:p14="http://schemas.microsoft.com/office/powerpoint/2010/main" val="3381012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364" y="1523734"/>
            <a:ext cx="6249272" cy="3810532"/>
          </a:xfrm>
          <a:prstGeom prst="rect">
            <a:avLst/>
          </a:prstGeom>
        </p:spPr>
      </p:pic>
    </p:spTree>
    <p:extLst>
      <p:ext uri="{BB962C8B-B14F-4D97-AF65-F5344CB8AC3E}">
        <p14:creationId xmlns:p14="http://schemas.microsoft.com/office/powerpoint/2010/main" val="1395104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943" y="1618997"/>
            <a:ext cx="5830114" cy="3620005"/>
          </a:xfrm>
          <a:prstGeom prst="rect">
            <a:avLst/>
          </a:prstGeom>
        </p:spPr>
      </p:pic>
    </p:spTree>
    <p:extLst>
      <p:ext uri="{BB962C8B-B14F-4D97-AF65-F5344CB8AC3E}">
        <p14:creationId xmlns:p14="http://schemas.microsoft.com/office/powerpoint/2010/main" val="1807229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154" y="1352260"/>
            <a:ext cx="5315692" cy="4153480"/>
          </a:xfrm>
          <a:prstGeom prst="rect">
            <a:avLst/>
          </a:prstGeom>
        </p:spPr>
      </p:pic>
    </p:spTree>
    <p:extLst>
      <p:ext uri="{BB962C8B-B14F-4D97-AF65-F5344CB8AC3E}">
        <p14:creationId xmlns:p14="http://schemas.microsoft.com/office/powerpoint/2010/main" val="3024055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658"/>
          </a:xfrm>
        </p:spPr>
        <p:txBody>
          <a:bodyPr>
            <a:noAutofit/>
          </a:bodyPr>
          <a:lstStyle/>
          <a:p>
            <a:pPr algn="ctr"/>
            <a:r>
              <a:rPr lang="en-US" sz="8000" b="1" dirty="0" smtClean="0"/>
              <a:t>The first lesson for tonight:</a:t>
            </a:r>
            <a:endParaRPr lang="en-US" sz="8000" b="1" dirty="0"/>
          </a:p>
        </p:txBody>
      </p:sp>
    </p:spTree>
    <p:extLst>
      <p:ext uri="{BB962C8B-B14F-4D97-AF65-F5344CB8AC3E}">
        <p14:creationId xmlns:p14="http://schemas.microsoft.com/office/powerpoint/2010/main" val="3066784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890" y="1342734"/>
            <a:ext cx="6592220" cy="4172532"/>
          </a:xfrm>
          <a:prstGeom prst="rect">
            <a:avLst/>
          </a:prstGeom>
        </p:spPr>
      </p:pic>
    </p:spTree>
    <p:extLst>
      <p:ext uri="{BB962C8B-B14F-4D97-AF65-F5344CB8AC3E}">
        <p14:creationId xmlns:p14="http://schemas.microsoft.com/office/powerpoint/2010/main" val="299146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Hebrews 11:16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16 But they were looking for a better place, a </a:t>
            </a:r>
            <a:r>
              <a:rPr lang="en-US" sz="6000" dirty="0">
                <a:solidFill>
                  <a:srgbClr val="FF0000"/>
                </a:solidFill>
              </a:rPr>
              <a:t>heavenly homeland</a:t>
            </a:r>
            <a:r>
              <a:rPr lang="en-US" sz="6000" dirty="0"/>
              <a:t>. That is why God is not ashamed to be called their God, for he has prepared </a:t>
            </a:r>
            <a:r>
              <a:rPr lang="en-US" sz="6000" dirty="0">
                <a:solidFill>
                  <a:srgbClr val="FF0000"/>
                </a:solidFill>
              </a:rPr>
              <a:t>a city </a:t>
            </a:r>
            <a:r>
              <a:rPr lang="en-US" sz="6000" dirty="0"/>
              <a:t>for them.</a:t>
            </a:r>
          </a:p>
        </p:txBody>
      </p:sp>
    </p:spTree>
    <p:extLst>
      <p:ext uri="{BB962C8B-B14F-4D97-AF65-F5344CB8AC3E}">
        <p14:creationId xmlns:p14="http://schemas.microsoft.com/office/powerpoint/2010/main" val="964577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3:12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12 All who are victorious will become pillars in the Temple of my God, and they will never have to leave it. And I will write on them the name of my God, </a:t>
            </a:r>
            <a:r>
              <a:rPr lang="en-US" sz="6000" dirty="0" smtClean="0"/>
              <a:t>…</a:t>
            </a:r>
            <a:endParaRPr lang="en-US" sz="6000" dirty="0"/>
          </a:p>
        </p:txBody>
      </p:sp>
    </p:spTree>
    <p:extLst>
      <p:ext uri="{BB962C8B-B14F-4D97-AF65-F5344CB8AC3E}">
        <p14:creationId xmlns:p14="http://schemas.microsoft.com/office/powerpoint/2010/main" val="2628585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Revelation 3:12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a:t>
            </a:r>
            <a:r>
              <a:rPr lang="en-US" sz="6000" dirty="0" smtClean="0"/>
              <a:t>… and </a:t>
            </a:r>
            <a:r>
              <a:rPr lang="en-US" sz="6000" dirty="0"/>
              <a:t>they will be citizens in the city of my God—the </a:t>
            </a:r>
            <a:r>
              <a:rPr lang="en-US" sz="6000" dirty="0">
                <a:solidFill>
                  <a:srgbClr val="FF0000"/>
                </a:solidFill>
              </a:rPr>
              <a:t>new Jerusalem </a:t>
            </a:r>
            <a:r>
              <a:rPr lang="en-US" sz="6000" dirty="0"/>
              <a:t>that comes down from heaven from my God. And I will also write on them my new name.</a:t>
            </a:r>
          </a:p>
        </p:txBody>
      </p:sp>
    </p:spTree>
    <p:extLst>
      <p:ext uri="{BB962C8B-B14F-4D97-AF65-F5344CB8AC3E}">
        <p14:creationId xmlns:p14="http://schemas.microsoft.com/office/powerpoint/2010/main" val="1317444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21:2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2 And I saw the holy city, the new Jerusalem, </a:t>
            </a:r>
            <a:r>
              <a:rPr lang="en-US" sz="6000" dirty="0">
                <a:solidFill>
                  <a:srgbClr val="FF0000"/>
                </a:solidFill>
              </a:rPr>
              <a:t>coming down from God out of heaven </a:t>
            </a:r>
            <a:r>
              <a:rPr lang="en-US" sz="6000" dirty="0"/>
              <a:t>like a bride beautifully dressed for her husband.</a:t>
            </a:r>
          </a:p>
        </p:txBody>
      </p:sp>
    </p:spTree>
    <p:extLst>
      <p:ext uri="{BB962C8B-B14F-4D97-AF65-F5344CB8AC3E}">
        <p14:creationId xmlns:p14="http://schemas.microsoft.com/office/powerpoint/2010/main" val="2089079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and then start the Bible study..</a:t>
            </a:r>
            <a:endParaRPr lang="en-US" sz="11500" dirty="0"/>
          </a:p>
        </p:txBody>
      </p:sp>
    </p:spTree>
    <p:extLst>
      <p:ext uri="{BB962C8B-B14F-4D97-AF65-F5344CB8AC3E}">
        <p14:creationId xmlns:p14="http://schemas.microsoft.com/office/powerpoint/2010/main" val="25919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21:10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10 So he took me in the Spirit[a] to a great, high mountain, and he showed me the holy city, </a:t>
            </a:r>
            <a:r>
              <a:rPr lang="en-US" sz="6000" dirty="0">
                <a:solidFill>
                  <a:srgbClr val="FF0000"/>
                </a:solidFill>
              </a:rPr>
              <a:t>Jerusalem, descending out of heaven </a:t>
            </a:r>
            <a:r>
              <a:rPr lang="en-US" sz="6000" dirty="0"/>
              <a:t>from God.</a:t>
            </a:r>
          </a:p>
        </p:txBody>
      </p:sp>
    </p:spTree>
    <p:extLst>
      <p:ext uri="{BB962C8B-B14F-4D97-AF65-F5344CB8AC3E}">
        <p14:creationId xmlns:p14="http://schemas.microsoft.com/office/powerpoint/2010/main" val="264913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pl-PL" sz="6600" b="1" dirty="0"/>
              <a:t>Zechariah 14:1, 4, 5, 10</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a:t>
            </a:r>
            <a:r>
              <a:rPr lang="en-US" sz="6000" dirty="0" smtClean="0"/>
              <a:t>14:1 </a:t>
            </a:r>
            <a:r>
              <a:rPr lang="en-US" sz="6000" dirty="0"/>
              <a:t>Watch, for the day of the Lord is coming when your possessions will be plundered right in front of you!</a:t>
            </a:r>
          </a:p>
        </p:txBody>
      </p:sp>
    </p:spTree>
    <p:extLst>
      <p:ext uri="{BB962C8B-B14F-4D97-AF65-F5344CB8AC3E}">
        <p14:creationId xmlns:p14="http://schemas.microsoft.com/office/powerpoint/2010/main" val="3868049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pl-PL" sz="6600" b="1" dirty="0"/>
              <a:t>Zechariah 14:1, 4, 5, 10</a:t>
            </a:r>
            <a:r>
              <a:rPr lang="en-US" sz="6600" b="1" dirty="0" smtClean="0"/>
              <a:t>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a:t> 14:4 On that day his feet will stand on the </a:t>
            </a:r>
            <a:r>
              <a:rPr lang="en-US" sz="4800" dirty="0">
                <a:solidFill>
                  <a:srgbClr val="FF0000"/>
                </a:solidFill>
              </a:rPr>
              <a:t>Mount of Olives, east of Jerusalem</a:t>
            </a:r>
            <a:r>
              <a:rPr lang="en-US" sz="4800" dirty="0"/>
              <a:t>. And the Mount of Olives will split apart, making a wide valley running from east to west. Half the mountain will move toward the north and half toward the south.</a:t>
            </a:r>
          </a:p>
        </p:txBody>
      </p:sp>
    </p:spTree>
    <p:extLst>
      <p:ext uri="{BB962C8B-B14F-4D97-AF65-F5344CB8AC3E}">
        <p14:creationId xmlns:p14="http://schemas.microsoft.com/office/powerpoint/2010/main" val="2564288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pl-PL" sz="6600" b="1" dirty="0"/>
              <a:t>Zechariah 14:1, 4, 5, 10</a:t>
            </a:r>
            <a:r>
              <a:rPr lang="en-US" sz="6600" b="1" dirty="0" smtClean="0"/>
              <a:t>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14:5 You will flee through this valley, for it will reach across to Azal.[a] Yes, you will flee as you did from the earthquake in the days of King </a:t>
            </a:r>
            <a:r>
              <a:rPr lang="en-US" sz="5400" dirty="0" err="1"/>
              <a:t>Uzziah</a:t>
            </a:r>
            <a:r>
              <a:rPr lang="en-US" sz="5400" dirty="0"/>
              <a:t> of Judah. Then the Lord my God will come, and all his holy ones with him.</a:t>
            </a:r>
          </a:p>
        </p:txBody>
      </p:sp>
    </p:spTree>
    <p:extLst>
      <p:ext uri="{BB962C8B-B14F-4D97-AF65-F5344CB8AC3E}">
        <p14:creationId xmlns:p14="http://schemas.microsoft.com/office/powerpoint/2010/main" val="2619087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pl-PL" sz="6600" b="1" dirty="0"/>
              <a:t>Zechariah 14:1, 4, 5, 10</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14:10 All the land from </a:t>
            </a:r>
            <a:r>
              <a:rPr lang="en-US" sz="6000" dirty="0" err="1"/>
              <a:t>Geba</a:t>
            </a:r>
            <a:r>
              <a:rPr lang="en-US" sz="6000" dirty="0"/>
              <a:t>, north of Judah, to </a:t>
            </a:r>
            <a:r>
              <a:rPr lang="en-US" sz="6000" dirty="0" err="1"/>
              <a:t>Rimmon</a:t>
            </a:r>
            <a:r>
              <a:rPr lang="en-US" sz="6000" dirty="0"/>
              <a:t>, south of Jerusalem, will become </a:t>
            </a:r>
            <a:r>
              <a:rPr lang="en-US" sz="6000" dirty="0">
                <a:solidFill>
                  <a:srgbClr val="FF0000"/>
                </a:solidFill>
              </a:rPr>
              <a:t>one vast plain. </a:t>
            </a:r>
            <a:r>
              <a:rPr lang="en-US" sz="6000" dirty="0"/>
              <a:t>But Jerusalem will be raised up in its original </a:t>
            </a:r>
            <a:r>
              <a:rPr lang="en-US" sz="6000" dirty="0" smtClean="0"/>
              <a:t>place…</a:t>
            </a:r>
            <a:endParaRPr lang="en-US" sz="6000" dirty="0"/>
          </a:p>
        </p:txBody>
      </p:sp>
    </p:spTree>
    <p:extLst>
      <p:ext uri="{BB962C8B-B14F-4D97-AF65-F5344CB8AC3E}">
        <p14:creationId xmlns:p14="http://schemas.microsoft.com/office/powerpoint/2010/main" val="606896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pl-PL" sz="6600" b="1" dirty="0"/>
              <a:t>Zechariah 14:1, 4, 5, 10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smtClean="0"/>
              <a:t> …and </a:t>
            </a:r>
            <a:r>
              <a:rPr lang="en-US" sz="6000" dirty="0"/>
              <a:t>will be inhabited all the way from the Benjamin Gate over to the site of the old gate, then to the Corner Gate, and from the Tower of </a:t>
            </a:r>
            <a:r>
              <a:rPr lang="en-US" sz="6000" dirty="0" err="1"/>
              <a:t>Hananel</a:t>
            </a:r>
            <a:r>
              <a:rPr lang="en-US" sz="6000" dirty="0"/>
              <a:t> to the king’s winepresses.</a:t>
            </a:r>
          </a:p>
          <a:p>
            <a:pPr marL="0" indent="0">
              <a:buNone/>
            </a:pPr>
            <a:r>
              <a:rPr lang="en-US" sz="6000" dirty="0"/>
              <a:t> </a:t>
            </a:r>
          </a:p>
        </p:txBody>
      </p:sp>
    </p:spTree>
    <p:extLst>
      <p:ext uri="{BB962C8B-B14F-4D97-AF65-F5344CB8AC3E}">
        <p14:creationId xmlns:p14="http://schemas.microsoft.com/office/powerpoint/2010/main" val="4119132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21:16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16 When he measured it, he found it was a square, as wide as it was long. In fact, its length and width and height were each </a:t>
            </a:r>
            <a:r>
              <a:rPr lang="en-US" sz="6000" dirty="0" smtClean="0">
                <a:solidFill>
                  <a:srgbClr val="FF0000"/>
                </a:solidFill>
              </a:rPr>
              <a:t>1,500 </a:t>
            </a:r>
            <a:r>
              <a:rPr lang="en-US" sz="6000" dirty="0">
                <a:solidFill>
                  <a:srgbClr val="FF0000"/>
                </a:solidFill>
              </a:rPr>
              <a:t>miles</a:t>
            </a:r>
            <a:r>
              <a:rPr lang="en-US" sz="6000" dirty="0" smtClean="0"/>
              <a:t>.</a:t>
            </a:r>
          </a:p>
          <a:p>
            <a:r>
              <a:rPr lang="en-US" sz="6000" dirty="0" smtClean="0"/>
              <a:t>1 mile = 8 furlongs</a:t>
            </a:r>
            <a:endParaRPr lang="en-US" sz="6000" dirty="0"/>
          </a:p>
        </p:txBody>
      </p:sp>
    </p:spTree>
    <p:extLst>
      <p:ext uri="{BB962C8B-B14F-4D97-AF65-F5344CB8AC3E}">
        <p14:creationId xmlns:p14="http://schemas.microsoft.com/office/powerpoint/2010/main" val="2470855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469" y="1133154"/>
            <a:ext cx="6173061" cy="4591691"/>
          </a:xfrm>
          <a:prstGeom prst="rect">
            <a:avLst/>
          </a:prstGeom>
        </p:spPr>
      </p:pic>
    </p:spTree>
    <p:extLst>
      <p:ext uri="{BB962C8B-B14F-4D97-AF65-F5344CB8AC3E}">
        <p14:creationId xmlns:p14="http://schemas.microsoft.com/office/powerpoint/2010/main" val="3088036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21:10-27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10 So he took me in the </a:t>
            </a:r>
            <a:r>
              <a:rPr lang="en-US" sz="5400" dirty="0" smtClean="0"/>
              <a:t>Spirit </a:t>
            </a:r>
            <a:r>
              <a:rPr lang="en-US" sz="5400" dirty="0"/>
              <a:t>to a great, high mountain, and he showed me the holy city, Jerusalem, descending out of heaven from God. 11 It shone with </a:t>
            </a:r>
            <a:r>
              <a:rPr lang="en-US" sz="5400" dirty="0">
                <a:solidFill>
                  <a:srgbClr val="FF0000"/>
                </a:solidFill>
              </a:rPr>
              <a:t>the glory of God </a:t>
            </a:r>
            <a:r>
              <a:rPr lang="en-US" sz="5400" dirty="0"/>
              <a:t>and sparkled like a </a:t>
            </a:r>
            <a:r>
              <a:rPr lang="en-US" sz="5400" dirty="0">
                <a:solidFill>
                  <a:srgbClr val="FF0000"/>
                </a:solidFill>
              </a:rPr>
              <a:t>precious stone</a:t>
            </a:r>
            <a:r>
              <a:rPr lang="en-US" sz="5400" dirty="0"/>
              <a:t>—like jasper as clear as crystal. </a:t>
            </a:r>
          </a:p>
        </p:txBody>
      </p:sp>
    </p:spTree>
    <p:extLst>
      <p:ext uri="{BB962C8B-B14F-4D97-AF65-F5344CB8AC3E}">
        <p14:creationId xmlns:p14="http://schemas.microsoft.com/office/powerpoint/2010/main" val="3750744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21:10-27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12 The city wall was broad and high, with twelve gates guarded by twelve angels. And the names of the twelve tribes of Israel were written on the gates. 13 There were three gates on each side—east, north, south, and west. </a:t>
            </a:r>
          </a:p>
        </p:txBody>
      </p:sp>
    </p:spTree>
    <p:extLst>
      <p:ext uri="{BB962C8B-B14F-4D97-AF65-F5344CB8AC3E}">
        <p14:creationId xmlns:p14="http://schemas.microsoft.com/office/powerpoint/2010/main" val="1111566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start the Bible study..</a:t>
            </a:r>
            <a:endParaRPr lang="en-US" sz="11500" dirty="0"/>
          </a:p>
        </p:txBody>
      </p:sp>
    </p:spTree>
    <p:extLst>
      <p:ext uri="{BB962C8B-B14F-4D97-AF65-F5344CB8AC3E}">
        <p14:creationId xmlns:p14="http://schemas.microsoft.com/office/powerpoint/2010/main" val="3143144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21:10-27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14 The wall of the city had </a:t>
            </a:r>
            <a:r>
              <a:rPr lang="en-US" sz="5400" dirty="0">
                <a:solidFill>
                  <a:srgbClr val="FF0000"/>
                </a:solidFill>
              </a:rPr>
              <a:t>twelve foundation stones</a:t>
            </a:r>
            <a:r>
              <a:rPr lang="en-US" sz="5400" dirty="0"/>
              <a:t>, and on them were written the </a:t>
            </a:r>
            <a:r>
              <a:rPr lang="en-US" sz="5400" dirty="0">
                <a:solidFill>
                  <a:srgbClr val="FF0000"/>
                </a:solidFill>
              </a:rPr>
              <a:t>names of the twelve apostles </a:t>
            </a:r>
            <a:r>
              <a:rPr lang="en-US" sz="5400" dirty="0"/>
              <a:t>of the </a:t>
            </a:r>
            <a:r>
              <a:rPr lang="en-US" sz="5400" dirty="0" smtClean="0"/>
              <a:t>Lamb.15 </a:t>
            </a:r>
            <a:r>
              <a:rPr lang="en-US" sz="5400" dirty="0"/>
              <a:t>The angel who talked to me held in his hand a gold measuring stick to measure the city, its gates, and its wall.</a:t>
            </a:r>
          </a:p>
        </p:txBody>
      </p:sp>
    </p:spTree>
    <p:extLst>
      <p:ext uri="{BB962C8B-B14F-4D97-AF65-F5344CB8AC3E}">
        <p14:creationId xmlns:p14="http://schemas.microsoft.com/office/powerpoint/2010/main" val="3174894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21:10-27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16 When he measured it, he found it was a square, as wide as it was long. In fact, its length and width and height were each </a:t>
            </a:r>
            <a:r>
              <a:rPr lang="en-US" sz="5400" dirty="0" smtClean="0"/>
              <a:t>1,500 </a:t>
            </a:r>
            <a:r>
              <a:rPr lang="en-US" sz="5400" dirty="0"/>
              <a:t>miles</a:t>
            </a:r>
            <a:r>
              <a:rPr lang="en-US" sz="5400" dirty="0" smtClean="0"/>
              <a:t>. </a:t>
            </a:r>
            <a:r>
              <a:rPr lang="en-US" sz="5400" dirty="0"/>
              <a:t>17 Then he measured the walls and found them to be </a:t>
            </a:r>
            <a:r>
              <a:rPr lang="en-US" sz="5400" dirty="0">
                <a:solidFill>
                  <a:srgbClr val="FF0000"/>
                </a:solidFill>
              </a:rPr>
              <a:t>216 feet </a:t>
            </a:r>
            <a:r>
              <a:rPr lang="en-US" sz="5400" dirty="0" smtClean="0">
                <a:solidFill>
                  <a:srgbClr val="FF0000"/>
                </a:solidFill>
              </a:rPr>
              <a:t>thick </a:t>
            </a:r>
            <a:r>
              <a:rPr lang="en-US" sz="5400" dirty="0"/>
              <a:t>(according to the human standard used by the angel). </a:t>
            </a:r>
          </a:p>
        </p:txBody>
      </p:sp>
    </p:spTree>
    <p:extLst>
      <p:ext uri="{BB962C8B-B14F-4D97-AF65-F5344CB8AC3E}">
        <p14:creationId xmlns:p14="http://schemas.microsoft.com/office/powerpoint/2010/main" val="3023788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21:10-27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18 The wall was </a:t>
            </a:r>
            <a:r>
              <a:rPr lang="en-US" sz="5400" dirty="0">
                <a:solidFill>
                  <a:srgbClr val="FF0000"/>
                </a:solidFill>
              </a:rPr>
              <a:t>made of jasper</a:t>
            </a:r>
            <a:r>
              <a:rPr lang="en-US" sz="5400" dirty="0"/>
              <a:t>, and the </a:t>
            </a:r>
            <a:r>
              <a:rPr lang="en-US" sz="5400" dirty="0">
                <a:solidFill>
                  <a:srgbClr val="FF0000"/>
                </a:solidFill>
              </a:rPr>
              <a:t>city was pure gold</a:t>
            </a:r>
            <a:r>
              <a:rPr lang="en-US" sz="5400" dirty="0"/>
              <a:t>, as clear as glass. 19 The wall of the city was built on foundation stones inlaid with twelve </a:t>
            </a:r>
            <a:r>
              <a:rPr lang="en-US" sz="5400" dirty="0">
                <a:solidFill>
                  <a:srgbClr val="FF0000"/>
                </a:solidFill>
              </a:rPr>
              <a:t>precious </a:t>
            </a:r>
            <a:r>
              <a:rPr lang="en-US" sz="5400" dirty="0" smtClean="0">
                <a:solidFill>
                  <a:srgbClr val="FF0000"/>
                </a:solidFill>
              </a:rPr>
              <a:t>stones</a:t>
            </a:r>
            <a:r>
              <a:rPr lang="en-US" sz="5400" dirty="0"/>
              <a:t>:</a:t>
            </a:r>
            <a:r>
              <a:rPr lang="en-US" sz="5400" dirty="0" smtClean="0"/>
              <a:t> </a:t>
            </a:r>
            <a:r>
              <a:rPr lang="en-US" sz="5400" dirty="0"/>
              <a:t>the first was jasper, the second sapphire, the third agate, the fourth emerald,</a:t>
            </a:r>
          </a:p>
        </p:txBody>
      </p:sp>
    </p:spTree>
    <p:extLst>
      <p:ext uri="{BB962C8B-B14F-4D97-AF65-F5344CB8AC3E}">
        <p14:creationId xmlns:p14="http://schemas.microsoft.com/office/powerpoint/2010/main" val="2151660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21:10-27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a:t> 20 the fifth onyx, the sixth carnelian, the seventh </a:t>
            </a:r>
            <a:r>
              <a:rPr lang="en-US" sz="4800" dirty="0" err="1"/>
              <a:t>chrysolite</a:t>
            </a:r>
            <a:r>
              <a:rPr lang="en-US" sz="4800" dirty="0"/>
              <a:t>, the eighth beryl, the ninth topaz, the tenth </a:t>
            </a:r>
            <a:r>
              <a:rPr lang="en-US" sz="4800" dirty="0" err="1"/>
              <a:t>chrysoprase</a:t>
            </a:r>
            <a:r>
              <a:rPr lang="en-US" sz="4800" dirty="0"/>
              <a:t>, the eleventh jacinth, the twelfth </a:t>
            </a:r>
            <a:r>
              <a:rPr lang="en-US" sz="4800" dirty="0" smtClean="0"/>
              <a:t>amethyst.21 </a:t>
            </a:r>
            <a:r>
              <a:rPr lang="en-US" sz="4800" dirty="0">
                <a:solidFill>
                  <a:srgbClr val="FF0000"/>
                </a:solidFill>
              </a:rPr>
              <a:t>The twelve gates were made of pearls</a:t>
            </a:r>
            <a:r>
              <a:rPr lang="en-US" sz="4800" dirty="0"/>
              <a:t>—each gate from a single pearl! And the main </a:t>
            </a:r>
            <a:r>
              <a:rPr lang="en-US" sz="4800" dirty="0">
                <a:solidFill>
                  <a:srgbClr val="FF0000"/>
                </a:solidFill>
              </a:rPr>
              <a:t>street was pure gold</a:t>
            </a:r>
            <a:r>
              <a:rPr lang="en-US" sz="4800" dirty="0"/>
              <a:t>, as clear as glass.</a:t>
            </a:r>
          </a:p>
        </p:txBody>
      </p:sp>
    </p:spTree>
    <p:extLst>
      <p:ext uri="{BB962C8B-B14F-4D97-AF65-F5344CB8AC3E}">
        <p14:creationId xmlns:p14="http://schemas.microsoft.com/office/powerpoint/2010/main" val="2697438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21:10-27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22 I saw no temple in the city, for the Lord God Almighty and the Lamb are its temple. 23 And the city has </a:t>
            </a:r>
            <a:r>
              <a:rPr lang="en-US" sz="6000" dirty="0">
                <a:solidFill>
                  <a:srgbClr val="FF0000"/>
                </a:solidFill>
              </a:rPr>
              <a:t>no need of sun or moon</a:t>
            </a:r>
            <a:r>
              <a:rPr lang="en-US" sz="6000" dirty="0"/>
              <a:t>, for the </a:t>
            </a:r>
            <a:r>
              <a:rPr lang="en-US" sz="6000" dirty="0">
                <a:solidFill>
                  <a:srgbClr val="FF0000"/>
                </a:solidFill>
              </a:rPr>
              <a:t>glory of God illuminates the city</a:t>
            </a:r>
            <a:r>
              <a:rPr lang="en-US" sz="6000" dirty="0"/>
              <a:t>, and the Lamb is its light. </a:t>
            </a:r>
          </a:p>
        </p:txBody>
      </p:sp>
    </p:spTree>
    <p:extLst>
      <p:ext uri="{BB962C8B-B14F-4D97-AF65-F5344CB8AC3E}">
        <p14:creationId xmlns:p14="http://schemas.microsoft.com/office/powerpoint/2010/main" val="128423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21:10-27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24 The nations will walk in its light, and the kings of the world will enter the city in all their glory. 25 Its gates will never be closed at the end of day because </a:t>
            </a:r>
            <a:r>
              <a:rPr lang="en-US" sz="6000" dirty="0">
                <a:solidFill>
                  <a:srgbClr val="FF0000"/>
                </a:solidFill>
              </a:rPr>
              <a:t>there is no night there</a:t>
            </a:r>
            <a:r>
              <a:rPr lang="en-US" sz="6000" dirty="0"/>
              <a:t>.  </a:t>
            </a:r>
          </a:p>
        </p:txBody>
      </p:sp>
    </p:spTree>
    <p:extLst>
      <p:ext uri="{BB962C8B-B14F-4D97-AF65-F5344CB8AC3E}">
        <p14:creationId xmlns:p14="http://schemas.microsoft.com/office/powerpoint/2010/main" val="961610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21:10-27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26 And all the nations will bring their glory and honor into the city. 27 Nothing </a:t>
            </a:r>
            <a:r>
              <a:rPr lang="en-US" sz="5400" dirty="0" smtClean="0"/>
              <a:t>evil </a:t>
            </a:r>
            <a:r>
              <a:rPr lang="en-US" sz="5400" dirty="0"/>
              <a:t>will be allowed to enter, nor anyone who practices shameful idolatry and dishonesty—but </a:t>
            </a:r>
            <a:r>
              <a:rPr lang="en-US" sz="5400" dirty="0">
                <a:solidFill>
                  <a:srgbClr val="FF0000"/>
                </a:solidFill>
              </a:rPr>
              <a:t>only those whose names are written in the Lamb’s Book of Life.</a:t>
            </a:r>
          </a:p>
        </p:txBody>
      </p:sp>
    </p:spTree>
    <p:extLst>
      <p:ext uri="{BB962C8B-B14F-4D97-AF65-F5344CB8AC3E}">
        <p14:creationId xmlns:p14="http://schemas.microsoft.com/office/powerpoint/2010/main" val="1827851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a:t>
            </a:r>
            <a:r>
              <a:rPr lang="en-US" sz="6600" b="1" dirty="0" smtClean="0"/>
              <a:t>22:1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a:t>
            </a:r>
            <a:r>
              <a:rPr lang="en-US" sz="6000" dirty="0" smtClean="0"/>
              <a:t>22:1 </a:t>
            </a:r>
            <a:r>
              <a:rPr lang="en-US" sz="6000" dirty="0"/>
              <a:t>Then the angel showed me a </a:t>
            </a:r>
            <a:r>
              <a:rPr lang="en-US" sz="6000" dirty="0">
                <a:solidFill>
                  <a:srgbClr val="FF0000"/>
                </a:solidFill>
              </a:rPr>
              <a:t>river with the water of life</a:t>
            </a:r>
            <a:r>
              <a:rPr lang="en-US" sz="6000" dirty="0"/>
              <a:t>, clear as crystal, </a:t>
            </a:r>
            <a:r>
              <a:rPr lang="en-US" sz="6000" dirty="0">
                <a:solidFill>
                  <a:schemeClr val="accent1">
                    <a:lumMod val="75000"/>
                  </a:schemeClr>
                </a:solidFill>
              </a:rPr>
              <a:t>flowing from the throne of God</a:t>
            </a:r>
            <a:r>
              <a:rPr lang="en-US" sz="6000" dirty="0"/>
              <a:t> and of the Lamb.</a:t>
            </a:r>
          </a:p>
        </p:txBody>
      </p:sp>
    </p:spTree>
    <p:extLst>
      <p:ext uri="{BB962C8B-B14F-4D97-AF65-F5344CB8AC3E}">
        <p14:creationId xmlns:p14="http://schemas.microsoft.com/office/powerpoint/2010/main" val="1135876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Genesis 3:24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24 After sending them out, the Lord God stationed mighty cherubim to the east of the Garden of Eden. And he placed a flaming sword that flashed back and forth to guard the way to the </a:t>
            </a:r>
            <a:r>
              <a:rPr lang="en-US" sz="6000" dirty="0">
                <a:solidFill>
                  <a:srgbClr val="FF0000"/>
                </a:solidFill>
              </a:rPr>
              <a:t>tree of life</a:t>
            </a:r>
            <a:r>
              <a:rPr lang="en-US" sz="6000" dirty="0"/>
              <a:t>.</a:t>
            </a:r>
          </a:p>
        </p:txBody>
      </p:sp>
    </p:spTree>
    <p:extLst>
      <p:ext uri="{BB962C8B-B14F-4D97-AF65-F5344CB8AC3E}">
        <p14:creationId xmlns:p14="http://schemas.microsoft.com/office/powerpoint/2010/main" val="40970230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2 It flowed down the center of the main street. </a:t>
            </a:r>
            <a:r>
              <a:rPr lang="en-US" sz="5400" dirty="0">
                <a:solidFill>
                  <a:srgbClr val="FF0000"/>
                </a:solidFill>
              </a:rPr>
              <a:t>On each side of the river grew a tree of life</a:t>
            </a:r>
            <a:r>
              <a:rPr lang="en-US" sz="5400" dirty="0"/>
              <a:t>, bearing </a:t>
            </a:r>
            <a:r>
              <a:rPr lang="en-US" sz="5400" dirty="0">
                <a:solidFill>
                  <a:srgbClr val="FF0000"/>
                </a:solidFill>
              </a:rPr>
              <a:t>twelve crops</a:t>
            </a:r>
            <a:r>
              <a:rPr lang="en-US" sz="5400" dirty="0"/>
              <a:t> of fruit,[a] with a fresh crop each month. </a:t>
            </a:r>
            <a:r>
              <a:rPr lang="en-US" sz="5400" dirty="0">
                <a:solidFill>
                  <a:srgbClr val="FF0000"/>
                </a:solidFill>
              </a:rPr>
              <a:t>The leaves were used for medicine </a:t>
            </a:r>
            <a:r>
              <a:rPr lang="en-US" sz="5400" dirty="0"/>
              <a:t>to heal the nations.</a:t>
            </a:r>
          </a:p>
        </p:txBody>
      </p:sp>
    </p:spTree>
    <p:extLst>
      <p:ext uri="{BB962C8B-B14F-4D97-AF65-F5344CB8AC3E}">
        <p14:creationId xmlns:p14="http://schemas.microsoft.com/office/powerpoint/2010/main" val="3919268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6268" y="2967335"/>
            <a:ext cx="9799479" cy="2308324"/>
          </a:xfrm>
          <a:prstGeom prst="rect">
            <a:avLst/>
          </a:prstGeom>
          <a:noFill/>
        </p:spPr>
        <p:txBody>
          <a:bodyPr wrap="none" lIns="91440" tIns="45720" rIns="91440" bIns="45720">
            <a:spAutoFit/>
          </a:bodyPr>
          <a:lstStyle/>
          <a:p>
            <a:pPr algn="ctr"/>
            <a:r>
              <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Millennium – 1000 years</a:t>
            </a:r>
          </a:p>
          <a:p>
            <a:pPr algn="ctr"/>
            <a:r>
              <a:rPr lang="en-US" sz="7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Before, During, and After</a:t>
            </a:r>
            <a:endPar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2320120" y="1528549"/>
            <a:ext cx="7123104" cy="830997"/>
          </a:xfrm>
          <a:prstGeom prst="rect">
            <a:avLst/>
          </a:prstGeom>
          <a:noFill/>
        </p:spPr>
        <p:txBody>
          <a:bodyPr wrap="none" rtlCol="0">
            <a:spAutoFit/>
          </a:bodyPr>
          <a:lstStyle/>
          <a:p>
            <a:r>
              <a:rPr lang="en-US" sz="4800" dirty="0" smtClean="0"/>
              <a:t>Last Bible Study, we look at:</a:t>
            </a:r>
            <a:endParaRPr lang="en-US" sz="4800" dirty="0"/>
          </a:p>
        </p:txBody>
      </p:sp>
    </p:spTree>
    <p:extLst>
      <p:ext uri="{BB962C8B-B14F-4D97-AF65-F5344CB8AC3E}">
        <p14:creationId xmlns:p14="http://schemas.microsoft.com/office/powerpoint/2010/main" val="2498809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Genesis 3:22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22 Then the Lord God said, “Look, the human beings[a] have become like us, knowing both good and evil. What if they reach out, take fruit from the tree of life, and eat it? Then they </a:t>
            </a:r>
            <a:r>
              <a:rPr lang="en-US" sz="6000" dirty="0">
                <a:solidFill>
                  <a:srgbClr val="FF0000"/>
                </a:solidFill>
              </a:rPr>
              <a:t>will live forever</a:t>
            </a:r>
            <a:r>
              <a:rPr lang="en-US" sz="6000" dirty="0"/>
              <a:t>!”</a:t>
            </a:r>
          </a:p>
        </p:txBody>
      </p:sp>
    </p:spTree>
    <p:extLst>
      <p:ext uri="{BB962C8B-B14F-4D97-AF65-F5344CB8AC3E}">
        <p14:creationId xmlns:p14="http://schemas.microsoft.com/office/powerpoint/2010/main" val="3350308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Romans 8:18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18 Yet what we suffer now is </a:t>
            </a:r>
            <a:r>
              <a:rPr lang="en-US" sz="6000" dirty="0">
                <a:solidFill>
                  <a:srgbClr val="FF0000"/>
                </a:solidFill>
              </a:rPr>
              <a:t>nothing compared to the glory </a:t>
            </a:r>
            <a:r>
              <a:rPr lang="en-US" sz="6000" dirty="0"/>
              <a:t>he will reveal to us later.</a:t>
            </a:r>
          </a:p>
        </p:txBody>
      </p:sp>
    </p:spTree>
    <p:extLst>
      <p:ext uri="{BB962C8B-B14F-4D97-AF65-F5344CB8AC3E}">
        <p14:creationId xmlns:p14="http://schemas.microsoft.com/office/powerpoint/2010/main" val="12067421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364" y="1295102"/>
            <a:ext cx="5525271" cy="4267796"/>
          </a:xfrm>
          <a:prstGeom prst="rect">
            <a:avLst/>
          </a:prstGeom>
        </p:spPr>
      </p:pic>
    </p:spTree>
    <p:extLst>
      <p:ext uri="{BB962C8B-B14F-4D97-AF65-F5344CB8AC3E}">
        <p14:creationId xmlns:p14="http://schemas.microsoft.com/office/powerpoint/2010/main" val="36105208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20:9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9 And I saw them as they went up on the broad plain of the earth and surrounded God’s people and the beloved city. But </a:t>
            </a:r>
            <a:r>
              <a:rPr lang="en-US" sz="6000" dirty="0">
                <a:solidFill>
                  <a:srgbClr val="FF0000"/>
                </a:solidFill>
              </a:rPr>
              <a:t>fire from heaven came down on the attacking armies and consumed them</a:t>
            </a:r>
            <a:r>
              <a:rPr lang="en-US" sz="6000" dirty="0"/>
              <a:t>.</a:t>
            </a:r>
          </a:p>
        </p:txBody>
      </p:sp>
    </p:spTree>
    <p:extLst>
      <p:ext uri="{BB962C8B-B14F-4D97-AF65-F5344CB8AC3E}">
        <p14:creationId xmlns:p14="http://schemas.microsoft.com/office/powerpoint/2010/main" val="17621645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Peter 3:10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10 But the day of the Lord will come as unexpectedly as a thief. Then the heavens will pass away with a terrible noise, and the very </a:t>
            </a:r>
            <a:r>
              <a:rPr lang="en-US" sz="5400" dirty="0">
                <a:solidFill>
                  <a:srgbClr val="FF0000"/>
                </a:solidFill>
              </a:rPr>
              <a:t>elements themselves will disappear in fire</a:t>
            </a:r>
            <a:r>
              <a:rPr lang="en-US" sz="5400" dirty="0"/>
              <a:t>, and the earth and everything on it will be found to deserve judgment.</a:t>
            </a:r>
          </a:p>
        </p:txBody>
      </p:sp>
    </p:spTree>
    <p:extLst>
      <p:ext uri="{BB962C8B-B14F-4D97-AF65-F5344CB8AC3E}">
        <p14:creationId xmlns:p14="http://schemas.microsoft.com/office/powerpoint/2010/main" val="9865108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Then I saw a </a:t>
            </a:r>
            <a:r>
              <a:rPr lang="en-US" sz="6000" dirty="0">
                <a:solidFill>
                  <a:srgbClr val="FF0000"/>
                </a:solidFill>
              </a:rPr>
              <a:t>new heaven and a new earth,</a:t>
            </a:r>
            <a:r>
              <a:rPr lang="en-US" sz="6000" dirty="0"/>
              <a:t> for the </a:t>
            </a:r>
            <a:r>
              <a:rPr lang="en-US" sz="6000" dirty="0">
                <a:solidFill>
                  <a:schemeClr val="accent1">
                    <a:lumMod val="75000"/>
                  </a:schemeClr>
                </a:solidFill>
              </a:rPr>
              <a:t>old heaven </a:t>
            </a:r>
            <a:r>
              <a:rPr lang="en-US" sz="6000" dirty="0"/>
              <a:t>and the </a:t>
            </a:r>
            <a:r>
              <a:rPr lang="en-US" sz="6000" dirty="0">
                <a:solidFill>
                  <a:schemeClr val="accent1">
                    <a:lumMod val="75000"/>
                  </a:schemeClr>
                </a:solidFill>
              </a:rPr>
              <a:t>old earth had disappeared</a:t>
            </a:r>
            <a:r>
              <a:rPr lang="en-US" sz="6000" dirty="0"/>
              <a:t>. And the </a:t>
            </a:r>
            <a:r>
              <a:rPr lang="en-US" sz="6000" dirty="0">
                <a:solidFill>
                  <a:schemeClr val="accent1">
                    <a:lumMod val="75000"/>
                  </a:schemeClr>
                </a:solidFill>
              </a:rPr>
              <a:t>sea was also gone</a:t>
            </a:r>
            <a:r>
              <a:rPr lang="en-US" sz="6000" dirty="0"/>
              <a:t>.</a:t>
            </a:r>
          </a:p>
        </p:txBody>
      </p:sp>
    </p:spTree>
    <p:extLst>
      <p:ext uri="{BB962C8B-B14F-4D97-AF65-F5344CB8AC3E}">
        <p14:creationId xmlns:p14="http://schemas.microsoft.com/office/powerpoint/2010/main" val="19140112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Peter 3:13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13 But we are looking forward to the new heavens and new earth he has promised, a world filled with God’s righteousness.</a:t>
            </a:r>
          </a:p>
        </p:txBody>
      </p:sp>
    </p:spTree>
    <p:extLst>
      <p:ext uri="{BB962C8B-B14F-4D97-AF65-F5344CB8AC3E}">
        <p14:creationId xmlns:p14="http://schemas.microsoft.com/office/powerpoint/2010/main" val="29508528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3 I heard a loud shout from the throne, saying, “Look, </a:t>
            </a:r>
            <a:r>
              <a:rPr lang="en-US" sz="6000" dirty="0">
                <a:solidFill>
                  <a:srgbClr val="FF0000"/>
                </a:solidFill>
              </a:rPr>
              <a:t>God’s home is now among his people</a:t>
            </a:r>
            <a:r>
              <a:rPr lang="en-US" sz="6000" dirty="0"/>
              <a:t>! He will live with them, and they will be his people. God himself will be with them.</a:t>
            </a:r>
          </a:p>
        </p:txBody>
      </p:sp>
    </p:spTree>
    <p:extLst>
      <p:ext uri="{BB962C8B-B14F-4D97-AF65-F5344CB8AC3E}">
        <p14:creationId xmlns:p14="http://schemas.microsoft.com/office/powerpoint/2010/main" val="1693747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John </a:t>
            </a:r>
            <a:r>
              <a:rPr lang="en-US" sz="6600" b="1" dirty="0" smtClean="0"/>
              <a:t>14:2-3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2 There is </a:t>
            </a:r>
            <a:r>
              <a:rPr lang="en-US" sz="5400" dirty="0">
                <a:solidFill>
                  <a:srgbClr val="FF0000"/>
                </a:solidFill>
              </a:rPr>
              <a:t>more than enough room </a:t>
            </a:r>
            <a:r>
              <a:rPr lang="en-US" sz="5400" dirty="0"/>
              <a:t>in my Father’s home</a:t>
            </a:r>
            <a:r>
              <a:rPr lang="en-US" sz="5400" dirty="0" smtClean="0"/>
              <a:t>. </a:t>
            </a:r>
            <a:r>
              <a:rPr lang="en-US" sz="5400" dirty="0"/>
              <a:t>If this were not so, would I have told you that</a:t>
            </a:r>
            <a:r>
              <a:rPr lang="en-US" sz="5400" dirty="0">
                <a:solidFill>
                  <a:srgbClr val="FF0000"/>
                </a:solidFill>
              </a:rPr>
              <a:t> I am going to prepare a place for you</a:t>
            </a:r>
            <a:r>
              <a:rPr lang="en-US" sz="5400" dirty="0" smtClean="0"/>
              <a:t>? </a:t>
            </a:r>
            <a:r>
              <a:rPr lang="en-US" sz="5400" dirty="0"/>
              <a:t>3 When everything is ready, I will come and get you, so that you will always be with me where I am.</a:t>
            </a:r>
          </a:p>
        </p:txBody>
      </p:sp>
    </p:spTree>
    <p:extLst>
      <p:ext uri="{BB962C8B-B14F-4D97-AF65-F5344CB8AC3E}">
        <p14:creationId xmlns:p14="http://schemas.microsoft.com/office/powerpoint/2010/main" val="217643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364" y="1523734"/>
            <a:ext cx="6249272" cy="3810532"/>
          </a:xfrm>
          <a:prstGeom prst="rect">
            <a:avLst/>
          </a:prstGeom>
        </p:spPr>
      </p:pic>
    </p:spTree>
    <p:extLst>
      <p:ext uri="{BB962C8B-B14F-4D97-AF65-F5344CB8AC3E}">
        <p14:creationId xmlns:p14="http://schemas.microsoft.com/office/powerpoint/2010/main" val="4074378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4212"/>
            <a:ext cx="8750102" cy="6607220"/>
          </a:xfrm>
          <a:prstGeom prst="rect">
            <a:avLst/>
          </a:prstGeom>
        </p:spPr>
      </p:pic>
    </p:spTree>
    <p:extLst>
      <p:ext uri="{BB962C8B-B14F-4D97-AF65-F5344CB8AC3E}">
        <p14:creationId xmlns:p14="http://schemas.microsoft.com/office/powerpoint/2010/main" val="38929914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Philippians 3:20, 21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20 But we are citizens of heaven, where the Lord Jesus Christ lives. And we are eagerly waiting for him to return as our Savior.</a:t>
            </a:r>
          </a:p>
        </p:txBody>
      </p:sp>
    </p:spTree>
    <p:extLst>
      <p:ext uri="{BB962C8B-B14F-4D97-AF65-F5344CB8AC3E}">
        <p14:creationId xmlns:p14="http://schemas.microsoft.com/office/powerpoint/2010/main" val="26080988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Philippians 3:20, 21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21 He will take our weak mortal bodies and change them into </a:t>
            </a:r>
            <a:r>
              <a:rPr lang="en-US" sz="6000" dirty="0">
                <a:solidFill>
                  <a:srgbClr val="FF0000"/>
                </a:solidFill>
              </a:rPr>
              <a:t>glorious bodies like his own</a:t>
            </a:r>
            <a:r>
              <a:rPr lang="en-US" sz="6000" dirty="0"/>
              <a:t>, using the same power with which he will bring everything under his control.</a:t>
            </a:r>
          </a:p>
        </p:txBody>
      </p:sp>
    </p:spTree>
    <p:extLst>
      <p:ext uri="{BB962C8B-B14F-4D97-AF65-F5344CB8AC3E}">
        <p14:creationId xmlns:p14="http://schemas.microsoft.com/office/powerpoint/2010/main" val="4266667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Luke 24:36-43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36 And just as they were telling about it, Jesus himself was suddenly standing there among them. “Peace be with you,” he said. 37 But the whole group was startled and frightened, thinking they were seeing a ghost! </a:t>
            </a:r>
          </a:p>
        </p:txBody>
      </p:sp>
    </p:spTree>
    <p:extLst>
      <p:ext uri="{BB962C8B-B14F-4D97-AF65-F5344CB8AC3E}">
        <p14:creationId xmlns:p14="http://schemas.microsoft.com/office/powerpoint/2010/main" val="20640003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Luke 24:36-43 </a:t>
            </a:r>
            <a:r>
              <a:rPr lang="en-US" sz="6600" b="1" dirty="0" smtClean="0"/>
              <a:t>(NLT)</a:t>
            </a:r>
            <a:endParaRPr lang="en-US" sz="6600" b="1" dirty="0"/>
          </a:p>
        </p:txBody>
      </p:sp>
      <p:sp>
        <p:nvSpPr>
          <p:cNvPr id="3" name="Content Placeholder 2"/>
          <p:cNvSpPr>
            <a:spLocks noGrp="1"/>
          </p:cNvSpPr>
          <p:nvPr>
            <p:ph idx="1"/>
          </p:nvPr>
        </p:nvSpPr>
        <p:spPr>
          <a:xfrm>
            <a:off x="0" y="1690688"/>
            <a:ext cx="12192000" cy="5167312"/>
          </a:xfrm>
        </p:spPr>
        <p:txBody>
          <a:bodyPr>
            <a:noAutofit/>
          </a:bodyPr>
          <a:lstStyle/>
          <a:p>
            <a:r>
              <a:rPr lang="en-US" sz="4800" dirty="0"/>
              <a:t> 38 “Why are you frightened?” he asked. “Why are your hearts filled with doubt? 39 Look at my hands. Look at my feet. You can see that it’s really me. </a:t>
            </a:r>
            <a:r>
              <a:rPr lang="en-US" sz="4800" dirty="0">
                <a:solidFill>
                  <a:srgbClr val="FF0000"/>
                </a:solidFill>
              </a:rPr>
              <a:t>Touch me </a:t>
            </a:r>
            <a:r>
              <a:rPr lang="en-US" sz="4800" dirty="0"/>
              <a:t>and make sure that I am not a ghost, because </a:t>
            </a:r>
            <a:r>
              <a:rPr lang="en-US" sz="4800" dirty="0">
                <a:solidFill>
                  <a:srgbClr val="FF0000"/>
                </a:solidFill>
              </a:rPr>
              <a:t>ghosts don’t have bodies</a:t>
            </a:r>
            <a:r>
              <a:rPr lang="en-US" sz="4800" dirty="0"/>
              <a:t>, as you see that I do.” 40 As he spoke, he showed them his hands and his feet.</a:t>
            </a:r>
          </a:p>
        </p:txBody>
      </p:sp>
    </p:spTree>
    <p:extLst>
      <p:ext uri="{BB962C8B-B14F-4D97-AF65-F5344CB8AC3E}">
        <p14:creationId xmlns:p14="http://schemas.microsoft.com/office/powerpoint/2010/main" val="10129264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Luke 24:36-43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41 Still they stood there in disbelief, filled with joy and wonder. Then he asked them, </a:t>
            </a:r>
            <a:r>
              <a:rPr lang="en-US" sz="6000" dirty="0">
                <a:solidFill>
                  <a:srgbClr val="FF0000"/>
                </a:solidFill>
              </a:rPr>
              <a:t>“Do you have anything here to eat?</a:t>
            </a:r>
            <a:r>
              <a:rPr lang="en-US" sz="6000" dirty="0"/>
              <a:t>” 42 They gave him a piece of broiled fish, 43 and </a:t>
            </a:r>
            <a:r>
              <a:rPr lang="en-US" sz="6000" dirty="0">
                <a:solidFill>
                  <a:srgbClr val="FF0000"/>
                </a:solidFill>
              </a:rPr>
              <a:t>he ate it </a:t>
            </a:r>
            <a:r>
              <a:rPr lang="en-US" sz="6000" dirty="0"/>
              <a:t>as they watched. </a:t>
            </a:r>
          </a:p>
        </p:txBody>
      </p:sp>
    </p:spTree>
    <p:extLst>
      <p:ext uri="{BB962C8B-B14F-4D97-AF65-F5344CB8AC3E}">
        <p14:creationId xmlns:p14="http://schemas.microsoft.com/office/powerpoint/2010/main" val="25147782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65:17, 21, 22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“Look! I am creating new heavens and a new earth</a:t>
            </a:r>
            <a:r>
              <a:rPr lang="en-US" sz="6000" dirty="0" smtClean="0"/>
              <a:t>, </a:t>
            </a:r>
            <a:r>
              <a:rPr lang="en-US" sz="6000" dirty="0"/>
              <a:t>and no one will even think about the old ones anymore.</a:t>
            </a:r>
          </a:p>
        </p:txBody>
      </p:sp>
    </p:spTree>
    <p:extLst>
      <p:ext uri="{BB962C8B-B14F-4D97-AF65-F5344CB8AC3E}">
        <p14:creationId xmlns:p14="http://schemas.microsoft.com/office/powerpoint/2010/main" val="40487540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65:17, 21, 22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In those days </a:t>
            </a:r>
            <a:r>
              <a:rPr lang="en-US" sz="6000" dirty="0">
                <a:solidFill>
                  <a:srgbClr val="FF0000"/>
                </a:solidFill>
              </a:rPr>
              <a:t>people will live in the houses they </a:t>
            </a:r>
            <a:r>
              <a:rPr lang="en-US" sz="6000" dirty="0" smtClean="0">
                <a:solidFill>
                  <a:srgbClr val="FF0000"/>
                </a:solidFill>
              </a:rPr>
              <a:t>build </a:t>
            </a:r>
            <a:r>
              <a:rPr lang="en-US" sz="6000" dirty="0">
                <a:solidFill>
                  <a:srgbClr val="FF0000"/>
                </a:solidFill>
              </a:rPr>
              <a:t>and eat the fruit </a:t>
            </a:r>
            <a:r>
              <a:rPr lang="en-US" sz="6000" dirty="0"/>
              <a:t>of their own vineyards.</a:t>
            </a:r>
          </a:p>
        </p:txBody>
      </p:sp>
    </p:spTree>
    <p:extLst>
      <p:ext uri="{BB962C8B-B14F-4D97-AF65-F5344CB8AC3E}">
        <p14:creationId xmlns:p14="http://schemas.microsoft.com/office/powerpoint/2010/main" val="1713258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65:17, 21, 22  </a:t>
            </a:r>
            <a:r>
              <a:rPr lang="en-US" sz="6600" b="1" dirty="0" smtClean="0"/>
              <a:t>(NLT)</a:t>
            </a:r>
            <a:endParaRPr lang="en-US" sz="6600" b="1" dirty="0"/>
          </a:p>
        </p:txBody>
      </p:sp>
      <p:sp>
        <p:nvSpPr>
          <p:cNvPr id="3" name="Content Placeholder 2"/>
          <p:cNvSpPr>
            <a:spLocks noGrp="1"/>
          </p:cNvSpPr>
          <p:nvPr>
            <p:ph idx="1"/>
          </p:nvPr>
        </p:nvSpPr>
        <p:spPr>
          <a:xfrm>
            <a:off x="234462" y="1690688"/>
            <a:ext cx="11957538" cy="4841117"/>
          </a:xfrm>
        </p:spPr>
        <p:txBody>
          <a:bodyPr>
            <a:noAutofit/>
          </a:bodyPr>
          <a:lstStyle/>
          <a:p>
            <a:r>
              <a:rPr lang="en-US" sz="6000" dirty="0"/>
              <a:t> Unlike the past, invaders will not take their </a:t>
            </a:r>
            <a:r>
              <a:rPr lang="en-US" sz="6000" dirty="0" smtClean="0"/>
              <a:t>houses </a:t>
            </a:r>
            <a:r>
              <a:rPr lang="en-US" sz="6000" dirty="0"/>
              <a:t>and confiscate their </a:t>
            </a:r>
            <a:r>
              <a:rPr lang="en-US" sz="6000" dirty="0" smtClean="0"/>
              <a:t>vineyards. For </a:t>
            </a:r>
            <a:r>
              <a:rPr lang="en-US" sz="6000" dirty="0"/>
              <a:t>my people will live as long as trees</a:t>
            </a:r>
            <a:r>
              <a:rPr lang="en-US" sz="6000" dirty="0" smtClean="0"/>
              <a:t>, </a:t>
            </a:r>
            <a:r>
              <a:rPr lang="en-US" sz="6000" dirty="0"/>
              <a:t>and my chosen ones will have time to enjoy their hard-won gains.</a:t>
            </a:r>
          </a:p>
        </p:txBody>
      </p:sp>
    </p:spTree>
    <p:extLst>
      <p:ext uri="{BB962C8B-B14F-4D97-AF65-F5344CB8AC3E}">
        <p14:creationId xmlns:p14="http://schemas.microsoft.com/office/powerpoint/2010/main" val="36798393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2:9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9 That is what the Scriptures mean when they </a:t>
            </a:r>
            <a:r>
              <a:rPr lang="en-US" sz="6000" dirty="0" smtClean="0"/>
              <a:t>say, “</a:t>
            </a:r>
            <a:r>
              <a:rPr lang="en-US" sz="6000" dirty="0" smtClean="0">
                <a:solidFill>
                  <a:srgbClr val="FF0000"/>
                </a:solidFill>
              </a:rPr>
              <a:t>No </a:t>
            </a:r>
            <a:r>
              <a:rPr lang="en-US" sz="6000" dirty="0">
                <a:solidFill>
                  <a:srgbClr val="FF0000"/>
                </a:solidFill>
              </a:rPr>
              <a:t>eye </a:t>
            </a:r>
            <a:r>
              <a:rPr lang="en-US" sz="6000" dirty="0"/>
              <a:t>has seen, no </a:t>
            </a:r>
            <a:r>
              <a:rPr lang="en-US" sz="6000" dirty="0">
                <a:solidFill>
                  <a:srgbClr val="FF0000"/>
                </a:solidFill>
              </a:rPr>
              <a:t>ear has heard</a:t>
            </a:r>
            <a:r>
              <a:rPr lang="en-US" sz="6000" dirty="0" smtClean="0"/>
              <a:t>, </a:t>
            </a:r>
            <a:r>
              <a:rPr lang="en-US" sz="6000" dirty="0"/>
              <a:t>and no mind has </a:t>
            </a:r>
            <a:r>
              <a:rPr lang="en-US" sz="6000" dirty="0" smtClean="0"/>
              <a:t>imagined what </a:t>
            </a:r>
            <a:r>
              <a:rPr lang="en-US" sz="6000" dirty="0"/>
              <a:t>God has </a:t>
            </a:r>
            <a:r>
              <a:rPr lang="en-US" sz="6000" dirty="0" smtClean="0"/>
              <a:t>prepared </a:t>
            </a:r>
            <a:r>
              <a:rPr lang="en-US" sz="6000" dirty="0"/>
              <a:t>for those who love him.</a:t>
            </a:r>
          </a:p>
        </p:txBody>
      </p:sp>
    </p:spTree>
    <p:extLst>
      <p:ext uri="{BB962C8B-B14F-4D97-AF65-F5344CB8AC3E}">
        <p14:creationId xmlns:p14="http://schemas.microsoft.com/office/powerpoint/2010/main" val="22653293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943" y="1618997"/>
            <a:ext cx="5830114" cy="3620005"/>
          </a:xfrm>
          <a:prstGeom prst="rect">
            <a:avLst/>
          </a:prstGeom>
        </p:spPr>
      </p:pic>
    </p:spTree>
    <p:extLst>
      <p:ext uri="{BB962C8B-B14F-4D97-AF65-F5344CB8AC3E}">
        <p14:creationId xmlns:p14="http://schemas.microsoft.com/office/powerpoint/2010/main" val="687248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116" y="312821"/>
            <a:ext cx="8166754" cy="6330818"/>
          </a:xfrm>
          <a:prstGeom prst="rect">
            <a:avLst/>
          </a:prstGeom>
        </p:spPr>
      </p:pic>
    </p:spTree>
    <p:extLst>
      <p:ext uri="{BB962C8B-B14F-4D97-AF65-F5344CB8AC3E}">
        <p14:creationId xmlns:p14="http://schemas.microsoft.com/office/powerpoint/2010/main" val="1061617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35:5-6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And when he comes, he will </a:t>
            </a:r>
            <a:r>
              <a:rPr lang="en-US" sz="5400" dirty="0">
                <a:solidFill>
                  <a:srgbClr val="FF0000"/>
                </a:solidFill>
              </a:rPr>
              <a:t>open the eyes of the </a:t>
            </a:r>
            <a:r>
              <a:rPr lang="en-US" sz="5400" dirty="0" smtClean="0">
                <a:solidFill>
                  <a:srgbClr val="FF0000"/>
                </a:solidFill>
              </a:rPr>
              <a:t>blind </a:t>
            </a:r>
            <a:r>
              <a:rPr lang="en-US" sz="5400" dirty="0">
                <a:solidFill>
                  <a:srgbClr val="FF0000"/>
                </a:solidFill>
              </a:rPr>
              <a:t>and unplug the ears of the </a:t>
            </a:r>
            <a:r>
              <a:rPr lang="en-US" sz="5400" dirty="0" smtClean="0">
                <a:solidFill>
                  <a:srgbClr val="FF0000"/>
                </a:solidFill>
              </a:rPr>
              <a:t>deaf</a:t>
            </a:r>
            <a:r>
              <a:rPr lang="en-US" sz="5400" dirty="0" smtClean="0"/>
              <a:t>.6 </a:t>
            </a:r>
            <a:r>
              <a:rPr lang="en-US" sz="5400" dirty="0"/>
              <a:t>The </a:t>
            </a:r>
            <a:r>
              <a:rPr lang="en-US" sz="5400" dirty="0">
                <a:solidFill>
                  <a:srgbClr val="FF0000"/>
                </a:solidFill>
              </a:rPr>
              <a:t>lame will leap </a:t>
            </a:r>
            <a:r>
              <a:rPr lang="en-US" sz="5400" dirty="0"/>
              <a:t>like a deer</a:t>
            </a:r>
            <a:r>
              <a:rPr lang="en-US" sz="5400" dirty="0" smtClean="0"/>
              <a:t>, </a:t>
            </a:r>
            <a:r>
              <a:rPr lang="en-US" sz="5400" dirty="0"/>
              <a:t>and those </a:t>
            </a:r>
            <a:r>
              <a:rPr lang="en-US" sz="5400" dirty="0">
                <a:solidFill>
                  <a:srgbClr val="FF0000"/>
                </a:solidFill>
              </a:rPr>
              <a:t>who cannot speak will sing </a:t>
            </a:r>
            <a:r>
              <a:rPr lang="en-US" sz="5400" dirty="0"/>
              <a:t>for </a:t>
            </a:r>
            <a:r>
              <a:rPr lang="en-US" sz="5400" dirty="0" smtClean="0"/>
              <a:t>joy! Springs </a:t>
            </a:r>
            <a:r>
              <a:rPr lang="en-US" sz="5400" dirty="0"/>
              <a:t>will gush forth in the wilderness</a:t>
            </a:r>
            <a:r>
              <a:rPr lang="en-US" sz="5400" dirty="0" smtClean="0"/>
              <a:t>, </a:t>
            </a:r>
            <a:r>
              <a:rPr lang="en-US" sz="5400" dirty="0"/>
              <a:t>and streams will water the wasteland.</a:t>
            </a:r>
          </a:p>
        </p:txBody>
      </p:sp>
    </p:spTree>
    <p:extLst>
      <p:ext uri="{BB962C8B-B14F-4D97-AF65-F5344CB8AC3E}">
        <p14:creationId xmlns:p14="http://schemas.microsoft.com/office/powerpoint/2010/main" val="4622140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21:4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4 He will </a:t>
            </a:r>
            <a:r>
              <a:rPr lang="en-US" sz="6000" dirty="0">
                <a:solidFill>
                  <a:srgbClr val="FF0000"/>
                </a:solidFill>
              </a:rPr>
              <a:t>wipe every tear </a:t>
            </a:r>
            <a:r>
              <a:rPr lang="en-US" sz="6000" dirty="0"/>
              <a:t>from their eyes, and there will be </a:t>
            </a:r>
            <a:r>
              <a:rPr lang="en-US" sz="6000" dirty="0">
                <a:solidFill>
                  <a:srgbClr val="FF0000"/>
                </a:solidFill>
              </a:rPr>
              <a:t>no more death or sorrow or crying or pain</a:t>
            </a:r>
            <a:r>
              <a:rPr lang="en-US" sz="6000" dirty="0"/>
              <a:t>. All these things are gone forever.”</a:t>
            </a:r>
          </a:p>
        </p:txBody>
      </p:sp>
    </p:spTree>
    <p:extLst>
      <p:ext uri="{BB962C8B-B14F-4D97-AF65-F5344CB8AC3E}">
        <p14:creationId xmlns:p14="http://schemas.microsoft.com/office/powerpoint/2010/main" val="16938292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65:25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The </a:t>
            </a:r>
            <a:r>
              <a:rPr lang="en-US" sz="6000" dirty="0">
                <a:solidFill>
                  <a:srgbClr val="FF0000"/>
                </a:solidFill>
              </a:rPr>
              <a:t>wolf and the lamb</a:t>
            </a:r>
            <a:r>
              <a:rPr lang="en-US" sz="6000" dirty="0"/>
              <a:t> will feed together</a:t>
            </a:r>
            <a:r>
              <a:rPr lang="en-US" sz="6000" dirty="0" smtClean="0"/>
              <a:t>. </a:t>
            </a:r>
            <a:r>
              <a:rPr lang="en-US" sz="6000" dirty="0"/>
              <a:t>The </a:t>
            </a:r>
            <a:r>
              <a:rPr lang="en-US" sz="6000" dirty="0">
                <a:solidFill>
                  <a:srgbClr val="FF0000"/>
                </a:solidFill>
              </a:rPr>
              <a:t>lion will eat hay</a:t>
            </a:r>
            <a:r>
              <a:rPr lang="en-US" sz="6000" dirty="0"/>
              <a:t> like a cow</a:t>
            </a:r>
            <a:r>
              <a:rPr lang="en-US" sz="6000" dirty="0" smtClean="0"/>
              <a:t>. </a:t>
            </a:r>
            <a:r>
              <a:rPr lang="en-US" sz="6000" dirty="0"/>
              <a:t>But the </a:t>
            </a:r>
            <a:r>
              <a:rPr lang="en-US" sz="6000" dirty="0">
                <a:solidFill>
                  <a:srgbClr val="FF0000"/>
                </a:solidFill>
              </a:rPr>
              <a:t>snakes will eat </a:t>
            </a:r>
            <a:r>
              <a:rPr lang="en-US" sz="6000" dirty="0" smtClean="0">
                <a:solidFill>
                  <a:srgbClr val="FF0000"/>
                </a:solidFill>
              </a:rPr>
              <a:t>dust</a:t>
            </a:r>
            <a:r>
              <a:rPr lang="en-US" sz="6000" dirty="0" smtClean="0"/>
              <a:t>. In </a:t>
            </a:r>
            <a:r>
              <a:rPr lang="en-US" sz="6000" dirty="0"/>
              <a:t>those days </a:t>
            </a:r>
            <a:r>
              <a:rPr lang="en-US" sz="6000" dirty="0">
                <a:solidFill>
                  <a:srgbClr val="FF0000"/>
                </a:solidFill>
              </a:rPr>
              <a:t>no one will be hurt or destroyed</a:t>
            </a:r>
            <a:r>
              <a:rPr lang="en-US" sz="6000" dirty="0"/>
              <a:t> on my holy mountain</a:t>
            </a:r>
            <a:r>
              <a:rPr lang="en-US" sz="6000" dirty="0" smtClean="0"/>
              <a:t>. </a:t>
            </a:r>
            <a:r>
              <a:rPr lang="en-US" sz="6000" dirty="0"/>
              <a:t>I, the Lord, have spoken!”</a:t>
            </a:r>
          </a:p>
        </p:txBody>
      </p:sp>
    </p:spTree>
    <p:extLst>
      <p:ext uri="{BB962C8B-B14F-4D97-AF65-F5344CB8AC3E}">
        <p14:creationId xmlns:p14="http://schemas.microsoft.com/office/powerpoint/2010/main" val="30536124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11:6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In that day the </a:t>
            </a:r>
            <a:r>
              <a:rPr lang="en-US" sz="6000" dirty="0">
                <a:solidFill>
                  <a:srgbClr val="FF0000"/>
                </a:solidFill>
              </a:rPr>
              <a:t>wolf and the lamb will live together</a:t>
            </a:r>
            <a:r>
              <a:rPr lang="en-US" sz="6000" dirty="0" smtClean="0"/>
              <a:t>; </a:t>
            </a:r>
            <a:r>
              <a:rPr lang="en-US" sz="6000" dirty="0"/>
              <a:t>the leopard will lie down with the baby </a:t>
            </a:r>
            <a:r>
              <a:rPr lang="en-US" sz="6000" dirty="0" smtClean="0"/>
              <a:t>goat. The </a:t>
            </a:r>
            <a:r>
              <a:rPr lang="en-US" sz="6000" dirty="0"/>
              <a:t>calf and the yearling will be safe with the lion</a:t>
            </a:r>
            <a:r>
              <a:rPr lang="en-US" sz="6000" dirty="0" smtClean="0"/>
              <a:t>, </a:t>
            </a:r>
            <a:r>
              <a:rPr lang="en-US" sz="6000" dirty="0"/>
              <a:t>and a </a:t>
            </a:r>
            <a:r>
              <a:rPr lang="en-US" sz="6000" dirty="0">
                <a:solidFill>
                  <a:srgbClr val="FF0000"/>
                </a:solidFill>
              </a:rPr>
              <a:t>little child will lead them all.</a:t>
            </a:r>
          </a:p>
        </p:txBody>
      </p:sp>
    </p:spTree>
    <p:extLst>
      <p:ext uri="{BB962C8B-B14F-4D97-AF65-F5344CB8AC3E}">
        <p14:creationId xmlns:p14="http://schemas.microsoft.com/office/powerpoint/2010/main" val="31564185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 Isaiah 65:17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“Look! I am </a:t>
            </a:r>
            <a:r>
              <a:rPr lang="en-US" sz="6000" dirty="0">
                <a:solidFill>
                  <a:srgbClr val="FF0000"/>
                </a:solidFill>
              </a:rPr>
              <a:t>creating new heavens and a new earth</a:t>
            </a:r>
            <a:r>
              <a:rPr lang="en-US" sz="6000" dirty="0" smtClean="0"/>
              <a:t>, </a:t>
            </a:r>
            <a:r>
              <a:rPr lang="en-US" sz="6000" dirty="0"/>
              <a:t>and no one will even think about the old ones anymore.</a:t>
            </a:r>
          </a:p>
        </p:txBody>
      </p:sp>
    </p:spTree>
    <p:extLst>
      <p:ext uri="{BB962C8B-B14F-4D97-AF65-F5344CB8AC3E}">
        <p14:creationId xmlns:p14="http://schemas.microsoft.com/office/powerpoint/2010/main" val="15672447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154" y="1352260"/>
            <a:ext cx="5315692" cy="4153480"/>
          </a:xfrm>
          <a:prstGeom prst="rect">
            <a:avLst/>
          </a:prstGeom>
        </p:spPr>
      </p:pic>
    </p:spTree>
    <p:extLst>
      <p:ext uri="{BB962C8B-B14F-4D97-AF65-F5344CB8AC3E}">
        <p14:creationId xmlns:p14="http://schemas.microsoft.com/office/powerpoint/2010/main" val="37106291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35:1  </a:t>
            </a:r>
            <a:r>
              <a:rPr lang="en-US" sz="6600" b="1" dirty="0" smtClean="0"/>
              <a:t> (NLT)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Even the wilderness and desert will be glad in those days</a:t>
            </a:r>
            <a:r>
              <a:rPr lang="en-US" sz="6000" dirty="0" smtClean="0"/>
              <a:t>. </a:t>
            </a:r>
            <a:r>
              <a:rPr lang="en-US" sz="6000" dirty="0"/>
              <a:t>The </a:t>
            </a:r>
            <a:r>
              <a:rPr lang="en-US" sz="6000" dirty="0">
                <a:solidFill>
                  <a:srgbClr val="FF0000"/>
                </a:solidFill>
              </a:rPr>
              <a:t>wasteland will rejoice and blossom </a:t>
            </a:r>
            <a:r>
              <a:rPr lang="en-US" sz="6000" dirty="0"/>
              <a:t>with spring crocuses.</a:t>
            </a:r>
          </a:p>
        </p:txBody>
      </p:sp>
    </p:spTree>
    <p:extLst>
      <p:ext uri="{BB962C8B-B14F-4D97-AF65-F5344CB8AC3E}">
        <p14:creationId xmlns:p14="http://schemas.microsoft.com/office/powerpoint/2010/main" val="32294026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33:24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The people of Israel will no longer say</a:t>
            </a:r>
            <a:r>
              <a:rPr lang="en-US" sz="6000" dirty="0" smtClean="0"/>
              <a:t>, </a:t>
            </a:r>
            <a:r>
              <a:rPr lang="en-US" sz="6000" dirty="0"/>
              <a:t>“We are sick and helpless</a:t>
            </a:r>
            <a:r>
              <a:rPr lang="en-US" sz="6000" dirty="0" smtClean="0"/>
              <a:t>,” </a:t>
            </a:r>
            <a:r>
              <a:rPr lang="en-US" sz="6000" dirty="0"/>
              <a:t>for the Lord will forgive their sins.</a:t>
            </a:r>
          </a:p>
        </p:txBody>
      </p:sp>
    </p:spTree>
    <p:extLst>
      <p:ext uri="{BB962C8B-B14F-4D97-AF65-F5344CB8AC3E}">
        <p14:creationId xmlns:p14="http://schemas.microsoft.com/office/powerpoint/2010/main" val="17804187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60:18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Violence will disappear from your land</a:t>
            </a:r>
            <a:r>
              <a:rPr lang="en-US" sz="6000" dirty="0" smtClean="0"/>
              <a:t>; </a:t>
            </a:r>
            <a:r>
              <a:rPr lang="en-US" sz="6000" dirty="0"/>
              <a:t>the desolation and destruction of war will </a:t>
            </a:r>
            <a:r>
              <a:rPr lang="en-US" sz="6000" dirty="0" smtClean="0"/>
              <a:t>end. Salvation </a:t>
            </a:r>
            <a:r>
              <a:rPr lang="en-US" sz="6000" dirty="0"/>
              <a:t>will surround you like city walls</a:t>
            </a:r>
            <a:r>
              <a:rPr lang="en-US" sz="6000" dirty="0" smtClean="0"/>
              <a:t>, </a:t>
            </a:r>
            <a:r>
              <a:rPr lang="en-US" sz="6000" dirty="0"/>
              <a:t>and praise will be on the lips of all who enter there.</a:t>
            </a:r>
          </a:p>
        </p:txBody>
      </p:sp>
    </p:spTree>
    <p:extLst>
      <p:ext uri="{BB962C8B-B14F-4D97-AF65-F5344CB8AC3E}">
        <p14:creationId xmlns:p14="http://schemas.microsoft.com/office/powerpoint/2010/main" val="18696503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13:12  </a:t>
            </a:r>
            <a:r>
              <a:rPr lang="en-US" sz="6600" b="1" dirty="0" smtClean="0"/>
              <a:t>(NLT)</a:t>
            </a:r>
            <a:endParaRPr lang="en-US" sz="6600" b="1" dirty="0"/>
          </a:p>
        </p:txBody>
      </p:sp>
      <p:sp>
        <p:nvSpPr>
          <p:cNvPr id="3" name="Content Placeholder 2"/>
          <p:cNvSpPr>
            <a:spLocks noGrp="1"/>
          </p:cNvSpPr>
          <p:nvPr>
            <p:ph idx="1"/>
          </p:nvPr>
        </p:nvSpPr>
        <p:spPr>
          <a:xfrm>
            <a:off x="0" y="1690688"/>
            <a:ext cx="12192000" cy="4841117"/>
          </a:xfrm>
        </p:spPr>
        <p:txBody>
          <a:bodyPr>
            <a:noAutofit/>
          </a:bodyPr>
          <a:lstStyle/>
          <a:p>
            <a:r>
              <a:rPr lang="en-US" sz="5400" dirty="0"/>
              <a:t> 12 Now we see things imperfectly, like puzzling reflections in a mirror, but then we will see everything with perfect clarity</a:t>
            </a:r>
            <a:r>
              <a:rPr lang="en-US" sz="5400" dirty="0" smtClean="0"/>
              <a:t>. </a:t>
            </a:r>
            <a:r>
              <a:rPr lang="en-US" sz="5400" dirty="0"/>
              <a:t>All that I know now is partial and incomplete, but then </a:t>
            </a:r>
            <a:r>
              <a:rPr lang="en-US" sz="5400" dirty="0">
                <a:solidFill>
                  <a:srgbClr val="FF0000"/>
                </a:solidFill>
              </a:rPr>
              <a:t>I will know everything completely</a:t>
            </a:r>
            <a:r>
              <a:rPr lang="en-US" sz="5400" dirty="0"/>
              <a:t>, just as God now knows me completely.</a:t>
            </a:r>
          </a:p>
        </p:txBody>
      </p:sp>
    </p:spTree>
    <p:extLst>
      <p:ext uri="{BB962C8B-B14F-4D97-AF65-F5344CB8AC3E}">
        <p14:creationId xmlns:p14="http://schemas.microsoft.com/office/powerpoint/2010/main" val="2113972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57" y="2967335"/>
            <a:ext cx="12338122" cy="1200329"/>
          </a:xfrm>
          <a:prstGeom prst="rect">
            <a:avLst/>
          </a:prstGeom>
          <a:noFill/>
        </p:spPr>
        <p:txBody>
          <a:bodyPr wrap="none" lIns="91440" tIns="45720" rIns="91440" bIns="45720">
            <a:spAutoFit/>
          </a:bodyPr>
          <a:lstStyle/>
          <a:p>
            <a:pPr algn="ctr"/>
            <a:r>
              <a:rPr lang="en-US" sz="7200" b="1" dirty="0" smtClean="0">
                <a:ln w="13462">
                  <a:solidFill>
                    <a:prstClr val="white"/>
                  </a:solidFill>
                  <a:prstDash val="solid"/>
                </a:ln>
                <a:solidFill>
                  <a:srgbClr val="002060"/>
                </a:solidFill>
                <a:effectLst>
                  <a:outerShdw dist="38100" dir="2700000" algn="bl" rotWithShape="0">
                    <a:srgbClr val="4472C4"/>
                  </a:outerShdw>
                </a:effectLst>
              </a:rPr>
              <a:t>Revelation’s Amazing Space </a:t>
            </a:r>
            <a:r>
              <a:rPr lang="en-US" sz="7200" b="1" dirty="0">
                <a:ln w="13462">
                  <a:solidFill>
                    <a:prstClr val="white"/>
                  </a:solidFill>
                  <a:prstDash val="solid"/>
                </a:ln>
                <a:solidFill>
                  <a:srgbClr val="002060"/>
                </a:solidFill>
                <a:effectLst>
                  <a:outerShdw dist="38100" dir="2700000" algn="bl" rotWithShape="0">
                    <a:srgbClr val="4472C4"/>
                  </a:outerShdw>
                </a:effectLst>
              </a:rPr>
              <a:t>C</a:t>
            </a:r>
            <a:r>
              <a:rPr lang="en-US" sz="7200" b="1" dirty="0" smtClean="0">
                <a:ln w="13462">
                  <a:solidFill>
                    <a:prstClr val="white"/>
                  </a:solidFill>
                  <a:prstDash val="solid"/>
                </a:ln>
                <a:solidFill>
                  <a:srgbClr val="002060"/>
                </a:solidFill>
                <a:effectLst>
                  <a:outerShdw dist="38100" dir="2700000" algn="bl" rotWithShape="0">
                    <a:srgbClr val="4472C4"/>
                  </a:outerShdw>
                </a:effectLst>
              </a:rPr>
              <a:t>ity</a:t>
            </a:r>
            <a:endParaRPr lang="en-US" sz="7200" b="1" dirty="0">
              <a:ln w="13462">
                <a:solidFill>
                  <a:prstClr val="white"/>
                </a:solidFill>
                <a:prstDash val="solid"/>
              </a:ln>
              <a:solidFill>
                <a:srgbClr val="002060"/>
              </a:solidFill>
              <a:effectLst>
                <a:outerShdw dist="38100" dir="2700000" algn="bl" rotWithShape="0">
                  <a:srgbClr val="4472C4"/>
                </a:outerShdw>
              </a:effectLst>
            </a:endParaRPr>
          </a:p>
        </p:txBody>
      </p:sp>
      <p:sp>
        <p:nvSpPr>
          <p:cNvPr id="3" name="TextBox 2"/>
          <p:cNvSpPr txBox="1"/>
          <p:nvPr/>
        </p:nvSpPr>
        <p:spPr>
          <a:xfrm>
            <a:off x="2165741" y="1481047"/>
            <a:ext cx="8184035" cy="1200329"/>
          </a:xfrm>
          <a:prstGeom prst="rect">
            <a:avLst/>
          </a:prstGeom>
          <a:noFill/>
        </p:spPr>
        <p:txBody>
          <a:bodyPr wrap="none" rtlCol="0">
            <a:spAutoFit/>
          </a:bodyPr>
          <a:lstStyle/>
          <a:p>
            <a:r>
              <a:rPr lang="en-US" sz="7200" dirty="0" smtClean="0">
                <a:solidFill>
                  <a:srgbClr val="FF0000"/>
                </a:solidFill>
              </a:rPr>
              <a:t>Tonight’s Bible Study</a:t>
            </a:r>
            <a:r>
              <a:rPr lang="en-US" sz="7200" dirty="0">
                <a:solidFill>
                  <a:srgbClr val="FF0000"/>
                </a:solidFill>
              </a:rPr>
              <a:t>:</a:t>
            </a:r>
          </a:p>
        </p:txBody>
      </p:sp>
    </p:spTree>
    <p:extLst>
      <p:ext uri="{BB962C8B-B14F-4D97-AF65-F5344CB8AC3E}">
        <p14:creationId xmlns:p14="http://schemas.microsoft.com/office/powerpoint/2010/main" val="30071153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Psalm 16:11  </a:t>
            </a:r>
            <a:r>
              <a:rPr lang="en-US" sz="6600" b="1" dirty="0" smtClean="0"/>
              <a:t>(NLT)</a:t>
            </a:r>
            <a:endParaRPr lang="en-US" sz="6600" b="1" dirty="0"/>
          </a:p>
        </p:txBody>
      </p:sp>
      <p:sp>
        <p:nvSpPr>
          <p:cNvPr id="3" name="Content Placeholder 2"/>
          <p:cNvSpPr>
            <a:spLocks noGrp="1"/>
          </p:cNvSpPr>
          <p:nvPr>
            <p:ph idx="1"/>
          </p:nvPr>
        </p:nvSpPr>
        <p:spPr>
          <a:xfrm>
            <a:off x="234462" y="2180467"/>
            <a:ext cx="11723076" cy="4351338"/>
          </a:xfrm>
        </p:spPr>
        <p:txBody>
          <a:bodyPr>
            <a:noAutofit/>
          </a:bodyPr>
          <a:lstStyle/>
          <a:p>
            <a:r>
              <a:rPr lang="en-US" sz="6000" dirty="0"/>
              <a:t> You will show me the way of life</a:t>
            </a:r>
            <a:r>
              <a:rPr lang="en-US" sz="6000" dirty="0" smtClean="0"/>
              <a:t>, </a:t>
            </a:r>
            <a:r>
              <a:rPr lang="en-US" sz="6000" dirty="0"/>
              <a:t>granting me </a:t>
            </a:r>
            <a:r>
              <a:rPr lang="en-US" sz="6000" dirty="0">
                <a:solidFill>
                  <a:srgbClr val="FF0000"/>
                </a:solidFill>
              </a:rPr>
              <a:t>the joy of your </a:t>
            </a:r>
            <a:r>
              <a:rPr lang="en-US" sz="6000" dirty="0" smtClean="0">
                <a:solidFill>
                  <a:srgbClr val="FF0000"/>
                </a:solidFill>
              </a:rPr>
              <a:t>presence </a:t>
            </a:r>
            <a:r>
              <a:rPr lang="en-US" sz="6000" dirty="0">
                <a:solidFill>
                  <a:srgbClr val="FF0000"/>
                </a:solidFill>
              </a:rPr>
              <a:t>and the pleasures of living with you forever</a:t>
            </a:r>
            <a:r>
              <a:rPr lang="en-US" sz="6000" dirty="0"/>
              <a:t>.</a:t>
            </a:r>
          </a:p>
        </p:txBody>
      </p:sp>
    </p:spTree>
    <p:extLst>
      <p:ext uri="{BB962C8B-B14F-4D97-AF65-F5344CB8AC3E}">
        <p14:creationId xmlns:p14="http://schemas.microsoft.com/office/powerpoint/2010/main" val="40776102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John 3:2  </a:t>
            </a:r>
            <a:r>
              <a:rPr lang="en-US" sz="6600" b="1" dirty="0" smtClean="0"/>
              <a:t>(NLT)</a:t>
            </a:r>
            <a:endParaRPr lang="en-US" sz="6600" b="1" dirty="0"/>
          </a:p>
        </p:txBody>
      </p:sp>
      <p:sp>
        <p:nvSpPr>
          <p:cNvPr id="3" name="Content Placeholder 2"/>
          <p:cNvSpPr>
            <a:spLocks noGrp="1"/>
          </p:cNvSpPr>
          <p:nvPr>
            <p:ph idx="1"/>
          </p:nvPr>
        </p:nvSpPr>
        <p:spPr>
          <a:xfrm>
            <a:off x="234462" y="1515979"/>
            <a:ext cx="11723076" cy="5015826"/>
          </a:xfrm>
        </p:spPr>
        <p:txBody>
          <a:bodyPr>
            <a:noAutofit/>
          </a:bodyPr>
          <a:lstStyle/>
          <a:p>
            <a:r>
              <a:rPr lang="en-US" sz="6000" dirty="0"/>
              <a:t> 2 Dear friends, we are already God’s children, but he has not yet shown us what we will be like when Christ appears. But we do know that </a:t>
            </a:r>
            <a:r>
              <a:rPr lang="en-US" sz="6000" dirty="0">
                <a:solidFill>
                  <a:srgbClr val="FF0000"/>
                </a:solidFill>
              </a:rPr>
              <a:t>we will be like him</a:t>
            </a:r>
            <a:r>
              <a:rPr lang="en-US" sz="6000" dirty="0"/>
              <a:t>, for we will see him as he really is.</a:t>
            </a:r>
          </a:p>
        </p:txBody>
      </p:sp>
    </p:spTree>
    <p:extLst>
      <p:ext uri="{BB962C8B-B14F-4D97-AF65-F5344CB8AC3E}">
        <p14:creationId xmlns:p14="http://schemas.microsoft.com/office/powerpoint/2010/main" val="29614948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14:4  </a:t>
            </a:r>
            <a:r>
              <a:rPr lang="en-US" sz="6600" b="1" dirty="0" smtClean="0"/>
              <a:t>(NLT)</a:t>
            </a:r>
            <a:endParaRPr lang="en-US" sz="6600" b="1" dirty="0"/>
          </a:p>
        </p:txBody>
      </p:sp>
      <p:sp>
        <p:nvSpPr>
          <p:cNvPr id="3" name="Content Placeholder 2"/>
          <p:cNvSpPr>
            <a:spLocks noGrp="1"/>
          </p:cNvSpPr>
          <p:nvPr>
            <p:ph idx="1"/>
          </p:nvPr>
        </p:nvSpPr>
        <p:spPr>
          <a:xfrm>
            <a:off x="234462" y="1690688"/>
            <a:ext cx="11957538" cy="4841117"/>
          </a:xfrm>
        </p:spPr>
        <p:txBody>
          <a:bodyPr>
            <a:noAutofit/>
          </a:bodyPr>
          <a:lstStyle/>
          <a:p>
            <a:r>
              <a:rPr lang="en-US" sz="6000" dirty="0"/>
              <a:t> 4 They have kept themselves as pure as virgins</a:t>
            </a:r>
            <a:r>
              <a:rPr lang="en-US" sz="6000" dirty="0" smtClean="0"/>
              <a:t>, </a:t>
            </a:r>
            <a:r>
              <a:rPr lang="en-US" sz="6000" dirty="0">
                <a:solidFill>
                  <a:srgbClr val="FF0000"/>
                </a:solidFill>
              </a:rPr>
              <a:t>following the Lamb wherever he goes</a:t>
            </a:r>
            <a:r>
              <a:rPr lang="en-US" sz="6000" dirty="0"/>
              <a:t>. They have been purchased from among the people on the earth as a special </a:t>
            </a:r>
            <a:r>
              <a:rPr lang="en-US" sz="6000" dirty="0" smtClean="0"/>
              <a:t>offering </a:t>
            </a:r>
            <a:r>
              <a:rPr lang="en-US" sz="6000" dirty="0"/>
              <a:t>to God and to the Lamb.</a:t>
            </a:r>
          </a:p>
        </p:txBody>
      </p:sp>
    </p:spTree>
    <p:extLst>
      <p:ext uri="{BB962C8B-B14F-4D97-AF65-F5344CB8AC3E}">
        <p14:creationId xmlns:p14="http://schemas.microsoft.com/office/powerpoint/2010/main" val="1086475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John 1:7-8  </a:t>
            </a:r>
            <a:r>
              <a:rPr lang="en-US" sz="6600" b="1" dirty="0" smtClean="0"/>
              <a:t>(NLT)</a:t>
            </a:r>
            <a:endParaRPr lang="en-US" sz="6600" b="1" dirty="0"/>
          </a:p>
        </p:txBody>
      </p:sp>
      <p:sp>
        <p:nvSpPr>
          <p:cNvPr id="3" name="Content Placeholder 2"/>
          <p:cNvSpPr>
            <a:spLocks noGrp="1"/>
          </p:cNvSpPr>
          <p:nvPr>
            <p:ph idx="1"/>
          </p:nvPr>
        </p:nvSpPr>
        <p:spPr>
          <a:xfrm>
            <a:off x="234462" y="1690688"/>
            <a:ext cx="11957538" cy="4841117"/>
          </a:xfrm>
        </p:spPr>
        <p:txBody>
          <a:bodyPr>
            <a:noAutofit/>
          </a:bodyPr>
          <a:lstStyle/>
          <a:p>
            <a:r>
              <a:rPr lang="en-US" sz="5400" dirty="0"/>
              <a:t> 7 But if we are living in the light, as God is in the light, then we have fellowship with each other, and the </a:t>
            </a:r>
            <a:r>
              <a:rPr lang="en-US" sz="5400" dirty="0">
                <a:solidFill>
                  <a:srgbClr val="FF0000"/>
                </a:solidFill>
              </a:rPr>
              <a:t>blood of Jesus, his Son, cleanses us from all </a:t>
            </a:r>
            <a:r>
              <a:rPr lang="en-US" sz="5400" dirty="0" smtClean="0">
                <a:solidFill>
                  <a:srgbClr val="FF0000"/>
                </a:solidFill>
              </a:rPr>
              <a:t>sin. </a:t>
            </a:r>
            <a:r>
              <a:rPr lang="en-US" sz="5400" dirty="0" smtClean="0"/>
              <a:t>8 </a:t>
            </a:r>
            <a:r>
              <a:rPr lang="en-US" sz="5400" dirty="0"/>
              <a:t>If we claim we have no sin, we are only fooling ourselves and not living in the truth.</a:t>
            </a:r>
          </a:p>
        </p:txBody>
      </p:sp>
    </p:spTree>
    <p:extLst>
      <p:ext uri="{BB962C8B-B14F-4D97-AF65-F5344CB8AC3E}">
        <p14:creationId xmlns:p14="http://schemas.microsoft.com/office/powerpoint/2010/main" val="3446008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389" y="365125"/>
            <a:ext cx="10515600" cy="1325563"/>
          </a:xfrm>
          <a:solidFill>
            <a:schemeClr val="accent2">
              <a:lumMod val="40000"/>
              <a:lumOff val="60000"/>
            </a:schemeClr>
          </a:solidFill>
        </p:spPr>
        <p:txBody>
          <a:bodyPr>
            <a:normAutofit/>
          </a:bodyPr>
          <a:lstStyle/>
          <a:p>
            <a:pPr algn="ctr"/>
            <a:r>
              <a:rPr lang="en-US" sz="6600" b="1" dirty="0"/>
              <a:t>Revelation 1:5  </a:t>
            </a:r>
            <a:r>
              <a:rPr lang="en-US" sz="6600" b="1" dirty="0" smtClean="0"/>
              <a:t>(NLT)</a:t>
            </a:r>
            <a:endParaRPr lang="en-US" sz="6600" b="1" dirty="0"/>
          </a:p>
        </p:txBody>
      </p:sp>
      <p:sp>
        <p:nvSpPr>
          <p:cNvPr id="3" name="Content Placeholder 2"/>
          <p:cNvSpPr>
            <a:spLocks noGrp="1"/>
          </p:cNvSpPr>
          <p:nvPr>
            <p:ph idx="1"/>
          </p:nvPr>
        </p:nvSpPr>
        <p:spPr>
          <a:xfrm>
            <a:off x="234462" y="1690688"/>
            <a:ext cx="11957538" cy="4841117"/>
          </a:xfrm>
        </p:spPr>
        <p:txBody>
          <a:bodyPr>
            <a:noAutofit/>
          </a:bodyPr>
          <a:lstStyle/>
          <a:p>
            <a:r>
              <a:rPr lang="en-US" sz="5400" dirty="0"/>
              <a:t> 5 </a:t>
            </a:r>
            <a:r>
              <a:rPr lang="en-US" sz="5400" dirty="0" smtClean="0"/>
              <a:t>…. </a:t>
            </a:r>
            <a:r>
              <a:rPr lang="en-US" sz="5400" dirty="0">
                <a:solidFill>
                  <a:srgbClr val="FF0000"/>
                </a:solidFill>
              </a:rPr>
              <a:t>Jesus Christ</a:t>
            </a:r>
            <a:r>
              <a:rPr lang="en-US" sz="5400" dirty="0"/>
              <a:t>. He is the </a:t>
            </a:r>
            <a:r>
              <a:rPr lang="en-US" sz="5400" dirty="0">
                <a:solidFill>
                  <a:srgbClr val="FF0000"/>
                </a:solidFill>
              </a:rPr>
              <a:t>faithful witness to these things</a:t>
            </a:r>
            <a:r>
              <a:rPr lang="en-US" sz="5400" dirty="0"/>
              <a:t>, the first to rise from the dead, and the ruler of all the kings of the </a:t>
            </a:r>
            <a:r>
              <a:rPr lang="en-US" sz="5400" dirty="0" smtClean="0"/>
              <a:t>world. All </a:t>
            </a:r>
            <a:r>
              <a:rPr lang="en-US" sz="5400" dirty="0"/>
              <a:t>glory to him who loves us and has freed us from our sins by shedding his blood for us.</a:t>
            </a:r>
          </a:p>
        </p:txBody>
      </p:sp>
    </p:spTree>
    <p:extLst>
      <p:ext uri="{BB962C8B-B14F-4D97-AF65-F5344CB8AC3E}">
        <p14:creationId xmlns:p14="http://schemas.microsoft.com/office/powerpoint/2010/main" val="18894373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0241"/>
            <a:ext cx="10515600" cy="4549140"/>
          </a:xfrm>
          <a:solidFill>
            <a:schemeClr val="accent2">
              <a:lumMod val="40000"/>
              <a:lumOff val="60000"/>
            </a:schemeClr>
          </a:solidFill>
        </p:spPr>
        <p:txBody>
          <a:bodyPr>
            <a:normAutofit/>
          </a:bodyPr>
          <a:lstStyle/>
          <a:p>
            <a:pPr algn="ctr"/>
            <a:r>
              <a:rPr lang="en-US" sz="6600" b="1" dirty="0" smtClean="0"/>
              <a:t>END  - </a:t>
            </a:r>
            <a:br>
              <a:rPr lang="en-US" sz="6600" b="1" dirty="0" smtClean="0"/>
            </a:br>
            <a:r>
              <a:rPr lang="en-US" sz="6600" b="1" dirty="0" smtClean="0"/>
              <a:t>I am ready to answer any question you may have.</a:t>
            </a:r>
            <a:endParaRPr lang="en-US" sz="6600" b="1" dirty="0"/>
          </a:p>
        </p:txBody>
      </p:sp>
    </p:spTree>
    <p:extLst>
      <p:ext uri="{BB962C8B-B14F-4D97-AF65-F5344CB8AC3E}">
        <p14:creationId xmlns:p14="http://schemas.microsoft.com/office/powerpoint/2010/main" val="12897696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to close the Bible study.</a:t>
            </a:r>
            <a:endParaRPr lang="en-US" sz="11500" dirty="0"/>
          </a:p>
        </p:txBody>
      </p:sp>
    </p:spTree>
    <p:extLst>
      <p:ext uri="{BB962C8B-B14F-4D97-AF65-F5344CB8AC3E}">
        <p14:creationId xmlns:p14="http://schemas.microsoft.com/office/powerpoint/2010/main" val="30997719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739302"/>
            <a:ext cx="11880715" cy="5350213"/>
          </a:xfrm>
          <a:solidFill>
            <a:schemeClr val="accent1">
              <a:lumMod val="50000"/>
            </a:schemeClr>
          </a:solidFill>
        </p:spPr>
        <p:txBody>
          <a:bodyPr>
            <a:normAutofit fontScale="90000"/>
          </a:bodyPr>
          <a:lstStyle/>
          <a:p>
            <a:pPr algn="ctr"/>
            <a:r>
              <a:rPr lang="en-US" sz="8000" b="1" dirty="0" smtClean="0">
                <a:solidFill>
                  <a:srgbClr val="FFFF00"/>
                </a:solidFill>
              </a:rPr>
              <a:t>Don’t Be Afraid to Follow Jesus!</a:t>
            </a: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“If you love Him, keep His commandments”</a:t>
            </a:r>
            <a:br>
              <a:rPr lang="en-US" sz="6600" b="1" dirty="0" smtClean="0">
                <a:solidFill>
                  <a:srgbClr val="FFFF00"/>
                </a:solidFill>
              </a:rPr>
            </a:br>
            <a:endParaRPr lang="en-US" sz="6600" b="1" dirty="0">
              <a:solidFill>
                <a:srgbClr val="FFFF00"/>
              </a:solidFill>
            </a:endParaRPr>
          </a:p>
        </p:txBody>
      </p:sp>
    </p:spTree>
    <p:extLst>
      <p:ext uri="{BB962C8B-B14F-4D97-AF65-F5344CB8AC3E}">
        <p14:creationId xmlns:p14="http://schemas.microsoft.com/office/powerpoint/2010/main" val="2523403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890" y="1342734"/>
            <a:ext cx="6592220" cy="4172532"/>
          </a:xfrm>
          <a:prstGeom prst="rect">
            <a:avLst/>
          </a:prstGeom>
        </p:spPr>
      </p:pic>
    </p:spTree>
    <p:extLst>
      <p:ext uri="{BB962C8B-B14F-4D97-AF65-F5344CB8AC3E}">
        <p14:creationId xmlns:p14="http://schemas.microsoft.com/office/powerpoint/2010/main" val="898397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469" y="1133154"/>
            <a:ext cx="6173061" cy="4591691"/>
          </a:xfrm>
          <a:prstGeom prst="rect">
            <a:avLst/>
          </a:prstGeom>
        </p:spPr>
      </p:pic>
    </p:spTree>
    <p:extLst>
      <p:ext uri="{BB962C8B-B14F-4D97-AF65-F5344CB8AC3E}">
        <p14:creationId xmlns:p14="http://schemas.microsoft.com/office/powerpoint/2010/main" val="2013044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6424</TotalTime>
  <Words>773</Words>
  <Application>Microsoft Office PowerPoint</Application>
  <PresentationFormat>Custom</PresentationFormat>
  <Paragraphs>124</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The study will begin at 7:30 PM</vt:lpstr>
      <vt:lpstr>Let us Pray and then start the Bible study..</vt:lpstr>
      <vt:lpstr>Let us start the Bible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lesson for tonight:</vt:lpstr>
      <vt:lpstr>PowerPoint Presentation</vt:lpstr>
      <vt:lpstr>Hebrews 11:16  (NLT)</vt:lpstr>
      <vt:lpstr> Revelation 3:12 (NLT)</vt:lpstr>
      <vt:lpstr> Revelation 3:12 (NLT)</vt:lpstr>
      <vt:lpstr>Revelation 21:2  (NLT)</vt:lpstr>
      <vt:lpstr>Revelation 21:10  (NLT)</vt:lpstr>
      <vt:lpstr>Zechariah 14:1, 4, 5, 10  (NLT)</vt:lpstr>
      <vt:lpstr>Zechariah 14:1, 4, 5, 10  (NLT)</vt:lpstr>
      <vt:lpstr>Zechariah 14:1, 4, 5, 10  (NLT)</vt:lpstr>
      <vt:lpstr>Zechariah 14:1, 4, 5, 10  (NLT)</vt:lpstr>
      <vt:lpstr>Zechariah 14:1, 4, 5, 10   (NLT)</vt:lpstr>
      <vt:lpstr>Revelation 21:16  (NLT)</vt:lpstr>
      <vt:lpstr>PowerPoint Presentation</vt:lpstr>
      <vt:lpstr>Revelation 21:10-27  (NLT)</vt:lpstr>
      <vt:lpstr>Revelation 21:10-27  (NLT)</vt:lpstr>
      <vt:lpstr>Revelation 21:10-27  (NLT)</vt:lpstr>
      <vt:lpstr>Revelation 21:10-27  (NLT)</vt:lpstr>
      <vt:lpstr>Revelation 21:10-27  (NLT)</vt:lpstr>
      <vt:lpstr>Revelation 21:10-27  (NLT)</vt:lpstr>
      <vt:lpstr>Revelation 21:10-27  (NLT)</vt:lpstr>
      <vt:lpstr>Revelation 21:10-27  (NLT)</vt:lpstr>
      <vt:lpstr>Revelation 21:10-27  (NLT)</vt:lpstr>
      <vt:lpstr>Revelation 22:1  (NLT)</vt:lpstr>
      <vt:lpstr> Genesis 3:24 (NLT)</vt:lpstr>
      <vt:lpstr>Revelation 22:2  (NLT)</vt:lpstr>
      <vt:lpstr>Genesis 3:22  (NLT)</vt:lpstr>
      <vt:lpstr>Romans 8:18  (NLT)</vt:lpstr>
      <vt:lpstr>PowerPoint Presentation</vt:lpstr>
      <vt:lpstr>Revelation 20:9  (NLT)</vt:lpstr>
      <vt:lpstr>2 Peter 3:10  (NLT)</vt:lpstr>
      <vt:lpstr>Revelation 21:1  (NLT)</vt:lpstr>
      <vt:lpstr>2 Peter 3:13  (NLT)</vt:lpstr>
      <vt:lpstr>Revelation 21:3  (NLT)</vt:lpstr>
      <vt:lpstr>John 14:2-3  (NLT)</vt:lpstr>
      <vt:lpstr>PowerPoint Presentation</vt:lpstr>
      <vt:lpstr>Philippians 3:20, 21  (NLT)</vt:lpstr>
      <vt:lpstr>Philippians 3:20, 21  (NLT)</vt:lpstr>
      <vt:lpstr> Luke 24:36-43 (NLT)</vt:lpstr>
      <vt:lpstr> Luke 24:36-43 (NLT)</vt:lpstr>
      <vt:lpstr> Luke 24:36-43 (NLT)</vt:lpstr>
      <vt:lpstr>Isaiah 65:17, 21, 22  (NLT)</vt:lpstr>
      <vt:lpstr>Isaiah 65:17, 21, 22  (NLT)</vt:lpstr>
      <vt:lpstr>Isaiah 65:17, 21, 22  (NLT)</vt:lpstr>
      <vt:lpstr>1 Corinthians 2:9  (NLT)</vt:lpstr>
      <vt:lpstr>PowerPoint Presentation</vt:lpstr>
      <vt:lpstr>Isaiah 35:5-6  (NLT)</vt:lpstr>
      <vt:lpstr>Revelation 21:4  (NLT)</vt:lpstr>
      <vt:lpstr>Isaiah 65:25  (NLT)</vt:lpstr>
      <vt:lpstr>Isaiah 11:6  (NLT)</vt:lpstr>
      <vt:lpstr> Isaiah 65:17 (NLT)</vt:lpstr>
      <vt:lpstr>PowerPoint Presentation</vt:lpstr>
      <vt:lpstr>Isaiah 35:1   (NLT)</vt:lpstr>
      <vt:lpstr>Isaiah 33:24  (NLT)</vt:lpstr>
      <vt:lpstr>Isaiah 60:18  (NLT)</vt:lpstr>
      <vt:lpstr>1 Corinthians 13:12  (NLT)</vt:lpstr>
      <vt:lpstr>Psalm 16:11  (NLT)</vt:lpstr>
      <vt:lpstr>1 John 3:2  (NLT)</vt:lpstr>
      <vt:lpstr>Revelation 14:4  (NLT)</vt:lpstr>
      <vt:lpstr>1 John 1:7-8  (NLT)</vt:lpstr>
      <vt:lpstr>Revelation 1:5  (NLT)</vt:lpstr>
      <vt:lpstr>END  -  I am ready to answer any question you may have.</vt:lpstr>
      <vt:lpstr>Let us Pray to close the Bible study.</vt:lpstr>
      <vt:lpstr>Don’t Be Afraid to Follow Jesus!  “If you love Him, keep His commandments”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carlfost@yahoo.com</dc:creator>
  <cp:lastModifiedBy>HP</cp:lastModifiedBy>
  <cp:revision>272</cp:revision>
  <dcterms:created xsi:type="dcterms:W3CDTF">2018-04-10T16:16:30Z</dcterms:created>
  <dcterms:modified xsi:type="dcterms:W3CDTF">2018-11-03T01:08:37Z</dcterms:modified>
</cp:coreProperties>
</file>