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41" r:id="rId3"/>
    <p:sldId id="436" r:id="rId4"/>
    <p:sldId id="534" r:id="rId5"/>
    <p:sldId id="531" r:id="rId6"/>
    <p:sldId id="633" r:id="rId7"/>
    <p:sldId id="598" r:id="rId8"/>
    <p:sldId id="698" r:id="rId9"/>
    <p:sldId id="699" r:id="rId10"/>
    <p:sldId id="700" r:id="rId11"/>
    <p:sldId id="701" r:id="rId12"/>
    <p:sldId id="725" r:id="rId13"/>
    <p:sldId id="702" r:id="rId14"/>
    <p:sldId id="703" r:id="rId15"/>
    <p:sldId id="604" r:id="rId16"/>
    <p:sldId id="704" r:id="rId17"/>
    <p:sldId id="535" r:id="rId18"/>
    <p:sldId id="705" r:id="rId19"/>
    <p:sldId id="634" r:id="rId20"/>
    <p:sldId id="635" r:id="rId21"/>
    <p:sldId id="636" r:id="rId22"/>
    <p:sldId id="637" r:id="rId23"/>
    <p:sldId id="706" r:id="rId24"/>
    <p:sldId id="707" r:id="rId25"/>
    <p:sldId id="638" r:id="rId26"/>
    <p:sldId id="639" r:id="rId27"/>
    <p:sldId id="640" r:id="rId28"/>
    <p:sldId id="708" r:id="rId29"/>
    <p:sldId id="709" r:id="rId30"/>
    <p:sldId id="641" r:id="rId31"/>
    <p:sldId id="642" r:id="rId32"/>
    <p:sldId id="643" r:id="rId33"/>
    <p:sldId id="644" r:id="rId34"/>
    <p:sldId id="710" r:id="rId35"/>
    <p:sldId id="711" r:id="rId36"/>
    <p:sldId id="645" r:id="rId37"/>
    <p:sldId id="646" r:id="rId38"/>
    <p:sldId id="712" r:id="rId39"/>
    <p:sldId id="647" r:id="rId40"/>
    <p:sldId id="713" r:id="rId41"/>
    <p:sldId id="648" r:id="rId42"/>
    <p:sldId id="649" r:id="rId43"/>
    <p:sldId id="650" r:id="rId44"/>
    <p:sldId id="714" r:id="rId45"/>
    <p:sldId id="715" r:id="rId46"/>
    <p:sldId id="651" r:id="rId47"/>
    <p:sldId id="716" r:id="rId48"/>
    <p:sldId id="652" r:id="rId49"/>
    <p:sldId id="717" r:id="rId50"/>
    <p:sldId id="653" r:id="rId51"/>
    <p:sldId id="654" r:id="rId52"/>
    <p:sldId id="655" r:id="rId53"/>
    <p:sldId id="656" r:id="rId54"/>
    <p:sldId id="718" r:id="rId55"/>
    <p:sldId id="657" r:id="rId56"/>
    <p:sldId id="658" r:id="rId57"/>
    <p:sldId id="659" r:id="rId58"/>
    <p:sldId id="660" r:id="rId59"/>
    <p:sldId id="719" r:id="rId60"/>
    <p:sldId id="720" r:id="rId61"/>
    <p:sldId id="721" r:id="rId62"/>
    <p:sldId id="661" r:id="rId63"/>
    <p:sldId id="724" r:id="rId64"/>
    <p:sldId id="722" r:id="rId65"/>
    <p:sldId id="723" r:id="rId66"/>
    <p:sldId id="662" r:id="rId67"/>
    <p:sldId id="663" r:id="rId68"/>
    <p:sldId id="664" r:id="rId69"/>
    <p:sldId id="665" r:id="rId70"/>
    <p:sldId id="726" r:id="rId71"/>
    <p:sldId id="666" r:id="rId72"/>
    <p:sldId id="667" r:id="rId73"/>
    <p:sldId id="668" r:id="rId74"/>
    <p:sldId id="669" r:id="rId75"/>
    <p:sldId id="670" r:id="rId76"/>
    <p:sldId id="727" r:id="rId77"/>
    <p:sldId id="671" r:id="rId78"/>
    <p:sldId id="672" r:id="rId79"/>
    <p:sldId id="728" r:id="rId80"/>
    <p:sldId id="673" r:id="rId81"/>
    <p:sldId id="674" r:id="rId82"/>
    <p:sldId id="675" r:id="rId83"/>
    <p:sldId id="729" r:id="rId84"/>
    <p:sldId id="676" r:id="rId85"/>
    <p:sldId id="730" r:id="rId86"/>
    <p:sldId id="731" r:id="rId87"/>
    <p:sldId id="677" r:id="rId88"/>
    <p:sldId id="678" r:id="rId89"/>
    <p:sldId id="679" r:id="rId90"/>
    <p:sldId id="732" r:id="rId91"/>
    <p:sldId id="733" r:id="rId92"/>
    <p:sldId id="681" r:id="rId93"/>
    <p:sldId id="680" r:id="rId94"/>
    <p:sldId id="682" r:id="rId95"/>
    <p:sldId id="683" r:id="rId96"/>
    <p:sldId id="684" r:id="rId97"/>
    <p:sldId id="685" r:id="rId98"/>
    <p:sldId id="686" r:id="rId99"/>
    <p:sldId id="477" r:id="rId100"/>
    <p:sldId id="483" r:id="rId101"/>
    <p:sldId id="400"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4660"/>
  </p:normalViewPr>
  <p:slideViewPr>
    <p:cSldViewPr snapToGrid="0">
      <p:cViewPr varScale="1">
        <p:scale>
          <a:sx n="48" d="100"/>
          <a:sy n="48" d="100"/>
        </p:scale>
        <p:origin x="-108" y="-450"/>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32" y="1018838"/>
            <a:ext cx="7068536" cy="4820323"/>
          </a:xfrm>
          <a:prstGeom prst="rect">
            <a:avLst/>
          </a:prstGeom>
        </p:spPr>
      </p:pic>
    </p:spTree>
    <p:extLst>
      <p:ext uri="{BB962C8B-B14F-4D97-AF65-F5344CB8AC3E}">
        <p14:creationId xmlns:p14="http://schemas.microsoft.com/office/powerpoint/2010/main" val="27028856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153" y="1161733"/>
            <a:ext cx="6401693" cy="4534533"/>
          </a:xfrm>
          <a:prstGeom prst="rect">
            <a:avLst/>
          </a:prstGeom>
        </p:spPr>
      </p:pic>
    </p:spTree>
    <p:extLst>
      <p:ext uri="{BB962C8B-B14F-4D97-AF65-F5344CB8AC3E}">
        <p14:creationId xmlns:p14="http://schemas.microsoft.com/office/powerpoint/2010/main" val="3707656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52" y="1047417"/>
            <a:ext cx="7487695" cy="4763165"/>
          </a:xfrm>
          <a:prstGeom prst="rect">
            <a:avLst/>
          </a:prstGeom>
        </p:spPr>
      </p:pic>
    </p:spTree>
    <p:extLst>
      <p:ext uri="{BB962C8B-B14F-4D97-AF65-F5344CB8AC3E}">
        <p14:creationId xmlns:p14="http://schemas.microsoft.com/office/powerpoint/2010/main" val="4161440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047" y="933101"/>
            <a:ext cx="7563906" cy="49917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784" y="923575"/>
            <a:ext cx="7392432" cy="5010849"/>
          </a:xfrm>
          <a:prstGeom prst="rect">
            <a:avLst/>
          </a:prstGeom>
        </p:spPr>
      </p:pic>
    </p:spTree>
    <p:extLst>
      <p:ext uri="{BB962C8B-B14F-4D97-AF65-F5344CB8AC3E}">
        <p14:creationId xmlns:p14="http://schemas.microsoft.com/office/powerpoint/2010/main" val="103227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890" y="847364"/>
            <a:ext cx="6954220" cy="5163271"/>
          </a:xfrm>
          <a:prstGeom prst="rect">
            <a:avLst/>
          </a:prstGeom>
        </p:spPr>
      </p:pic>
    </p:spTree>
    <p:extLst>
      <p:ext uri="{BB962C8B-B14F-4D97-AF65-F5344CB8AC3E}">
        <p14:creationId xmlns:p14="http://schemas.microsoft.com/office/powerpoint/2010/main" val="252515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3066784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958" y="190113"/>
            <a:ext cx="8979794" cy="6292574"/>
          </a:xfrm>
          <a:prstGeom prst="rect">
            <a:avLst/>
          </a:prstGeom>
        </p:spPr>
      </p:pic>
    </p:spTree>
    <p:extLst>
      <p:ext uri="{BB962C8B-B14F-4D97-AF65-F5344CB8AC3E}">
        <p14:creationId xmlns:p14="http://schemas.microsoft.com/office/powerpoint/2010/main" val="294141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4 Then I saw thrones, and the people sitting on them had been given the authority to judge. And I saw the souls of those who had been beheaded for their testimony about Jesus and </a:t>
            </a:r>
            <a:r>
              <a:rPr lang="en-US" sz="8800" baseline="30000" dirty="0" smtClean="0"/>
              <a:t>for…</a:t>
            </a:r>
            <a:endParaRPr lang="en-US" sz="8800" baseline="30000" dirty="0"/>
          </a:p>
        </p:txBody>
      </p:sp>
    </p:spTree>
    <p:extLst>
      <p:ext uri="{BB962C8B-B14F-4D97-AF65-F5344CB8AC3E}">
        <p14:creationId xmlns:p14="http://schemas.microsoft.com/office/powerpoint/2010/main" val="439520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20:4 </a:t>
            </a:r>
            <a:r>
              <a:rPr lang="en-US" sz="6600" b="1" dirty="0" smtClean="0"/>
              <a:t> (NLT)</a:t>
            </a:r>
            <a:endParaRPr lang="en-US" sz="6600" b="1" dirty="0"/>
          </a:p>
        </p:txBody>
      </p:sp>
      <p:sp>
        <p:nvSpPr>
          <p:cNvPr id="3" name="Content Placeholder 2"/>
          <p:cNvSpPr>
            <a:spLocks noGrp="1"/>
          </p:cNvSpPr>
          <p:nvPr>
            <p:ph idx="1"/>
          </p:nvPr>
        </p:nvSpPr>
        <p:spPr>
          <a:xfrm>
            <a:off x="95534" y="1815152"/>
            <a:ext cx="12096466" cy="4716653"/>
          </a:xfrm>
        </p:spPr>
        <p:txBody>
          <a:bodyPr>
            <a:noAutofit/>
          </a:bodyPr>
          <a:lstStyle/>
          <a:p>
            <a:r>
              <a:rPr lang="en-US" sz="8800" baseline="30000" dirty="0" smtClean="0"/>
              <a:t> … proclaiming </a:t>
            </a:r>
            <a:r>
              <a:rPr lang="en-US" sz="8800" baseline="30000" dirty="0"/>
              <a:t>the word of God. They had not worshiped the beast or his statue, nor accepted his mark on their foreheads or their hands. </a:t>
            </a:r>
            <a:r>
              <a:rPr lang="en-US" sz="8800" baseline="30000" dirty="0">
                <a:solidFill>
                  <a:srgbClr val="FF0000"/>
                </a:solidFill>
              </a:rPr>
              <a:t>They all came to life again, </a:t>
            </a:r>
            <a:r>
              <a:rPr lang="en-US" sz="8800" baseline="30000" dirty="0"/>
              <a:t>and they reigned with Christ for a thousand years.</a:t>
            </a:r>
          </a:p>
        </p:txBody>
      </p:sp>
    </p:spTree>
    <p:extLst>
      <p:ext uri="{BB962C8B-B14F-4D97-AF65-F5344CB8AC3E}">
        <p14:creationId xmlns:p14="http://schemas.microsoft.com/office/powerpoint/2010/main" val="296228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20:5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5 This is the first resurrection. (The rest of the dead did not come back to life until the thousand years had ended.)</a:t>
            </a:r>
          </a:p>
        </p:txBody>
      </p:sp>
    </p:spTree>
    <p:extLst>
      <p:ext uri="{BB962C8B-B14F-4D97-AF65-F5344CB8AC3E}">
        <p14:creationId xmlns:p14="http://schemas.microsoft.com/office/powerpoint/2010/main" val="815175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20:6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a:t>6 </a:t>
            </a:r>
            <a:r>
              <a:rPr lang="en-US" sz="8800" baseline="30000" dirty="0">
                <a:solidFill>
                  <a:srgbClr val="FF0000"/>
                </a:solidFill>
              </a:rPr>
              <a:t>Blessed and holy are those </a:t>
            </a:r>
            <a:r>
              <a:rPr lang="en-US" sz="8800" baseline="30000" dirty="0"/>
              <a:t>who share in the first resurrection. For them the second death holds no power, but </a:t>
            </a:r>
            <a:r>
              <a:rPr lang="en-US" sz="8800" baseline="30000" dirty="0">
                <a:solidFill>
                  <a:srgbClr val="FF0000"/>
                </a:solidFill>
              </a:rPr>
              <a:t>they will be priests of God and of Christ </a:t>
            </a:r>
            <a:r>
              <a:rPr lang="en-US" sz="8800" baseline="30000" dirty="0"/>
              <a:t>and will reign with him a thousand years.</a:t>
            </a:r>
            <a:r>
              <a:rPr lang="en-US" sz="8800" baseline="30000" dirty="0" smtClean="0"/>
              <a:t> </a:t>
            </a:r>
            <a:endParaRPr lang="en-US" sz="8800" baseline="30000" dirty="0"/>
          </a:p>
        </p:txBody>
      </p:sp>
    </p:spTree>
    <p:extLst>
      <p:ext uri="{BB962C8B-B14F-4D97-AF65-F5344CB8AC3E}">
        <p14:creationId xmlns:p14="http://schemas.microsoft.com/office/powerpoint/2010/main" val="158328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a:t>
            </a:r>
            <a:r>
              <a:rPr lang="en-US" sz="6600" b="1" dirty="0" smtClean="0"/>
              <a:t>5:28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28 Don’t be so surprised! Indeed, the time is coming when all the dead in their graves will hear the voice of God’s Son</a:t>
            </a:r>
            <a:r>
              <a:rPr lang="en-US" sz="9600" baseline="30000" dirty="0" smtClean="0"/>
              <a:t>,</a:t>
            </a:r>
            <a:endParaRPr lang="en-US" sz="9600" baseline="30000" dirty="0"/>
          </a:p>
        </p:txBody>
      </p:sp>
    </p:spTree>
    <p:extLst>
      <p:ext uri="{BB962C8B-B14F-4D97-AF65-F5344CB8AC3E}">
        <p14:creationId xmlns:p14="http://schemas.microsoft.com/office/powerpoint/2010/main" val="583966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a:t>
            </a:r>
            <a:r>
              <a:rPr lang="en-US" sz="6600" b="1" dirty="0" smtClean="0"/>
              <a:t>5:29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29 and they will rise again. </a:t>
            </a:r>
            <a:r>
              <a:rPr lang="en-US" sz="8800" baseline="30000" dirty="0">
                <a:solidFill>
                  <a:schemeClr val="accent1">
                    <a:lumMod val="75000"/>
                  </a:schemeClr>
                </a:solidFill>
              </a:rPr>
              <a:t>Those who have done good will rise to experience eternal life</a:t>
            </a:r>
            <a:r>
              <a:rPr lang="en-US" sz="8800" baseline="30000" dirty="0"/>
              <a:t>, and </a:t>
            </a:r>
            <a:r>
              <a:rPr lang="en-US" sz="8800" baseline="30000" dirty="0">
                <a:solidFill>
                  <a:srgbClr val="FF0000"/>
                </a:solidFill>
              </a:rPr>
              <a:t>those who have continued in evil will rise to experience judgment</a:t>
            </a:r>
            <a:r>
              <a:rPr lang="en-US" sz="8800" baseline="30000" dirty="0"/>
              <a:t>.</a:t>
            </a:r>
          </a:p>
        </p:txBody>
      </p:sp>
    </p:spTree>
    <p:extLst>
      <p:ext uri="{BB962C8B-B14F-4D97-AF65-F5344CB8AC3E}">
        <p14:creationId xmlns:p14="http://schemas.microsoft.com/office/powerpoint/2010/main" val="3573480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20:5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5 This is the first resurrection. (The rest of the dead did not come back to life </a:t>
            </a:r>
            <a:r>
              <a:rPr lang="en-US" sz="9600" baseline="30000" dirty="0">
                <a:solidFill>
                  <a:srgbClr val="FF0000"/>
                </a:solidFill>
              </a:rPr>
              <a:t>until the thousand years had ended</a:t>
            </a:r>
            <a:r>
              <a:rPr lang="en-US" sz="9600" baseline="30000" dirty="0"/>
              <a:t>.)</a:t>
            </a:r>
          </a:p>
        </p:txBody>
      </p:sp>
    </p:spTree>
    <p:extLst>
      <p:ext uri="{BB962C8B-B14F-4D97-AF65-F5344CB8AC3E}">
        <p14:creationId xmlns:p14="http://schemas.microsoft.com/office/powerpoint/2010/main" val="3993795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833" y="163773"/>
            <a:ext cx="8948449" cy="6277970"/>
          </a:xfrm>
          <a:prstGeom prst="rect">
            <a:avLst/>
          </a:prstGeom>
        </p:spPr>
      </p:pic>
    </p:spTree>
    <p:extLst>
      <p:ext uri="{BB962C8B-B14F-4D97-AF65-F5344CB8AC3E}">
        <p14:creationId xmlns:p14="http://schemas.microsoft.com/office/powerpoint/2010/main" val="143913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a:t>
            </a:r>
            <a:r>
              <a:rPr lang="en-US" sz="6600" b="1" dirty="0" smtClean="0"/>
              <a:t>4:15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15 We tell you this directly from the Lord: We who are still living when the Lord returns will not meet him ahead of those who have died</a:t>
            </a:r>
          </a:p>
        </p:txBody>
      </p:sp>
    </p:spTree>
    <p:extLst>
      <p:ext uri="{BB962C8B-B14F-4D97-AF65-F5344CB8AC3E}">
        <p14:creationId xmlns:p14="http://schemas.microsoft.com/office/powerpoint/2010/main" val="1025627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1 Thessalonians </a:t>
            </a:r>
            <a:r>
              <a:rPr lang="en-US" sz="6600" b="1" dirty="0" smtClean="0"/>
              <a:t>4:16 (NLT)</a:t>
            </a:r>
            <a:endParaRPr lang="en-US" sz="6600" b="1" dirty="0"/>
          </a:p>
        </p:txBody>
      </p:sp>
      <p:sp>
        <p:nvSpPr>
          <p:cNvPr id="3" name="Content Placeholder 2"/>
          <p:cNvSpPr>
            <a:spLocks noGrp="1"/>
          </p:cNvSpPr>
          <p:nvPr>
            <p:ph idx="1"/>
          </p:nvPr>
        </p:nvSpPr>
        <p:spPr>
          <a:xfrm>
            <a:off x="0" y="2129051"/>
            <a:ext cx="12192000" cy="4402754"/>
          </a:xfrm>
        </p:spPr>
        <p:txBody>
          <a:bodyPr>
            <a:noAutofit/>
          </a:bodyPr>
          <a:lstStyle/>
          <a:p>
            <a:r>
              <a:rPr lang="en-US" sz="8000" baseline="30000" dirty="0"/>
              <a:t>16 For the </a:t>
            </a:r>
            <a:r>
              <a:rPr lang="en-US" sz="8000" baseline="30000" dirty="0">
                <a:solidFill>
                  <a:srgbClr val="FF0000"/>
                </a:solidFill>
              </a:rPr>
              <a:t>Lord himself will come down from heaven</a:t>
            </a:r>
            <a:r>
              <a:rPr lang="en-US" sz="8000" baseline="30000" dirty="0"/>
              <a:t> with a commanding shout, with the voice of the archangel, and with the trumpet call of God. </a:t>
            </a:r>
            <a:r>
              <a:rPr lang="en-US" sz="8000" baseline="30000" dirty="0">
                <a:solidFill>
                  <a:srgbClr val="FF0000"/>
                </a:solidFill>
              </a:rPr>
              <a:t>First, the believers who have </a:t>
            </a:r>
            <a:r>
              <a:rPr lang="en-US" sz="8000" baseline="30000" dirty="0" smtClean="0">
                <a:solidFill>
                  <a:srgbClr val="FF0000"/>
                </a:solidFill>
              </a:rPr>
              <a:t>died </a:t>
            </a:r>
            <a:r>
              <a:rPr lang="en-US" sz="8000" baseline="30000" dirty="0">
                <a:solidFill>
                  <a:srgbClr val="FF0000"/>
                </a:solidFill>
              </a:rPr>
              <a:t>will rise from their graves.</a:t>
            </a:r>
            <a:r>
              <a:rPr lang="en-US" sz="8000" baseline="30000" dirty="0" smtClean="0"/>
              <a:t> </a:t>
            </a:r>
            <a:endParaRPr lang="en-US" sz="8000" baseline="30000" dirty="0"/>
          </a:p>
        </p:txBody>
      </p:sp>
    </p:spTree>
    <p:extLst>
      <p:ext uri="{BB962C8B-B14F-4D97-AF65-F5344CB8AC3E}">
        <p14:creationId xmlns:p14="http://schemas.microsoft.com/office/powerpoint/2010/main" val="3598452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1Corinthians 15:51-54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51 But let me reveal to you a wonderful secret. </a:t>
            </a:r>
            <a:r>
              <a:rPr lang="en-US" sz="8000" baseline="30000" dirty="0">
                <a:solidFill>
                  <a:srgbClr val="FF0000"/>
                </a:solidFill>
              </a:rPr>
              <a:t>We will not all die, but we will all be transformed</a:t>
            </a:r>
            <a:r>
              <a:rPr lang="en-US" sz="8000" baseline="30000" dirty="0"/>
              <a:t>! 52 It will happen in a moment, in the blink of an eye, when the last trumpet is blown. For when the trumpet sounds, those who </a:t>
            </a:r>
            <a:r>
              <a:rPr lang="en-US" sz="8000" baseline="30000" dirty="0" smtClean="0"/>
              <a:t>have…</a:t>
            </a:r>
            <a:endParaRPr lang="en-US" sz="8000" baseline="30000" dirty="0"/>
          </a:p>
        </p:txBody>
      </p:sp>
    </p:spTree>
    <p:extLst>
      <p:ext uri="{BB962C8B-B14F-4D97-AF65-F5344CB8AC3E}">
        <p14:creationId xmlns:p14="http://schemas.microsoft.com/office/powerpoint/2010/main" val="3156023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1Corinthians 15:51-54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 died </a:t>
            </a:r>
            <a:r>
              <a:rPr lang="en-US" sz="8000" baseline="30000" dirty="0"/>
              <a:t>will be raised to live forever. And we who are living will also be transformed. 53 For our dying bodies must be transformed into bodies that will never die; </a:t>
            </a:r>
            <a:r>
              <a:rPr lang="en-US" sz="8000" baseline="30000" dirty="0">
                <a:solidFill>
                  <a:srgbClr val="FF0000"/>
                </a:solidFill>
              </a:rPr>
              <a:t>our mortal bodies must be transformed into immortal bodies</a:t>
            </a:r>
            <a:r>
              <a:rPr lang="en-US" sz="8000" baseline="30000" dirty="0" smtClean="0"/>
              <a:t>.</a:t>
            </a:r>
            <a:endParaRPr lang="en-US" sz="8000" baseline="30000" dirty="0"/>
          </a:p>
        </p:txBody>
      </p:sp>
    </p:spTree>
    <p:extLst>
      <p:ext uri="{BB962C8B-B14F-4D97-AF65-F5344CB8AC3E}">
        <p14:creationId xmlns:p14="http://schemas.microsoft.com/office/powerpoint/2010/main" val="265528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1Corinthians 15:51-54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54 </a:t>
            </a:r>
            <a:r>
              <a:rPr lang="en-US" sz="8000" baseline="30000" dirty="0"/>
              <a:t>Then, when our dying bodies have been transformed into bodies that will never die</a:t>
            </a:r>
            <a:r>
              <a:rPr lang="en-US" sz="8000" baseline="30000" dirty="0" smtClean="0"/>
              <a:t>, </a:t>
            </a:r>
            <a:r>
              <a:rPr lang="en-US" sz="8000" baseline="30000" dirty="0"/>
              <a:t>this Scripture will be </a:t>
            </a:r>
            <a:r>
              <a:rPr lang="en-US" sz="8000" baseline="30000" dirty="0" smtClean="0"/>
              <a:t>fulfilled: “</a:t>
            </a:r>
            <a:r>
              <a:rPr lang="en-US" sz="8000" baseline="30000" dirty="0">
                <a:solidFill>
                  <a:srgbClr val="FF0000"/>
                </a:solidFill>
              </a:rPr>
              <a:t>Death is swallowed up in victory</a:t>
            </a:r>
            <a:r>
              <a:rPr lang="en-US" sz="8000" baseline="30000" dirty="0"/>
              <a:t>.</a:t>
            </a:r>
          </a:p>
        </p:txBody>
      </p:sp>
    </p:spTree>
    <p:extLst>
      <p:ext uri="{BB962C8B-B14F-4D97-AF65-F5344CB8AC3E}">
        <p14:creationId xmlns:p14="http://schemas.microsoft.com/office/powerpoint/2010/main" val="4075798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Philippians </a:t>
            </a:r>
            <a:r>
              <a:rPr lang="en-US" sz="6600" b="1" dirty="0" smtClean="0"/>
              <a:t>3:20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20 But we are citizens of heaven, where the Lord Jesus Christ lives. And we are eagerly waiting for him to return as our Savior</a:t>
            </a:r>
            <a:r>
              <a:rPr lang="en-US" sz="9600" baseline="30000" dirty="0" smtClean="0"/>
              <a:t>.</a:t>
            </a:r>
            <a:endParaRPr lang="en-US" sz="9600" baseline="30000" dirty="0"/>
          </a:p>
        </p:txBody>
      </p:sp>
    </p:spTree>
    <p:extLst>
      <p:ext uri="{BB962C8B-B14F-4D97-AF65-F5344CB8AC3E}">
        <p14:creationId xmlns:p14="http://schemas.microsoft.com/office/powerpoint/2010/main" val="3538871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Philippians </a:t>
            </a:r>
            <a:r>
              <a:rPr lang="en-US" sz="6600" b="1" dirty="0" smtClean="0"/>
              <a:t>3:21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21 He will take our weak mortal bodies and </a:t>
            </a:r>
            <a:r>
              <a:rPr lang="en-US" sz="8800" baseline="30000" dirty="0">
                <a:solidFill>
                  <a:srgbClr val="FF0000"/>
                </a:solidFill>
              </a:rPr>
              <a:t>change them into glorious bodies like his own</a:t>
            </a:r>
            <a:r>
              <a:rPr lang="en-US" sz="8800" baseline="30000" dirty="0"/>
              <a:t>, using the same power with which he will bring everything under his control.</a:t>
            </a:r>
          </a:p>
        </p:txBody>
      </p:sp>
    </p:spTree>
    <p:extLst>
      <p:ext uri="{BB962C8B-B14F-4D97-AF65-F5344CB8AC3E}">
        <p14:creationId xmlns:p14="http://schemas.microsoft.com/office/powerpoint/2010/main" val="3150366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4:17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17 Then, together with them, we who are still alive and remain on the earth will be </a:t>
            </a:r>
            <a:r>
              <a:rPr lang="en-US" sz="8800" baseline="30000" dirty="0">
                <a:solidFill>
                  <a:srgbClr val="FF0000"/>
                </a:solidFill>
              </a:rPr>
              <a:t>caught up in the clouds to meet the Lord in the air</a:t>
            </a:r>
            <a:r>
              <a:rPr lang="en-US" sz="8800" baseline="30000" dirty="0"/>
              <a:t>. Then we will be with the Lord forever.</a:t>
            </a:r>
          </a:p>
        </p:txBody>
      </p:sp>
    </p:spTree>
    <p:extLst>
      <p:ext uri="{BB962C8B-B14F-4D97-AF65-F5344CB8AC3E}">
        <p14:creationId xmlns:p14="http://schemas.microsoft.com/office/powerpoint/2010/main" val="4033600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1:7-9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7 And God will provide rest for you who are being persecuted and also for us when the Lord Jesus appears from heaven. He will come with his mighty angels, </a:t>
            </a:r>
          </a:p>
        </p:txBody>
      </p:sp>
    </p:spTree>
    <p:extLst>
      <p:ext uri="{BB962C8B-B14F-4D97-AF65-F5344CB8AC3E}">
        <p14:creationId xmlns:p14="http://schemas.microsoft.com/office/powerpoint/2010/main" val="3554260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1:7-9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8 </a:t>
            </a:r>
            <a:r>
              <a:rPr lang="en-US" sz="9600" baseline="30000" dirty="0"/>
              <a:t>in flaming fire, </a:t>
            </a:r>
            <a:r>
              <a:rPr lang="en-US" sz="9600" baseline="30000" dirty="0">
                <a:solidFill>
                  <a:srgbClr val="FF0000"/>
                </a:solidFill>
              </a:rPr>
              <a:t>bringing judgment on those who don’t know God</a:t>
            </a:r>
            <a:r>
              <a:rPr lang="en-US" sz="9600" baseline="30000" dirty="0"/>
              <a:t> and on those who refuse to obey the Good News of our Lord Jesus. </a:t>
            </a:r>
          </a:p>
        </p:txBody>
      </p:sp>
    </p:spTree>
    <p:extLst>
      <p:ext uri="{BB962C8B-B14F-4D97-AF65-F5344CB8AC3E}">
        <p14:creationId xmlns:p14="http://schemas.microsoft.com/office/powerpoint/2010/main" val="1315185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1:7-9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9 </a:t>
            </a:r>
            <a:r>
              <a:rPr lang="en-US" sz="9600" baseline="30000" dirty="0">
                <a:solidFill>
                  <a:srgbClr val="FF0000"/>
                </a:solidFill>
              </a:rPr>
              <a:t>They will be punished </a:t>
            </a:r>
            <a:r>
              <a:rPr lang="en-US" sz="9600" baseline="30000" dirty="0"/>
              <a:t>with eternal destruction, </a:t>
            </a:r>
            <a:r>
              <a:rPr lang="en-US" sz="9600" baseline="30000" dirty="0">
                <a:solidFill>
                  <a:srgbClr val="FF0000"/>
                </a:solidFill>
              </a:rPr>
              <a:t>forever</a:t>
            </a:r>
            <a:r>
              <a:rPr lang="en-US" sz="9600" baseline="30000" dirty="0"/>
              <a:t> separated from the Lord and from his glorious power.</a:t>
            </a:r>
          </a:p>
        </p:txBody>
      </p:sp>
    </p:spTree>
    <p:extLst>
      <p:ext uri="{BB962C8B-B14F-4D97-AF65-F5344CB8AC3E}">
        <p14:creationId xmlns:p14="http://schemas.microsoft.com/office/powerpoint/2010/main" val="343110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2:8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8 Then the man of lawlessness will be revealed, but the </a:t>
            </a:r>
            <a:r>
              <a:rPr lang="en-US" sz="8800" baseline="30000" dirty="0">
                <a:solidFill>
                  <a:srgbClr val="FF0000"/>
                </a:solidFill>
              </a:rPr>
              <a:t>Lord Jesus will slay him</a:t>
            </a:r>
            <a:r>
              <a:rPr lang="en-US" sz="8800" baseline="30000" dirty="0"/>
              <a:t> with the breath of his mouth and destroy him by the splendor of his coming.</a:t>
            </a:r>
          </a:p>
        </p:txBody>
      </p:sp>
    </p:spTree>
    <p:extLst>
      <p:ext uri="{BB962C8B-B14F-4D97-AF65-F5344CB8AC3E}">
        <p14:creationId xmlns:p14="http://schemas.microsoft.com/office/powerpoint/2010/main" val="3002267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11:4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He will give justice to the </a:t>
            </a:r>
            <a:r>
              <a:rPr lang="en-US" sz="8800" baseline="30000" dirty="0" smtClean="0"/>
              <a:t>poor </a:t>
            </a:r>
            <a:r>
              <a:rPr lang="en-US" sz="8800" baseline="30000" dirty="0"/>
              <a:t>and make fair decisions for the </a:t>
            </a:r>
            <a:r>
              <a:rPr lang="en-US" sz="8800" baseline="30000" dirty="0" smtClean="0"/>
              <a:t>exploited. The </a:t>
            </a:r>
            <a:r>
              <a:rPr lang="en-US" sz="8800" baseline="30000" dirty="0"/>
              <a:t>earth will shake at the force of his word</a:t>
            </a:r>
            <a:r>
              <a:rPr lang="en-US" sz="8800" baseline="30000" dirty="0" smtClean="0"/>
              <a:t>, </a:t>
            </a:r>
            <a:r>
              <a:rPr lang="en-US" sz="8800" baseline="30000" dirty="0"/>
              <a:t>and </a:t>
            </a:r>
            <a:r>
              <a:rPr lang="en-US" sz="8800" baseline="30000" dirty="0">
                <a:solidFill>
                  <a:srgbClr val="FF0000"/>
                </a:solidFill>
              </a:rPr>
              <a:t>one breath from his mouth will destroy the wicked</a:t>
            </a:r>
            <a:r>
              <a:rPr lang="en-US" sz="8800" baseline="30000" dirty="0"/>
              <a:t>.</a:t>
            </a:r>
          </a:p>
        </p:txBody>
      </p:sp>
    </p:spTree>
    <p:extLst>
      <p:ext uri="{BB962C8B-B14F-4D97-AF65-F5344CB8AC3E}">
        <p14:creationId xmlns:p14="http://schemas.microsoft.com/office/powerpoint/2010/main" val="1404977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20:5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5 This is the first resurrection. (</a:t>
            </a:r>
            <a:r>
              <a:rPr lang="en-US" sz="9600" baseline="30000" dirty="0">
                <a:solidFill>
                  <a:srgbClr val="FF0000"/>
                </a:solidFill>
              </a:rPr>
              <a:t>The rest of the dead did not come back to life </a:t>
            </a:r>
            <a:r>
              <a:rPr lang="en-US" sz="9600" baseline="30000" dirty="0"/>
              <a:t>until the thousand years had ended.)</a:t>
            </a:r>
          </a:p>
        </p:txBody>
      </p:sp>
    </p:spTree>
    <p:extLst>
      <p:ext uri="{BB962C8B-B14F-4D97-AF65-F5344CB8AC3E}">
        <p14:creationId xmlns:p14="http://schemas.microsoft.com/office/powerpoint/2010/main" val="432680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1:9-11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9 After saying this, he was taken </a:t>
            </a:r>
            <a:r>
              <a:rPr lang="en-US" sz="8000" baseline="30000" dirty="0">
                <a:solidFill>
                  <a:srgbClr val="FF0000"/>
                </a:solidFill>
              </a:rPr>
              <a:t>up into a cloud </a:t>
            </a:r>
            <a:r>
              <a:rPr lang="en-US" sz="8000" baseline="30000" dirty="0"/>
              <a:t>while they were watching, and they could no longer see him. 10 As they strained to see him </a:t>
            </a:r>
            <a:r>
              <a:rPr lang="en-US" sz="8000" baseline="30000" dirty="0">
                <a:solidFill>
                  <a:srgbClr val="FF0000"/>
                </a:solidFill>
              </a:rPr>
              <a:t>rising into heaven</a:t>
            </a:r>
            <a:r>
              <a:rPr lang="en-US" sz="8000" baseline="30000" dirty="0"/>
              <a:t>, two white-robed men suddenly stood among them. </a:t>
            </a:r>
          </a:p>
        </p:txBody>
      </p:sp>
    </p:spTree>
    <p:extLst>
      <p:ext uri="{BB962C8B-B14F-4D97-AF65-F5344CB8AC3E}">
        <p14:creationId xmlns:p14="http://schemas.microsoft.com/office/powerpoint/2010/main" val="146489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107" y="2967335"/>
            <a:ext cx="10049803"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Return of Jesus Christ</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320120" y="1528549"/>
            <a:ext cx="7123104" cy="830997"/>
          </a:xfrm>
          <a:prstGeom prst="rect">
            <a:avLst/>
          </a:prstGeom>
          <a:noFill/>
        </p:spPr>
        <p:txBody>
          <a:bodyPr wrap="none" rtlCol="0">
            <a:spAutoFit/>
          </a:bodyPr>
          <a:lstStyle/>
          <a:p>
            <a:r>
              <a:rPr lang="en-US" sz="4800" dirty="0" smtClean="0"/>
              <a:t>Last Bible Study, we look at:</a:t>
            </a:r>
            <a:endParaRPr lang="en-US" sz="4800" dirty="0"/>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1:9-11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11 </a:t>
            </a:r>
            <a:r>
              <a:rPr lang="en-US" sz="8000" baseline="30000" dirty="0"/>
              <a:t>“Men of Galilee,” they said, “why are you standing here staring into heaven? Jesus has been taken from you </a:t>
            </a:r>
            <a:r>
              <a:rPr lang="en-US" sz="8000" baseline="30000" dirty="0">
                <a:solidFill>
                  <a:srgbClr val="FF0000"/>
                </a:solidFill>
              </a:rPr>
              <a:t>into heaven</a:t>
            </a:r>
            <a:r>
              <a:rPr lang="en-US" sz="8000" baseline="30000" dirty="0"/>
              <a:t>, but someday he will return from heaven in the same way you saw him go!”</a:t>
            </a:r>
          </a:p>
        </p:txBody>
      </p:sp>
    </p:spTree>
    <p:extLst>
      <p:ext uri="{BB962C8B-B14F-4D97-AF65-F5344CB8AC3E}">
        <p14:creationId xmlns:p14="http://schemas.microsoft.com/office/powerpoint/2010/main" val="3272620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13:33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33 Dear children, I will be with you only a little longer. And as I told the Jewish leaders, you will search for me, but you can’t come where I am going.</a:t>
            </a:r>
          </a:p>
        </p:txBody>
      </p:sp>
    </p:spTree>
    <p:extLst>
      <p:ext uri="{BB962C8B-B14F-4D97-AF65-F5344CB8AC3E}">
        <p14:creationId xmlns:p14="http://schemas.microsoft.com/office/powerpoint/2010/main" val="2500856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13:36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36 Simon Peter asked, “Lord, where are you going</a:t>
            </a:r>
            <a:r>
              <a:rPr lang="en-US" sz="9600" baseline="30000" dirty="0" smtClean="0"/>
              <a:t>?” And </a:t>
            </a:r>
            <a:r>
              <a:rPr lang="en-US" sz="9600" baseline="30000" dirty="0"/>
              <a:t>Jesus replied, “You can’t go with me now, but </a:t>
            </a:r>
            <a:r>
              <a:rPr lang="en-US" sz="9600" baseline="30000" dirty="0">
                <a:solidFill>
                  <a:srgbClr val="FF0000"/>
                </a:solidFill>
              </a:rPr>
              <a:t>you will follow me later</a:t>
            </a:r>
            <a:r>
              <a:rPr lang="en-US" sz="9600" baseline="30000" dirty="0"/>
              <a:t>.”</a:t>
            </a:r>
          </a:p>
        </p:txBody>
      </p:sp>
    </p:spTree>
    <p:extLst>
      <p:ext uri="{BB962C8B-B14F-4D97-AF65-F5344CB8AC3E}">
        <p14:creationId xmlns:p14="http://schemas.microsoft.com/office/powerpoint/2010/main" val="461471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14:1-3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1“Don’t </a:t>
            </a:r>
            <a:r>
              <a:rPr lang="en-US" sz="8800" baseline="30000" dirty="0"/>
              <a:t>let your hearts be troubled. Trust in God, and trust also in me. 2 There is more than enough room in my Father’s home.[a] If this were not so, </a:t>
            </a:r>
            <a:r>
              <a:rPr lang="en-US" sz="8800" baseline="30000" dirty="0" smtClean="0"/>
              <a:t>…</a:t>
            </a:r>
            <a:endParaRPr lang="en-US" sz="8800" baseline="30000" dirty="0"/>
          </a:p>
        </p:txBody>
      </p:sp>
    </p:spTree>
    <p:extLst>
      <p:ext uri="{BB962C8B-B14F-4D97-AF65-F5344CB8AC3E}">
        <p14:creationId xmlns:p14="http://schemas.microsoft.com/office/powerpoint/2010/main" val="1752357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14:1-3 </a:t>
            </a:r>
            <a:r>
              <a:rPr lang="en-US" sz="6600" b="1" dirty="0" smtClean="0"/>
              <a:t> (NLT)</a:t>
            </a:r>
            <a:endParaRPr lang="en-US" sz="6600" b="1" dirty="0"/>
          </a:p>
        </p:txBody>
      </p:sp>
      <p:sp>
        <p:nvSpPr>
          <p:cNvPr id="3" name="Content Placeholder 2"/>
          <p:cNvSpPr>
            <a:spLocks noGrp="1"/>
          </p:cNvSpPr>
          <p:nvPr>
            <p:ph idx="1"/>
          </p:nvPr>
        </p:nvSpPr>
        <p:spPr>
          <a:xfrm>
            <a:off x="234462" y="2010346"/>
            <a:ext cx="11723076" cy="4351338"/>
          </a:xfrm>
        </p:spPr>
        <p:txBody>
          <a:bodyPr>
            <a:noAutofit/>
          </a:bodyPr>
          <a:lstStyle/>
          <a:p>
            <a:r>
              <a:rPr lang="en-US" sz="8800" baseline="30000" dirty="0" smtClean="0"/>
              <a:t> … </a:t>
            </a:r>
            <a:r>
              <a:rPr lang="en-US" sz="8800" baseline="30000" dirty="0"/>
              <a:t>would I have told you that </a:t>
            </a:r>
            <a:r>
              <a:rPr lang="en-US" sz="8800" baseline="30000" dirty="0">
                <a:solidFill>
                  <a:srgbClr val="FF0000"/>
                </a:solidFill>
              </a:rPr>
              <a:t>I am going to prepare a place for you</a:t>
            </a:r>
            <a:r>
              <a:rPr lang="en-US" sz="8800" baseline="30000" dirty="0" smtClean="0"/>
              <a:t>? </a:t>
            </a:r>
            <a:r>
              <a:rPr lang="en-US" sz="8800" baseline="30000" dirty="0"/>
              <a:t>3 When everything is ready, I will come and get you, so that </a:t>
            </a:r>
            <a:r>
              <a:rPr lang="en-US" sz="8800" baseline="30000" dirty="0">
                <a:solidFill>
                  <a:srgbClr val="FF0000"/>
                </a:solidFill>
              </a:rPr>
              <a:t>you will always be with me where I am</a:t>
            </a:r>
            <a:r>
              <a:rPr lang="en-US" sz="8800" baseline="30000" dirty="0"/>
              <a:t>.</a:t>
            </a:r>
          </a:p>
        </p:txBody>
      </p:sp>
    </p:spTree>
    <p:extLst>
      <p:ext uri="{BB962C8B-B14F-4D97-AF65-F5344CB8AC3E}">
        <p14:creationId xmlns:p14="http://schemas.microsoft.com/office/powerpoint/2010/main" val="38868839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0"/>
            <a:ext cx="8831820" cy="6605516"/>
          </a:xfrm>
          <a:prstGeom prst="rect">
            <a:avLst/>
          </a:prstGeom>
        </p:spPr>
      </p:pic>
    </p:spTree>
    <p:extLst>
      <p:ext uri="{BB962C8B-B14F-4D97-AF65-F5344CB8AC3E}">
        <p14:creationId xmlns:p14="http://schemas.microsoft.com/office/powerpoint/2010/main" val="3743960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25:33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33 In that day </a:t>
            </a:r>
            <a:r>
              <a:rPr lang="en-US" sz="8000" baseline="30000" dirty="0">
                <a:solidFill>
                  <a:srgbClr val="FF0000"/>
                </a:solidFill>
              </a:rPr>
              <a:t>those the Lord has slaughtered will fill the earth from one end to the other</a:t>
            </a:r>
            <a:r>
              <a:rPr lang="en-US" sz="8000" baseline="30000" dirty="0"/>
              <a:t>. No one will mourn for them or gather up their bodies to bury them. </a:t>
            </a:r>
            <a:r>
              <a:rPr lang="en-US" sz="8000" baseline="30000" dirty="0">
                <a:solidFill>
                  <a:srgbClr val="FF0000"/>
                </a:solidFill>
              </a:rPr>
              <a:t>They will be scattered on the ground like manure</a:t>
            </a:r>
            <a:r>
              <a:rPr lang="en-US" sz="8000" baseline="30000" dirty="0"/>
              <a:t>.</a:t>
            </a:r>
          </a:p>
        </p:txBody>
      </p:sp>
    </p:spTree>
    <p:extLst>
      <p:ext uri="{BB962C8B-B14F-4D97-AF65-F5344CB8AC3E}">
        <p14:creationId xmlns:p14="http://schemas.microsoft.com/office/powerpoint/2010/main" val="2194306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32" y="1018838"/>
            <a:ext cx="7068536" cy="4820323"/>
          </a:xfrm>
          <a:prstGeom prst="rect">
            <a:avLst/>
          </a:prstGeom>
        </p:spPr>
      </p:pic>
    </p:spTree>
    <p:extLst>
      <p:ext uri="{BB962C8B-B14F-4D97-AF65-F5344CB8AC3E}">
        <p14:creationId xmlns:p14="http://schemas.microsoft.com/office/powerpoint/2010/main" val="1612500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16:18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18 Then the thunder crashed and rolled, and lightning flashed. And a great earthquake struck—</a:t>
            </a:r>
            <a:r>
              <a:rPr lang="en-US" sz="8800" baseline="30000" dirty="0">
                <a:solidFill>
                  <a:srgbClr val="FF0000"/>
                </a:solidFill>
              </a:rPr>
              <a:t>the worst since people were placed on the earth.</a:t>
            </a:r>
          </a:p>
        </p:txBody>
      </p:sp>
    </p:spTree>
    <p:extLst>
      <p:ext uri="{BB962C8B-B14F-4D97-AF65-F5344CB8AC3E}">
        <p14:creationId xmlns:p14="http://schemas.microsoft.com/office/powerpoint/2010/main" val="805378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16:20-21  (NLT)</a:t>
            </a:r>
            <a:endParaRPr lang="en-US" sz="6600" b="1" dirty="0"/>
          </a:p>
        </p:txBody>
      </p:sp>
      <p:sp>
        <p:nvSpPr>
          <p:cNvPr id="3" name="Content Placeholder 2"/>
          <p:cNvSpPr>
            <a:spLocks noGrp="1"/>
          </p:cNvSpPr>
          <p:nvPr>
            <p:ph idx="1"/>
          </p:nvPr>
        </p:nvSpPr>
        <p:spPr>
          <a:xfrm>
            <a:off x="0" y="1828800"/>
            <a:ext cx="12192000" cy="4703005"/>
          </a:xfrm>
        </p:spPr>
        <p:txBody>
          <a:bodyPr>
            <a:noAutofit/>
          </a:bodyPr>
          <a:lstStyle/>
          <a:p>
            <a:r>
              <a:rPr lang="en-US" sz="8000" baseline="30000" dirty="0" smtClean="0"/>
              <a:t> </a:t>
            </a:r>
            <a:r>
              <a:rPr lang="en-US" sz="8000" baseline="30000" dirty="0"/>
              <a:t>20 And every island disappeared, and all the mountains were leveled. 21 There was a terrible hailstorm, and hailstones weighing as much as </a:t>
            </a:r>
            <a:r>
              <a:rPr lang="en-US" sz="8000" baseline="30000" dirty="0">
                <a:solidFill>
                  <a:srgbClr val="FF0000"/>
                </a:solidFill>
              </a:rPr>
              <a:t>seventy-five </a:t>
            </a:r>
            <a:r>
              <a:rPr lang="en-US" sz="8000" baseline="30000" dirty="0" smtClean="0">
                <a:solidFill>
                  <a:srgbClr val="FF0000"/>
                </a:solidFill>
              </a:rPr>
              <a:t>pounds </a:t>
            </a:r>
            <a:r>
              <a:rPr lang="en-US" sz="8000" baseline="30000" dirty="0">
                <a:solidFill>
                  <a:srgbClr val="FF0000"/>
                </a:solidFill>
              </a:rPr>
              <a:t>fell from the sky onto the people below</a:t>
            </a:r>
            <a:r>
              <a:rPr lang="en-US" sz="8000" baseline="30000" dirty="0"/>
              <a:t>. They cursed God because of the terrible plague of the hailstorm.</a:t>
            </a:r>
          </a:p>
        </p:txBody>
      </p:sp>
    </p:spTree>
    <p:extLst>
      <p:ext uri="{BB962C8B-B14F-4D97-AF65-F5344CB8AC3E}">
        <p14:creationId xmlns:p14="http://schemas.microsoft.com/office/powerpoint/2010/main" val="528649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720" y="122830"/>
            <a:ext cx="8739952" cy="6735169"/>
          </a:xfrm>
          <a:prstGeom prst="rect">
            <a:avLst/>
          </a:prstGeom>
        </p:spPr>
      </p:pic>
    </p:spTree>
    <p:extLst>
      <p:ext uri="{BB962C8B-B14F-4D97-AF65-F5344CB8AC3E}">
        <p14:creationId xmlns:p14="http://schemas.microsoft.com/office/powerpoint/2010/main" val="3892991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24:1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Look! The Lord is about to </a:t>
            </a:r>
            <a:r>
              <a:rPr lang="en-US" sz="9600" baseline="30000" dirty="0">
                <a:solidFill>
                  <a:srgbClr val="FF0000"/>
                </a:solidFill>
              </a:rPr>
              <a:t>destroy the </a:t>
            </a:r>
            <a:r>
              <a:rPr lang="en-US" sz="9600" baseline="30000" dirty="0" smtClean="0">
                <a:solidFill>
                  <a:srgbClr val="FF0000"/>
                </a:solidFill>
              </a:rPr>
              <a:t>earth </a:t>
            </a:r>
            <a:r>
              <a:rPr lang="en-US" sz="9600" baseline="30000" dirty="0">
                <a:solidFill>
                  <a:srgbClr val="FF0000"/>
                </a:solidFill>
              </a:rPr>
              <a:t>and make it a vast </a:t>
            </a:r>
            <a:r>
              <a:rPr lang="en-US" sz="9600" baseline="30000" dirty="0" smtClean="0">
                <a:solidFill>
                  <a:srgbClr val="FF0000"/>
                </a:solidFill>
              </a:rPr>
              <a:t>wasteland</a:t>
            </a:r>
            <a:r>
              <a:rPr lang="en-US" sz="9600" baseline="30000" dirty="0" smtClean="0"/>
              <a:t>. He </a:t>
            </a:r>
            <a:r>
              <a:rPr lang="en-US" sz="9600" baseline="30000" dirty="0"/>
              <a:t>devastates the surface of the </a:t>
            </a:r>
            <a:r>
              <a:rPr lang="en-US" sz="9600" baseline="30000" dirty="0" smtClean="0"/>
              <a:t>earth </a:t>
            </a:r>
            <a:r>
              <a:rPr lang="en-US" sz="9600" baseline="30000" dirty="0"/>
              <a:t>and scatters the people.</a:t>
            </a:r>
          </a:p>
        </p:txBody>
      </p:sp>
    </p:spTree>
    <p:extLst>
      <p:ext uri="{BB962C8B-B14F-4D97-AF65-F5344CB8AC3E}">
        <p14:creationId xmlns:p14="http://schemas.microsoft.com/office/powerpoint/2010/main" val="2474403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Isaiah </a:t>
            </a:r>
            <a:r>
              <a:rPr lang="en-US" sz="6600" b="1" dirty="0" smtClean="0"/>
              <a:t>24:3,19 (NLT)</a:t>
            </a:r>
            <a:endParaRPr lang="en-US" sz="6600" b="1" dirty="0"/>
          </a:p>
        </p:txBody>
      </p:sp>
      <p:sp>
        <p:nvSpPr>
          <p:cNvPr id="3" name="Content Placeholder 2"/>
          <p:cNvSpPr>
            <a:spLocks noGrp="1"/>
          </p:cNvSpPr>
          <p:nvPr>
            <p:ph idx="1"/>
          </p:nvPr>
        </p:nvSpPr>
        <p:spPr>
          <a:xfrm>
            <a:off x="95534" y="2006221"/>
            <a:ext cx="12096466" cy="4525584"/>
          </a:xfrm>
        </p:spPr>
        <p:txBody>
          <a:bodyPr>
            <a:noAutofit/>
          </a:bodyPr>
          <a:lstStyle/>
          <a:p>
            <a:r>
              <a:rPr lang="en-US" sz="8800" baseline="30000" dirty="0" smtClean="0"/>
              <a:t> 3 The </a:t>
            </a:r>
            <a:r>
              <a:rPr lang="en-US" sz="8800" baseline="30000" dirty="0"/>
              <a:t>earth will be completely emptied and looted</a:t>
            </a:r>
            <a:r>
              <a:rPr lang="en-US" sz="8800" baseline="30000" dirty="0" smtClean="0"/>
              <a:t>. </a:t>
            </a:r>
            <a:r>
              <a:rPr lang="en-US" sz="8800" baseline="30000" dirty="0"/>
              <a:t>The Lord has spoken! </a:t>
            </a:r>
            <a:endParaRPr lang="en-US" sz="8800" baseline="30000" dirty="0" smtClean="0"/>
          </a:p>
          <a:p>
            <a:r>
              <a:rPr lang="en-US" sz="8800" baseline="30000" dirty="0" smtClean="0"/>
              <a:t>19 The </a:t>
            </a:r>
            <a:r>
              <a:rPr lang="en-US" sz="8800" baseline="30000" dirty="0"/>
              <a:t>earth has broken up</a:t>
            </a:r>
            <a:r>
              <a:rPr lang="en-US" sz="8800" baseline="30000" dirty="0" smtClean="0"/>
              <a:t>.  </a:t>
            </a:r>
            <a:r>
              <a:rPr lang="en-US" sz="8800" baseline="30000" dirty="0"/>
              <a:t>It has utterly collapsed</a:t>
            </a:r>
            <a:r>
              <a:rPr lang="en-US" sz="8800" baseline="30000" dirty="0" smtClean="0"/>
              <a:t>; </a:t>
            </a:r>
            <a:r>
              <a:rPr lang="en-US" sz="8800" baseline="30000" dirty="0"/>
              <a:t>it is violently shaken.</a:t>
            </a:r>
          </a:p>
        </p:txBody>
      </p:sp>
    </p:spTree>
    <p:extLst>
      <p:ext uri="{BB962C8B-B14F-4D97-AF65-F5344CB8AC3E}">
        <p14:creationId xmlns:p14="http://schemas.microsoft.com/office/powerpoint/2010/main" val="3494577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Isaiah </a:t>
            </a:r>
            <a:r>
              <a:rPr lang="en-US" sz="6600" b="1" dirty="0"/>
              <a:t>24:20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The earth staggers like a drunk</a:t>
            </a:r>
            <a:r>
              <a:rPr lang="en-US" sz="9600" baseline="30000" dirty="0" smtClean="0"/>
              <a:t>. </a:t>
            </a:r>
            <a:r>
              <a:rPr lang="en-US" sz="9600" baseline="30000" dirty="0"/>
              <a:t>It trembles like a tent in a </a:t>
            </a:r>
            <a:r>
              <a:rPr lang="en-US" sz="9600" baseline="30000" dirty="0" smtClean="0"/>
              <a:t>storm. It </a:t>
            </a:r>
            <a:r>
              <a:rPr lang="en-US" sz="9600" baseline="30000" dirty="0"/>
              <a:t>falls and will not rise again</a:t>
            </a:r>
            <a:r>
              <a:rPr lang="en-US" sz="9600" baseline="30000" dirty="0" smtClean="0"/>
              <a:t>, </a:t>
            </a:r>
            <a:r>
              <a:rPr lang="en-US" sz="9600" baseline="30000" dirty="0"/>
              <a:t>for </a:t>
            </a:r>
            <a:r>
              <a:rPr lang="en-US" sz="9600" baseline="30000" dirty="0">
                <a:solidFill>
                  <a:srgbClr val="FF0000"/>
                </a:solidFill>
              </a:rPr>
              <a:t>the guilt of its rebellion is very heavy.</a:t>
            </a:r>
          </a:p>
        </p:txBody>
      </p:sp>
    </p:spTree>
    <p:extLst>
      <p:ext uri="{BB962C8B-B14F-4D97-AF65-F5344CB8AC3E}">
        <p14:creationId xmlns:p14="http://schemas.microsoft.com/office/powerpoint/2010/main" val="2664729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4:23-26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23 I looked at the earth, and it was empty and formless</a:t>
            </a:r>
            <a:r>
              <a:rPr lang="en-US" sz="8800" baseline="30000" dirty="0" smtClean="0"/>
              <a:t>. </a:t>
            </a:r>
            <a:r>
              <a:rPr lang="en-US" sz="8800" baseline="30000" dirty="0"/>
              <a:t>I looked at the heavens, and there was no </a:t>
            </a:r>
            <a:r>
              <a:rPr lang="en-US" sz="8800" baseline="30000" dirty="0" smtClean="0"/>
              <a:t>light. 24 </a:t>
            </a:r>
            <a:r>
              <a:rPr lang="en-US" sz="8800" baseline="30000" dirty="0"/>
              <a:t>I looked at the mountains and hills</a:t>
            </a:r>
            <a:r>
              <a:rPr lang="en-US" sz="8800" baseline="30000" dirty="0" smtClean="0"/>
              <a:t>, </a:t>
            </a:r>
            <a:r>
              <a:rPr lang="en-US" sz="8800" baseline="30000" dirty="0"/>
              <a:t>and they trembled and </a:t>
            </a:r>
            <a:r>
              <a:rPr lang="en-US" sz="8800" baseline="30000" dirty="0" smtClean="0"/>
              <a:t>shook. </a:t>
            </a:r>
            <a:endParaRPr lang="en-US" sz="8800" baseline="30000" dirty="0"/>
          </a:p>
        </p:txBody>
      </p:sp>
    </p:spTree>
    <p:extLst>
      <p:ext uri="{BB962C8B-B14F-4D97-AF65-F5344CB8AC3E}">
        <p14:creationId xmlns:p14="http://schemas.microsoft.com/office/powerpoint/2010/main" val="1887544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4:23-26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25 </a:t>
            </a:r>
            <a:r>
              <a:rPr lang="en-US" sz="8000" baseline="30000" dirty="0"/>
              <a:t>I looked, and all the people were gone</a:t>
            </a:r>
            <a:r>
              <a:rPr lang="en-US" sz="8000" baseline="30000" dirty="0" smtClean="0"/>
              <a:t>. </a:t>
            </a:r>
            <a:r>
              <a:rPr lang="en-US" sz="8000" baseline="30000" dirty="0"/>
              <a:t>All the birds of the sky had flown </a:t>
            </a:r>
            <a:r>
              <a:rPr lang="en-US" sz="8000" baseline="30000" dirty="0" smtClean="0"/>
              <a:t>away. 26 </a:t>
            </a:r>
            <a:r>
              <a:rPr lang="en-US" sz="8000" baseline="30000" dirty="0"/>
              <a:t>I looked, and the fertile fields had become a wilderness</a:t>
            </a:r>
            <a:r>
              <a:rPr lang="en-US" sz="8000" baseline="30000" dirty="0" smtClean="0"/>
              <a:t>. </a:t>
            </a:r>
            <a:r>
              <a:rPr lang="en-US" sz="8000" baseline="30000" dirty="0"/>
              <a:t>The towns lay in ruins</a:t>
            </a:r>
            <a:r>
              <a:rPr lang="en-US" sz="8000" baseline="30000" dirty="0" smtClean="0"/>
              <a:t>, </a:t>
            </a:r>
            <a:r>
              <a:rPr lang="en-US" sz="8000" baseline="30000" dirty="0"/>
              <a:t>crushed by the Lord’s fierce anger.</a:t>
            </a:r>
          </a:p>
        </p:txBody>
      </p:sp>
    </p:spTree>
    <p:extLst>
      <p:ext uri="{BB962C8B-B14F-4D97-AF65-F5344CB8AC3E}">
        <p14:creationId xmlns:p14="http://schemas.microsoft.com/office/powerpoint/2010/main" val="4167491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4:28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The earth will </a:t>
            </a:r>
            <a:r>
              <a:rPr lang="en-US" sz="8800" baseline="30000" dirty="0" smtClean="0"/>
              <a:t>mourn </a:t>
            </a:r>
            <a:r>
              <a:rPr lang="en-US" sz="8800" baseline="30000" dirty="0"/>
              <a:t>and the heavens will be draped in </a:t>
            </a:r>
            <a:r>
              <a:rPr lang="en-US" sz="8800" baseline="30000" dirty="0" smtClean="0"/>
              <a:t>black because </a:t>
            </a:r>
            <a:r>
              <a:rPr lang="en-US" sz="8800" baseline="30000" dirty="0"/>
              <a:t>of my decree against my people</a:t>
            </a:r>
            <a:r>
              <a:rPr lang="en-US" sz="8800" baseline="30000" dirty="0" smtClean="0"/>
              <a:t>.  </a:t>
            </a:r>
            <a:r>
              <a:rPr lang="en-US" sz="8800" baseline="30000" dirty="0"/>
              <a:t>I have made up my mind and will not change it.”</a:t>
            </a:r>
          </a:p>
        </p:txBody>
      </p:sp>
    </p:spTree>
    <p:extLst>
      <p:ext uri="{BB962C8B-B14F-4D97-AF65-F5344CB8AC3E}">
        <p14:creationId xmlns:p14="http://schemas.microsoft.com/office/powerpoint/2010/main" val="10621435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Isaiah 24:3</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The earth will be completely emptied and looted. The Lord has spoken!</a:t>
            </a:r>
          </a:p>
        </p:txBody>
      </p:sp>
    </p:spTree>
    <p:extLst>
      <p:ext uri="{BB962C8B-B14F-4D97-AF65-F5344CB8AC3E}">
        <p14:creationId xmlns:p14="http://schemas.microsoft.com/office/powerpoint/2010/main" val="964577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Isaiah 24:19</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The earth has broken up</a:t>
            </a:r>
            <a:r>
              <a:rPr lang="en-US" sz="9600" baseline="30000" dirty="0" smtClean="0"/>
              <a:t>. </a:t>
            </a:r>
            <a:r>
              <a:rPr lang="en-US" sz="9600" baseline="30000" dirty="0"/>
              <a:t>It has utterly collapsed</a:t>
            </a:r>
            <a:r>
              <a:rPr lang="en-US" sz="9600" baseline="30000" dirty="0" smtClean="0"/>
              <a:t>; </a:t>
            </a:r>
            <a:r>
              <a:rPr lang="en-US" sz="9600" baseline="30000" dirty="0"/>
              <a:t>it is violently shaken.</a:t>
            </a:r>
          </a:p>
        </p:txBody>
      </p:sp>
    </p:spTree>
    <p:extLst>
      <p:ext uri="{BB962C8B-B14F-4D97-AF65-F5344CB8AC3E}">
        <p14:creationId xmlns:p14="http://schemas.microsoft.com/office/powerpoint/2010/main" val="31335456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20:1-3</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Then I saw an angel coming down from heaven with the key to the bottomless </a:t>
            </a:r>
            <a:r>
              <a:rPr lang="en-US" sz="8000" baseline="30000" dirty="0" smtClean="0"/>
              <a:t>pit and </a:t>
            </a:r>
            <a:r>
              <a:rPr lang="en-US" sz="8000" baseline="30000" dirty="0"/>
              <a:t>a heavy chain in his hand. 2 He seized the dragon—that old serpent, who is the devil, Satan—and </a:t>
            </a:r>
            <a:r>
              <a:rPr lang="en-US" sz="8000" baseline="30000" dirty="0">
                <a:solidFill>
                  <a:srgbClr val="FF0000"/>
                </a:solidFill>
              </a:rPr>
              <a:t>bound him in chains </a:t>
            </a:r>
            <a:r>
              <a:rPr lang="en-US" sz="8000" baseline="30000" dirty="0"/>
              <a:t>for a thousand years. </a:t>
            </a:r>
          </a:p>
        </p:txBody>
      </p:sp>
    </p:spTree>
    <p:extLst>
      <p:ext uri="{BB962C8B-B14F-4D97-AF65-F5344CB8AC3E}">
        <p14:creationId xmlns:p14="http://schemas.microsoft.com/office/powerpoint/2010/main" val="3818592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20:1-3</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3 </a:t>
            </a:r>
            <a:r>
              <a:rPr lang="en-US" sz="8000" baseline="30000" dirty="0"/>
              <a:t>The angel threw him into the bottomless pit, which he then shut and locked so Satan could not deceive the nations anymore until the thousand years were finished. Afterward he must be released for a little while.</a:t>
            </a:r>
          </a:p>
        </p:txBody>
      </p:sp>
    </p:spTree>
    <p:extLst>
      <p:ext uri="{BB962C8B-B14F-4D97-AF65-F5344CB8AC3E}">
        <p14:creationId xmlns:p14="http://schemas.microsoft.com/office/powerpoint/2010/main" val="183894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222" y="2967335"/>
            <a:ext cx="8823570" cy="2308324"/>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The </a:t>
            </a:r>
            <a:r>
              <a:rPr lang="en-US" sz="7200" b="1">
                <a:ln w="13462">
                  <a:solidFill>
                    <a:prstClr val="white"/>
                  </a:solidFill>
                  <a:prstDash val="solid"/>
                </a:ln>
                <a:solidFill>
                  <a:srgbClr val="002060"/>
                </a:solidFill>
                <a:effectLst>
                  <a:outerShdw dist="38100" dir="2700000" algn="bl" rotWithShape="0">
                    <a:srgbClr val="4472C4"/>
                  </a:outerShdw>
                </a:effectLst>
              </a:rPr>
              <a:t>devil </a:t>
            </a:r>
            <a:r>
              <a:rPr lang="en-US" sz="7200" b="1" smtClean="0">
                <a:ln w="13462">
                  <a:solidFill>
                    <a:prstClr val="white"/>
                  </a:solidFill>
                  <a:prstDash val="solid"/>
                </a:ln>
                <a:solidFill>
                  <a:srgbClr val="002060"/>
                </a:solidFill>
                <a:effectLst>
                  <a:outerShdw dist="38100" dir="2700000" algn="bl" rotWithShape="0">
                    <a:srgbClr val="4472C4"/>
                  </a:outerShdw>
                </a:effectLst>
              </a:rPr>
              <a:t>is chained </a:t>
            </a:r>
            <a:r>
              <a:rPr lang="en-US" sz="7200" b="1" dirty="0">
                <a:ln w="13462">
                  <a:solidFill>
                    <a:prstClr val="white"/>
                  </a:solidFill>
                  <a:prstDash val="solid"/>
                </a:ln>
                <a:solidFill>
                  <a:srgbClr val="002060"/>
                </a:solidFill>
                <a:effectLst>
                  <a:outerShdw dist="38100" dir="2700000" algn="bl" rotWithShape="0">
                    <a:srgbClr val="4472C4"/>
                  </a:outerShdw>
                </a:effectLst>
              </a:rPr>
              <a:t>in </a:t>
            </a:r>
            <a:endParaRPr lang="en-US" sz="7200" b="1" dirty="0" smtClean="0">
              <a:ln w="13462">
                <a:solidFill>
                  <a:prstClr val="white"/>
                </a:solidFill>
                <a:prstDash val="solid"/>
              </a:ln>
              <a:solidFill>
                <a:srgbClr val="002060"/>
              </a:solidFill>
              <a:effectLst>
                <a:outerShdw dist="38100" dir="2700000" algn="bl" rotWithShape="0">
                  <a:srgbClr val="4472C4"/>
                </a:outerShdw>
              </a:effectLst>
            </a:endParaRPr>
          </a:p>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the </a:t>
            </a:r>
            <a:r>
              <a:rPr lang="en-US" sz="7200" b="1" dirty="0">
                <a:ln w="13462">
                  <a:solidFill>
                    <a:prstClr val="white"/>
                  </a:solidFill>
                  <a:prstDash val="solid"/>
                </a:ln>
                <a:solidFill>
                  <a:srgbClr val="002060"/>
                </a:solidFill>
                <a:effectLst>
                  <a:outerShdw dist="38100" dir="2700000" algn="bl" rotWithShape="0">
                    <a:srgbClr val="4472C4"/>
                  </a:outerShdw>
                </a:effectLst>
              </a:rPr>
              <a:t>bottomless </a:t>
            </a:r>
            <a:r>
              <a:rPr lang="en-US" sz="7200" b="1" dirty="0" smtClean="0">
                <a:ln w="13462">
                  <a:solidFill>
                    <a:prstClr val="white"/>
                  </a:solidFill>
                  <a:prstDash val="solid"/>
                </a:ln>
                <a:solidFill>
                  <a:srgbClr val="002060"/>
                </a:solidFill>
                <a:effectLst>
                  <a:outerShdw dist="38100" dir="2700000" algn="bl" rotWithShape="0">
                    <a:srgbClr val="4472C4"/>
                  </a:outerShdw>
                </a:effectLst>
              </a:rPr>
              <a:t>pit</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153" y="1161733"/>
            <a:ext cx="6401693" cy="4534533"/>
          </a:xfrm>
          <a:prstGeom prst="rect">
            <a:avLst/>
          </a:prstGeom>
        </p:spPr>
      </p:pic>
    </p:spTree>
    <p:extLst>
      <p:ext uri="{BB962C8B-B14F-4D97-AF65-F5344CB8AC3E}">
        <p14:creationId xmlns:p14="http://schemas.microsoft.com/office/powerpoint/2010/main" val="2470788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20:3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3 </a:t>
            </a:r>
            <a:r>
              <a:rPr lang="en-US" sz="8000" baseline="30000" dirty="0"/>
              <a:t>The angel threw him into the bottomless pit, which he then shut and locked so </a:t>
            </a:r>
            <a:r>
              <a:rPr lang="en-US" sz="8000" baseline="30000" dirty="0">
                <a:solidFill>
                  <a:srgbClr val="FF0000"/>
                </a:solidFill>
              </a:rPr>
              <a:t>Satan could not deceive the nations anymore </a:t>
            </a:r>
            <a:r>
              <a:rPr lang="en-US" sz="8000" baseline="30000" dirty="0"/>
              <a:t>until the thousand years were finished. Afterward he must be released for a little while.</a:t>
            </a:r>
          </a:p>
        </p:txBody>
      </p:sp>
    </p:spTree>
    <p:extLst>
      <p:ext uri="{BB962C8B-B14F-4D97-AF65-F5344CB8AC3E}">
        <p14:creationId xmlns:p14="http://schemas.microsoft.com/office/powerpoint/2010/main" val="37322861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20:4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4 Then I saw thrones, and the people sitting on them had been </a:t>
            </a:r>
            <a:r>
              <a:rPr lang="en-US" sz="8000" baseline="30000" dirty="0">
                <a:solidFill>
                  <a:srgbClr val="FF0000"/>
                </a:solidFill>
              </a:rPr>
              <a:t>given the authority to judge. </a:t>
            </a:r>
            <a:r>
              <a:rPr lang="en-US" sz="8000" baseline="30000" dirty="0"/>
              <a:t>And I saw the souls of those who had been beheaded for their testimony about Jesus and for proclaiming the word of </a:t>
            </a:r>
            <a:r>
              <a:rPr lang="en-US" sz="8000" baseline="30000" dirty="0" smtClean="0"/>
              <a:t>God… </a:t>
            </a:r>
            <a:endParaRPr lang="en-US" sz="8000" baseline="30000" dirty="0"/>
          </a:p>
        </p:txBody>
      </p:sp>
    </p:spTree>
    <p:extLst>
      <p:ext uri="{BB962C8B-B14F-4D97-AF65-F5344CB8AC3E}">
        <p14:creationId xmlns:p14="http://schemas.microsoft.com/office/powerpoint/2010/main" val="4185949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20:4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…They </a:t>
            </a:r>
            <a:r>
              <a:rPr lang="en-US" sz="8000" baseline="30000" dirty="0"/>
              <a:t>had not worshiped the beast or his statue, nor accepted his mark on their foreheads or their hands. </a:t>
            </a:r>
            <a:r>
              <a:rPr lang="en-US" sz="8000" baseline="30000" dirty="0">
                <a:solidFill>
                  <a:srgbClr val="FF0000"/>
                </a:solidFill>
              </a:rPr>
              <a:t>They all came to life again, and they reigned with Christ for a thousand years.</a:t>
            </a:r>
          </a:p>
        </p:txBody>
      </p:sp>
    </p:spTree>
    <p:extLst>
      <p:ext uri="{BB962C8B-B14F-4D97-AF65-F5344CB8AC3E}">
        <p14:creationId xmlns:p14="http://schemas.microsoft.com/office/powerpoint/2010/main" val="21385735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20:12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12 I saw the dead, both great and small, </a:t>
            </a:r>
            <a:r>
              <a:rPr lang="en-US" sz="8000" baseline="30000" dirty="0">
                <a:solidFill>
                  <a:srgbClr val="FF0000"/>
                </a:solidFill>
              </a:rPr>
              <a:t>standing before God’s throne</a:t>
            </a:r>
            <a:r>
              <a:rPr lang="en-US" sz="8000" baseline="30000" dirty="0"/>
              <a:t>. And the books were opened, including the Book of Life. And the dead were judged according to what they had done, as recorded in the books.</a:t>
            </a:r>
          </a:p>
        </p:txBody>
      </p:sp>
    </p:spTree>
    <p:extLst>
      <p:ext uri="{BB962C8B-B14F-4D97-AF65-F5344CB8AC3E}">
        <p14:creationId xmlns:p14="http://schemas.microsoft.com/office/powerpoint/2010/main" val="40280073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a:t>
            </a:r>
            <a:r>
              <a:rPr lang="en-US" sz="6600" b="1" dirty="0" smtClean="0"/>
              <a:t>20:13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13 The sea gave up its dead, and death and the </a:t>
            </a:r>
            <a:r>
              <a:rPr lang="en-US" sz="9600" baseline="30000" dirty="0" smtClean="0"/>
              <a:t>grave </a:t>
            </a:r>
            <a:r>
              <a:rPr lang="en-US" sz="9600" baseline="30000" dirty="0"/>
              <a:t>gave up their dead. And </a:t>
            </a:r>
            <a:r>
              <a:rPr lang="en-US" sz="9600" baseline="30000" dirty="0">
                <a:solidFill>
                  <a:srgbClr val="FF0000"/>
                </a:solidFill>
              </a:rPr>
              <a:t>all were judged </a:t>
            </a:r>
            <a:r>
              <a:rPr lang="en-US" sz="9600" baseline="30000" dirty="0"/>
              <a:t>according to their deeds.</a:t>
            </a:r>
          </a:p>
        </p:txBody>
      </p:sp>
    </p:spTree>
    <p:extLst>
      <p:ext uri="{BB962C8B-B14F-4D97-AF65-F5344CB8AC3E}">
        <p14:creationId xmlns:p14="http://schemas.microsoft.com/office/powerpoint/2010/main" val="1333345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6:2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2 Don’t you realize that someday we </a:t>
            </a:r>
            <a:r>
              <a:rPr lang="en-US" sz="8000" baseline="30000" dirty="0">
                <a:solidFill>
                  <a:srgbClr val="FF0000"/>
                </a:solidFill>
              </a:rPr>
              <a:t>believers will judge the world</a:t>
            </a:r>
            <a:r>
              <a:rPr lang="en-US" sz="8000" baseline="30000" dirty="0"/>
              <a:t>? And since you are going to judge the world, can’t you decide even these little things among yourselves?</a:t>
            </a:r>
          </a:p>
        </p:txBody>
      </p:sp>
    </p:spTree>
    <p:extLst>
      <p:ext uri="{BB962C8B-B14F-4D97-AF65-F5344CB8AC3E}">
        <p14:creationId xmlns:p14="http://schemas.microsoft.com/office/powerpoint/2010/main" val="1800268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6:3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3 Don’t you realize that we will </a:t>
            </a:r>
            <a:r>
              <a:rPr lang="en-US" sz="9600" baseline="30000" dirty="0">
                <a:solidFill>
                  <a:srgbClr val="FF0000"/>
                </a:solidFill>
              </a:rPr>
              <a:t>judge angels</a:t>
            </a:r>
            <a:r>
              <a:rPr lang="en-US" sz="9600" baseline="30000" dirty="0"/>
              <a:t>? So you should surely be able to resolve ordinary disputes in this life.</a:t>
            </a:r>
          </a:p>
        </p:txBody>
      </p:sp>
    </p:spTree>
    <p:extLst>
      <p:ext uri="{BB962C8B-B14F-4D97-AF65-F5344CB8AC3E}">
        <p14:creationId xmlns:p14="http://schemas.microsoft.com/office/powerpoint/2010/main" val="5524079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22:12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12 “Look, I am coming soon, </a:t>
            </a:r>
            <a:r>
              <a:rPr lang="en-US" sz="9600" baseline="30000" dirty="0">
                <a:solidFill>
                  <a:srgbClr val="FF0000"/>
                </a:solidFill>
              </a:rPr>
              <a:t>bringing my reward with me </a:t>
            </a:r>
            <a:r>
              <a:rPr lang="en-US" sz="9600" baseline="30000" dirty="0"/>
              <a:t>to repay all people according to their deeds.</a:t>
            </a:r>
          </a:p>
        </p:txBody>
      </p:sp>
    </p:spTree>
    <p:extLst>
      <p:ext uri="{BB962C8B-B14F-4D97-AF65-F5344CB8AC3E}">
        <p14:creationId xmlns:p14="http://schemas.microsoft.com/office/powerpoint/2010/main" val="35420945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2:9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9 So you see, the Lord knows how to rescue godly people from their trials, even while keeping the wicked under punishment until the day of final judgment.</a:t>
            </a:r>
          </a:p>
        </p:txBody>
      </p:sp>
    </p:spTree>
    <p:extLst>
      <p:ext uri="{BB962C8B-B14F-4D97-AF65-F5344CB8AC3E}">
        <p14:creationId xmlns:p14="http://schemas.microsoft.com/office/powerpoint/2010/main" val="4938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958" y="190113"/>
            <a:ext cx="8979794" cy="6292574"/>
          </a:xfrm>
          <a:prstGeom prst="rect">
            <a:avLst/>
          </a:prstGeom>
        </p:spPr>
      </p:pic>
    </p:spTree>
    <p:extLst>
      <p:ext uri="{BB962C8B-B14F-4D97-AF65-F5344CB8AC3E}">
        <p14:creationId xmlns:p14="http://schemas.microsoft.com/office/powerpoint/2010/main" val="8983979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52" y="1047417"/>
            <a:ext cx="7487695" cy="4763165"/>
          </a:xfrm>
          <a:prstGeom prst="rect">
            <a:avLst/>
          </a:prstGeom>
        </p:spPr>
      </p:pic>
    </p:spTree>
    <p:extLst>
      <p:ext uri="{BB962C8B-B14F-4D97-AF65-F5344CB8AC3E}">
        <p14:creationId xmlns:p14="http://schemas.microsoft.com/office/powerpoint/2010/main" val="14487261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21:2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2 And I saw the </a:t>
            </a:r>
            <a:r>
              <a:rPr lang="en-US" sz="8800" baseline="30000" dirty="0">
                <a:solidFill>
                  <a:srgbClr val="FF0000"/>
                </a:solidFill>
              </a:rPr>
              <a:t>holy city, the new Jerusalem</a:t>
            </a:r>
            <a:r>
              <a:rPr lang="en-US" sz="8800" baseline="30000" dirty="0"/>
              <a:t>, coming down from God out of heaven like a bride beautifully dressed for her husband.</a:t>
            </a:r>
          </a:p>
        </p:txBody>
      </p:sp>
    </p:spTree>
    <p:extLst>
      <p:ext uri="{BB962C8B-B14F-4D97-AF65-F5344CB8AC3E}">
        <p14:creationId xmlns:p14="http://schemas.microsoft.com/office/powerpoint/2010/main" val="5673007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21:10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10 So he took me in the </a:t>
            </a:r>
            <a:r>
              <a:rPr lang="en-US" sz="9600" baseline="30000" dirty="0" smtClean="0"/>
              <a:t>Spirit </a:t>
            </a:r>
            <a:r>
              <a:rPr lang="en-US" sz="9600" baseline="30000" dirty="0"/>
              <a:t>to a great, high mountain, and he showed me the </a:t>
            </a:r>
            <a:r>
              <a:rPr lang="en-US" sz="9600" baseline="30000" dirty="0">
                <a:solidFill>
                  <a:srgbClr val="FF0000"/>
                </a:solidFill>
              </a:rPr>
              <a:t>holy city, Jerusalem</a:t>
            </a:r>
            <a:r>
              <a:rPr lang="en-US" sz="9600" baseline="30000" dirty="0"/>
              <a:t>, descending out of heaven from God.</a:t>
            </a:r>
            <a:r>
              <a:rPr lang="en-US" sz="9600" baseline="30000" dirty="0" smtClean="0"/>
              <a:t> </a:t>
            </a:r>
            <a:endParaRPr lang="en-US" sz="9600" baseline="30000" dirty="0"/>
          </a:p>
        </p:txBody>
      </p:sp>
    </p:spTree>
    <p:extLst>
      <p:ext uri="{BB962C8B-B14F-4D97-AF65-F5344CB8AC3E}">
        <p14:creationId xmlns:p14="http://schemas.microsoft.com/office/powerpoint/2010/main" val="20924485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14:1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Watch, for the day of the Lord is coming when your possessions will be plundered right in front of you!</a:t>
            </a:r>
          </a:p>
        </p:txBody>
      </p:sp>
    </p:spTree>
    <p:extLst>
      <p:ext uri="{BB962C8B-B14F-4D97-AF65-F5344CB8AC3E}">
        <p14:creationId xmlns:p14="http://schemas.microsoft.com/office/powerpoint/2010/main" val="15134237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14:4 </a:t>
            </a:r>
            <a:r>
              <a:rPr lang="en-US" sz="6600" b="1" dirty="0" smtClean="0"/>
              <a:t> (NLT)</a:t>
            </a:r>
            <a:endParaRPr lang="en-US" sz="6600" b="1" dirty="0"/>
          </a:p>
        </p:txBody>
      </p:sp>
      <p:sp>
        <p:nvSpPr>
          <p:cNvPr id="3" name="Content Placeholder 2"/>
          <p:cNvSpPr>
            <a:spLocks noGrp="1"/>
          </p:cNvSpPr>
          <p:nvPr>
            <p:ph idx="1"/>
          </p:nvPr>
        </p:nvSpPr>
        <p:spPr>
          <a:xfrm>
            <a:off x="234462" y="2180467"/>
            <a:ext cx="11957538" cy="4351338"/>
          </a:xfrm>
        </p:spPr>
        <p:txBody>
          <a:bodyPr>
            <a:noAutofit/>
          </a:bodyPr>
          <a:lstStyle/>
          <a:p>
            <a:r>
              <a:rPr lang="en-US" sz="8000" baseline="30000" dirty="0" smtClean="0"/>
              <a:t> </a:t>
            </a:r>
            <a:r>
              <a:rPr lang="en-US" sz="8000" baseline="30000" dirty="0"/>
              <a:t>4 On that day his feet will stand on the Mount of Olives, east of Jerusalem. And the </a:t>
            </a:r>
            <a:r>
              <a:rPr lang="en-US" sz="8000" baseline="30000" dirty="0">
                <a:solidFill>
                  <a:srgbClr val="FF0000"/>
                </a:solidFill>
              </a:rPr>
              <a:t>Mount of Olives will split apart</a:t>
            </a:r>
            <a:r>
              <a:rPr lang="en-US" sz="8000" baseline="30000" dirty="0"/>
              <a:t>, making a wide valley running from east to west. Half the mountain will move toward the north and half toward the south.</a:t>
            </a:r>
          </a:p>
        </p:txBody>
      </p:sp>
    </p:spTree>
    <p:extLst>
      <p:ext uri="{BB962C8B-B14F-4D97-AF65-F5344CB8AC3E}">
        <p14:creationId xmlns:p14="http://schemas.microsoft.com/office/powerpoint/2010/main" val="6382840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14:10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10 All the land from </a:t>
            </a:r>
            <a:r>
              <a:rPr lang="en-US" sz="8800" baseline="30000" dirty="0" err="1"/>
              <a:t>Geba</a:t>
            </a:r>
            <a:r>
              <a:rPr lang="en-US" sz="8800" baseline="30000" dirty="0"/>
              <a:t>, north of Judah, to </a:t>
            </a:r>
            <a:r>
              <a:rPr lang="en-US" sz="8800" baseline="30000" dirty="0" err="1"/>
              <a:t>Rimmon</a:t>
            </a:r>
            <a:r>
              <a:rPr lang="en-US" sz="8800" baseline="30000" dirty="0"/>
              <a:t>, south of Jerusalem, </a:t>
            </a:r>
            <a:r>
              <a:rPr lang="en-US" sz="8800" baseline="30000" dirty="0">
                <a:solidFill>
                  <a:srgbClr val="FF0000"/>
                </a:solidFill>
              </a:rPr>
              <a:t>will become one vast plain.</a:t>
            </a:r>
            <a:r>
              <a:rPr lang="en-US" sz="8800" baseline="30000" dirty="0"/>
              <a:t> But Jerusalem will be raised up in its original place and will be inhabited </a:t>
            </a:r>
            <a:r>
              <a:rPr lang="en-US" sz="8800" baseline="30000" dirty="0" smtClean="0"/>
              <a:t>…</a:t>
            </a:r>
            <a:endParaRPr lang="en-US" sz="8800" baseline="30000" dirty="0"/>
          </a:p>
        </p:txBody>
      </p:sp>
    </p:spTree>
    <p:extLst>
      <p:ext uri="{BB962C8B-B14F-4D97-AF65-F5344CB8AC3E}">
        <p14:creationId xmlns:p14="http://schemas.microsoft.com/office/powerpoint/2010/main" val="1625722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Zechariah 14:10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 </a:t>
            </a:r>
            <a:r>
              <a:rPr lang="en-US" sz="8800" baseline="30000" dirty="0"/>
              <a:t>all the way from the Benjamin Gate over to the site of the old gate, then to the Corner Gate, and from the Tower of </a:t>
            </a:r>
            <a:r>
              <a:rPr lang="en-US" sz="8800" baseline="30000" dirty="0" err="1"/>
              <a:t>Hananel</a:t>
            </a:r>
            <a:r>
              <a:rPr lang="en-US" sz="8800" baseline="30000" dirty="0"/>
              <a:t> to the king’s winepresses.</a:t>
            </a:r>
          </a:p>
        </p:txBody>
      </p:sp>
    </p:spTree>
    <p:extLst>
      <p:ext uri="{BB962C8B-B14F-4D97-AF65-F5344CB8AC3E}">
        <p14:creationId xmlns:p14="http://schemas.microsoft.com/office/powerpoint/2010/main" val="40378959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20:7</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11500" baseline="30000" dirty="0" smtClean="0"/>
              <a:t> </a:t>
            </a:r>
            <a:r>
              <a:rPr lang="en-US" sz="11500" baseline="30000" dirty="0"/>
              <a:t>7 When the thousand years come to an end, </a:t>
            </a:r>
            <a:r>
              <a:rPr lang="en-US" sz="11500" baseline="30000" dirty="0">
                <a:solidFill>
                  <a:srgbClr val="FF0000"/>
                </a:solidFill>
              </a:rPr>
              <a:t>Satan will be let out of his prison</a:t>
            </a:r>
            <a:r>
              <a:rPr lang="en-US" sz="11500" baseline="30000" dirty="0"/>
              <a:t>.</a:t>
            </a:r>
          </a:p>
        </p:txBody>
      </p:sp>
    </p:spTree>
    <p:extLst>
      <p:ext uri="{BB962C8B-B14F-4D97-AF65-F5344CB8AC3E}">
        <p14:creationId xmlns:p14="http://schemas.microsoft.com/office/powerpoint/2010/main" val="13081693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20:8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8 </a:t>
            </a:r>
            <a:r>
              <a:rPr lang="en-US" sz="8000" baseline="30000" dirty="0">
                <a:solidFill>
                  <a:srgbClr val="FF0000"/>
                </a:solidFill>
              </a:rPr>
              <a:t>He will go out to deceive the nations</a:t>
            </a:r>
            <a:r>
              <a:rPr lang="en-US" sz="8000" baseline="30000" dirty="0"/>
              <a:t>—called Gog and Magog—in every corner of the earth. He will gather them together for battle—a mighty army, as numberless as sand along the seashore.</a:t>
            </a:r>
          </a:p>
        </p:txBody>
      </p:sp>
    </p:spTree>
    <p:extLst>
      <p:ext uri="{BB962C8B-B14F-4D97-AF65-F5344CB8AC3E}">
        <p14:creationId xmlns:p14="http://schemas.microsoft.com/office/powerpoint/2010/main" val="25248196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047" y="933101"/>
            <a:ext cx="7563906" cy="49917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784" y="923575"/>
            <a:ext cx="7392432" cy="5010849"/>
          </a:xfrm>
          <a:prstGeom prst="rect">
            <a:avLst/>
          </a:prstGeom>
        </p:spPr>
      </p:pic>
    </p:spTree>
    <p:extLst>
      <p:ext uri="{BB962C8B-B14F-4D97-AF65-F5344CB8AC3E}">
        <p14:creationId xmlns:p14="http://schemas.microsoft.com/office/powerpoint/2010/main" val="261311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833" y="163773"/>
            <a:ext cx="8948449" cy="6277970"/>
          </a:xfrm>
          <a:prstGeom prst="rect">
            <a:avLst/>
          </a:prstGeom>
        </p:spPr>
      </p:pic>
    </p:spTree>
    <p:extLst>
      <p:ext uri="{BB962C8B-B14F-4D97-AF65-F5344CB8AC3E}">
        <p14:creationId xmlns:p14="http://schemas.microsoft.com/office/powerpoint/2010/main" val="12310531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20:9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9 And I saw them as they went up on the broad plain of the earth and surrounded God’s people and the beloved city. But </a:t>
            </a:r>
            <a:r>
              <a:rPr lang="en-US" sz="8000" baseline="30000" dirty="0">
                <a:solidFill>
                  <a:srgbClr val="FF0000"/>
                </a:solidFill>
              </a:rPr>
              <a:t>fire from heaven came down on the attacking armies and consumed them.</a:t>
            </a:r>
          </a:p>
        </p:txBody>
      </p:sp>
    </p:spTree>
    <p:extLst>
      <p:ext uri="{BB962C8B-B14F-4D97-AF65-F5344CB8AC3E}">
        <p14:creationId xmlns:p14="http://schemas.microsoft.com/office/powerpoint/2010/main" val="41199376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20:10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10 Then </a:t>
            </a:r>
            <a:r>
              <a:rPr lang="en-US" sz="8000" baseline="30000" dirty="0">
                <a:solidFill>
                  <a:srgbClr val="FF0000"/>
                </a:solidFill>
              </a:rPr>
              <a:t>the devil</a:t>
            </a:r>
            <a:r>
              <a:rPr lang="en-US" sz="8000" baseline="30000" dirty="0"/>
              <a:t>, who had deceived them, was </a:t>
            </a:r>
            <a:r>
              <a:rPr lang="en-US" sz="8000" baseline="30000" dirty="0">
                <a:solidFill>
                  <a:srgbClr val="FF0000"/>
                </a:solidFill>
              </a:rPr>
              <a:t>thrown into the fiery lake of burning sulfur</a:t>
            </a:r>
            <a:r>
              <a:rPr lang="en-US" sz="8000" baseline="30000" dirty="0"/>
              <a:t>, joining the beast and the false prophet. There they will be tormented day and night </a:t>
            </a:r>
            <a:r>
              <a:rPr lang="en-US" sz="8000" baseline="30000" dirty="0">
                <a:solidFill>
                  <a:schemeClr val="accent1">
                    <a:lumMod val="75000"/>
                  </a:schemeClr>
                </a:solidFill>
              </a:rPr>
              <a:t>forever</a:t>
            </a:r>
            <a:r>
              <a:rPr lang="en-US" sz="8000" baseline="30000" dirty="0"/>
              <a:t> and ever.</a:t>
            </a:r>
          </a:p>
        </p:txBody>
      </p:sp>
    </p:spTree>
    <p:extLst>
      <p:ext uri="{BB962C8B-B14F-4D97-AF65-F5344CB8AC3E}">
        <p14:creationId xmlns:p14="http://schemas.microsoft.com/office/powerpoint/2010/main" val="4380792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20:14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14 Then death and the grave were thrown into the lake of fire. </a:t>
            </a:r>
            <a:r>
              <a:rPr lang="en-US" sz="9600" baseline="30000" dirty="0">
                <a:solidFill>
                  <a:srgbClr val="FF0000"/>
                </a:solidFill>
              </a:rPr>
              <a:t>This lake of fire is the second death</a:t>
            </a:r>
            <a:r>
              <a:rPr lang="en-US" sz="9600" baseline="30000" dirty="0"/>
              <a:t>.</a:t>
            </a:r>
          </a:p>
        </p:txBody>
      </p:sp>
    </p:spTree>
    <p:extLst>
      <p:ext uri="{BB962C8B-B14F-4D97-AF65-F5344CB8AC3E}">
        <p14:creationId xmlns:p14="http://schemas.microsoft.com/office/powerpoint/2010/main" val="3879216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890" y="847364"/>
            <a:ext cx="6954220" cy="5163271"/>
          </a:xfrm>
          <a:prstGeom prst="rect">
            <a:avLst/>
          </a:prstGeom>
        </p:spPr>
      </p:pic>
    </p:spTree>
    <p:extLst>
      <p:ext uri="{BB962C8B-B14F-4D97-AF65-F5344CB8AC3E}">
        <p14:creationId xmlns:p14="http://schemas.microsoft.com/office/powerpoint/2010/main" val="4051735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3:10-13 </a:t>
            </a:r>
            <a:r>
              <a:rPr lang="en-US" sz="6600" b="1" dirty="0" smtClean="0"/>
              <a:t> (NLT)</a:t>
            </a:r>
            <a:endParaRPr lang="en-US" sz="6600" b="1" dirty="0"/>
          </a:p>
        </p:txBody>
      </p:sp>
      <p:sp>
        <p:nvSpPr>
          <p:cNvPr id="3" name="Content Placeholder 2"/>
          <p:cNvSpPr>
            <a:spLocks noGrp="1"/>
          </p:cNvSpPr>
          <p:nvPr>
            <p:ph idx="1"/>
          </p:nvPr>
        </p:nvSpPr>
        <p:spPr>
          <a:xfrm>
            <a:off x="0" y="1897039"/>
            <a:ext cx="12192000" cy="4634766"/>
          </a:xfrm>
        </p:spPr>
        <p:txBody>
          <a:bodyPr>
            <a:noAutofit/>
          </a:bodyPr>
          <a:lstStyle/>
          <a:p>
            <a:r>
              <a:rPr lang="en-US" sz="8000" baseline="30000" dirty="0" smtClean="0"/>
              <a:t> </a:t>
            </a:r>
            <a:r>
              <a:rPr lang="en-US" sz="8000" baseline="30000" dirty="0"/>
              <a:t>10 But the day of the Lord will come as unexpectedly as a thief. Then the heavens will pass away with a terrible noise, and the very elements themselves will disappear in fire, and the earth and everything on it will be found to deserve judgment</a:t>
            </a:r>
            <a:r>
              <a:rPr lang="en-US" sz="8000" baseline="30000" dirty="0" smtClean="0"/>
              <a:t>.</a:t>
            </a:r>
            <a:endParaRPr lang="en-US" sz="8000" baseline="30000" dirty="0"/>
          </a:p>
        </p:txBody>
      </p:sp>
    </p:spTree>
    <p:extLst>
      <p:ext uri="{BB962C8B-B14F-4D97-AF65-F5344CB8AC3E}">
        <p14:creationId xmlns:p14="http://schemas.microsoft.com/office/powerpoint/2010/main" val="25617188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3:10-13 </a:t>
            </a:r>
            <a:r>
              <a:rPr lang="en-US" sz="6600" b="1" dirty="0" smtClean="0"/>
              <a:t> (NLT)</a:t>
            </a:r>
            <a:endParaRPr lang="en-US" sz="6600" b="1" dirty="0"/>
          </a:p>
        </p:txBody>
      </p:sp>
      <p:sp>
        <p:nvSpPr>
          <p:cNvPr id="3" name="Content Placeholder 2"/>
          <p:cNvSpPr>
            <a:spLocks noGrp="1"/>
          </p:cNvSpPr>
          <p:nvPr>
            <p:ph idx="1"/>
          </p:nvPr>
        </p:nvSpPr>
        <p:spPr>
          <a:xfrm>
            <a:off x="234462" y="1856096"/>
            <a:ext cx="11723076" cy="4675709"/>
          </a:xfrm>
        </p:spPr>
        <p:txBody>
          <a:bodyPr>
            <a:noAutofit/>
          </a:bodyPr>
          <a:lstStyle/>
          <a:p>
            <a:r>
              <a:rPr lang="en-US" sz="8000" baseline="30000" dirty="0" smtClean="0"/>
              <a:t> 11 </a:t>
            </a:r>
            <a:r>
              <a:rPr lang="en-US" sz="8000" baseline="30000" dirty="0"/>
              <a:t>Since everything around us is going to be destroyed like this, what holy and godly lives you should live, 12 looking forward to the day of God and hurrying it along. On that day, he will set the heavens on fire, and the elements will melt away in the flames. </a:t>
            </a:r>
          </a:p>
        </p:txBody>
      </p:sp>
    </p:spTree>
    <p:extLst>
      <p:ext uri="{BB962C8B-B14F-4D97-AF65-F5344CB8AC3E}">
        <p14:creationId xmlns:p14="http://schemas.microsoft.com/office/powerpoint/2010/main" val="34932357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3:10-13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pPr algn="ctr"/>
            <a:r>
              <a:rPr lang="en-US" sz="8800" baseline="30000" dirty="0" smtClean="0"/>
              <a:t>  </a:t>
            </a:r>
            <a:r>
              <a:rPr lang="en-US" sz="8800" baseline="30000" dirty="0"/>
              <a:t>13 But </a:t>
            </a:r>
            <a:r>
              <a:rPr lang="en-US" sz="8800" baseline="30000" dirty="0">
                <a:solidFill>
                  <a:srgbClr val="FF0000"/>
                </a:solidFill>
              </a:rPr>
              <a:t>we are looking forward to the new heavens and new earth he has promised, a world filled with God’s righteousness</a:t>
            </a:r>
            <a:r>
              <a:rPr lang="en-US" sz="8800" baseline="30000" dirty="0"/>
              <a:t>.</a:t>
            </a:r>
          </a:p>
        </p:txBody>
      </p:sp>
    </p:spTree>
    <p:extLst>
      <p:ext uri="{BB962C8B-B14F-4D97-AF65-F5344CB8AC3E}">
        <p14:creationId xmlns:p14="http://schemas.microsoft.com/office/powerpoint/2010/main" val="30209153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Then I saw a new heaven and a new earth, for the </a:t>
            </a:r>
            <a:r>
              <a:rPr lang="en-US" sz="8800" baseline="30000" dirty="0">
                <a:solidFill>
                  <a:srgbClr val="FF0000"/>
                </a:solidFill>
              </a:rPr>
              <a:t>old heaven </a:t>
            </a:r>
            <a:r>
              <a:rPr lang="en-US" sz="8800" baseline="30000" dirty="0"/>
              <a:t>and the </a:t>
            </a:r>
            <a:r>
              <a:rPr lang="en-US" sz="8800" baseline="30000" dirty="0">
                <a:solidFill>
                  <a:srgbClr val="FF0000"/>
                </a:solidFill>
              </a:rPr>
              <a:t>old earth had disappeared</a:t>
            </a:r>
            <a:r>
              <a:rPr lang="en-US" sz="8800" baseline="30000" dirty="0"/>
              <a:t>. And the </a:t>
            </a:r>
            <a:r>
              <a:rPr lang="en-US" sz="8800" baseline="30000" dirty="0">
                <a:solidFill>
                  <a:srgbClr val="FF0000"/>
                </a:solidFill>
              </a:rPr>
              <a:t>sea</a:t>
            </a:r>
            <a:r>
              <a:rPr lang="en-US" sz="8800" baseline="30000" dirty="0"/>
              <a:t> was also gone.</a:t>
            </a:r>
          </a:p>
        </p:txBody>
      </p:sp>
    </p:spTree>
    <p:extLst>
      <p:ext uri="{BB962C8B-B14F-4D97-AF65-F5344CB8AC3E}">
        <p14:creationId xmlns:p14="http://schemas.microsoft.com/office/powerpoint/2010/main" val="3914620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21:3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3 I heard a loud shout from the throne, saying, “</a:t>
            </a:r>
            <a:r>
              <a:rPr lang="en-US" sz="8000" baseline="30000" dirty="0">
                <a:solidFill>
                  <a:srgbClr val="FF0000"/>
                </a:solidFill>
              </a:rPr>
              <a:t>Look, God’s home is now among his people</a:t>
            </a:r>
            <a:r>
              <a:rPr lang="en-US" sz="8000" baseline="30000" dirty="0"/>
              <a:t>! He will live with them, and they will be his people. God himself will be with them.</a:t>
            </a:r>
          </a:p>
        </p:txBody>
      </p:sp>
    </p:spTree>
    <p:extLst>
      <p:ext uri="{BB962C8B-B14F-4D97-AF65-F5344CB8AC3E}">
        <p14:creationId xmlns:p14="http://schemas.microsoft.com/office/powerpoint/2010/main" val="12591116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21:1-4 </a:t>
            </a:r>
            <a:r>
              <a:rPr lang="en-US" sz="6600" b="1" dirty="0" smtClean="0"/>
              <a:t> (NLT)</a:t>
            </a:r>
            <a:endParaRPr lang="en-US" sz="6600" b="1" dirty="0"/>
          </a:p>
        </p:txBody>
      </p:sp>
      <p:sp>
        <p:nvSpPr>
          <p:cNvPr id="3" name="Content Placeholder 2"/>
          <p:cNvSpPr>
            <a:spLocks noGrp="1"/>
          </p:cNvSpPr>
          <p:nvPr>
            <p:ph idx="1"/>
          </p:nvPr>
        </p:nvSpPr>
        <p:spPr>
          <a:xfrm>
            <a:off x="234462" y="1801504"/>
            <a:ext cx="11723076" cy="4730301"/>
          </a:xfrm>
        </p:spPr>
        <p:txBody>
          <a:bodyPr>
            <a:noAutofit/>
          </a:bodyPr>
          <a:lstStyle/>
          <a:p>
            <a:r>
              <a:rPr lang="en-US" sz="8000" baseline="30000" dirty="0" smtClean="0"/>
              <a:t> </a:t>
            </a:r>
            <a:r>
              <a:rPr lang="en-US" sz="8000" baseline="30000" dirty="0"/>
              <a:t>Then I saw a </a:t>
            </a:r>
            <a:r>
              <a:rPr lang="en-US" sz="8000" baseline="30000" dirty="0">
                <a:solidFill>
                  <a:srgbClr val="FF0000"/>
                </a:solidFill>
              </a:rPr>
              <a:t>new heaven and a new earth</a:t>
            </a:r>
            <a:r>
              <a:rPr lang="en-US" sz="8000" baseline="30000" dirty="0"/>
              <a:t>, for the old heaven and the old earth had disappeared. And the sea was also gone. 2 And I saw the holy city, the new Jerusalem, coming down from God out of heaven like a bride beautifully dressed for her husband</a:t>
            </a:r>
            <a:r>
              <a:rPr lang="en-US" sz="8000" baseline="30000" dirty="0" smtClean="0"/>
              <a:t>.</a:t>
            </a:r>
            <a:endParaRPr lang="en-US" sz="8000" baseline="30000" dirty="0"/>
          </a:p>
        </p:txBody>
      </p:sp>
    </p:spTree>
    <p:extLst>
      <p:ext uri="{BB962C8B-B14F-4D97-AF65-F5344CB8AC3E}">
        <p14:creationId xmlns:p14="http://schemas.microsoft.com/office/powerpoint/2010/main" val="4268499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0"/>
            <a:ext cx="8831820" cy="6605516"/>
          </a:xfrm>
          <a:prstGeom prst="rect">
            <a:avLst/>
          </a:prstGeom>
        </p:spPr>
      </p:pic>
    </p:spTree>
    <p:extLst>
      <p:ext uri="{BB962C8B-B14F-4D97-AF65-F5344CB8AC3E}">
        <p14:creationId xmlns:p14="http://schemas.microsoft.com/office/powerpoint/2010/main" val="36303859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3 </a:t>
            </a:r>
            <a:r>
              <a:rPr lang="en-US" sz="8800" baseline="30000" dirty="0"/>
              <a:t>I heard a loud shout from the throne, saying, </a:t>
            </a:r>
            <a:r>
              <a:rPr lang="en-US" sz="8800" baseline="30000" dirty="0">
                <a:solidFill>
                  <a:srgbClr val="FF0000"/>
                </a:solidFill>
              </a:rPr>
              <a:t>“Look, God’s home is now among his people</a:t>
            </a:r>
            <a:r>
              <a:rPr lang="en-US" sz="8800" baseline="30000" dirty="0"/>
              <a:t>! He will live with them, and they will be his people. God himself will be with them</a:t>
            </a:r>
            <a:r>
              <a:rPr lang="en-US" sz="8800" baseline="30000" dirty="0" smtClean="0"/>
              <a:t>. </a:t>
            </a:r>
            <a:endParaRPr lang="en-US" sz="8800" baseline="30000" dirty="0"/>
          </a:p>
        </p:txBody>
      </p:sp>
    </p:spTree>
    <p:extLst>
      <p:ext uri="{BB962C8B-B14F-4D97-AF65-F5344CB8AC3E}">
        <p14:creationId xmlns:p14="http://schemas.microsoft.com/office/powerpoint/2010/main" val="12106026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4 </a:t>
            </a:r>
            <a:r>
              <a:rPr lang="en-US" sz="9600" baseline="30000" dirty="0"/>
              <a:t>He will wipe every </a:t>
            </a:r>
            <a:r>
              <a:rPr lang="en-US" sz="9600" baseline="30000" dirty="0">
                <a:solidFill>
                  <a:srgbClr val="FF0000"/>
                </a:solidFill>
              </a:rPr>
              <a:t>tear</a:t>
            </a:r>
            <a:r>
              <a:rPr lang="en-US" sz="9600" baseline="30000" dirty="0"/>
              <a:t> from their eyes, and there will be no more </a:t>
            </a:r>
            <a:r>
              <a:rPr lang="en-US" sz="9600" baseline="30000" dirty="0">
                <a:solidFill>
                  <a:srgbClr val="FF0000"/>
                </a:solidFill>
              </a:rPr>
              <a:t>death</a:t>
            </a:r>
            <a:r>
              <a:rPr lang="en-US" sz="9600" baseline="30000" dirty="0"/>
              <a:t> or </a:t>
            </a:r>
            <a:r>
              <a:rPr lang="en-US" sz="9600" baseline="30000" dirty="0">
                <a:solidFill>
                  <a:srgbClr val="FF0000"/>
                </a:solidFill>
              </a:rPr>
              <a:t>sorrow</a:t>
            </a:r>
            <a:r>
              <a:rPr lang="en-US" sz="9600" baseline="30000" dirty="0"/>
              <a:t> or </a:t>
            </a:r>
            <a:r>
              <a:rPr lang="en-US" sz="9600" baseline="30000" dirty="0">
                <a:solidFill>
                  <a:srgbClr val="FF0000"/>
                </a:solidFill>
              </a:rPr>
              <a:t>crying</a:t>
            </a:r>
            <a:r>
              <a:rPr lang="en-US" sz="9600" baseline="30000" dirty="0"/>
              <a:t> or </a:t>
            </a:r>
            <a:r>
              <a:rPr lang="en-US" sz="9600" baseline="30000" dirty="0">
                <a:solidFill>
                  <a:srgbClr val="FF0000"/>
                </a:solidFill>
              </a:rPr>
              <a:t>pain</a:t>
            </a:r>
            <a:r>
              <a:rPr lang="en-US" sz="9600" baseline="30000" dirty="0"/>
              <a:t>. All these things are gone forever.”</a:t>
            </a:r>
          </a:p>
        </p:txBody>
      </p:sp>
    </p:spTree>
    <p:extLst>
      <p:ext uri="{BB962C8B-B14F-4D97-AF65-F5344CB8AC3E}">
        <p14:creationId xmlns:p14="http://schemas.microsoft.com/office/powerpoint/2010/main" val="18510593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20:9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9 And I saw them as they went up on the broad plain of the earth and surrounded God’s people and the beloved city. But fire from heaven came down on the attacking armies and consumed them.</a:t>
            </a:r>
          </a:p>
        </p:txBody>
      </p:sp>
    </p:spTree>
    <p:extLst>
      <p:ext uri="{BB962C8B-B14F-4D97-AF65-F5344CB8AC3E}">
        <p14:creationId xmlns:p14="http://schemas.microsoft.com/office/powerpoint/2010/main" val="32409321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20:15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15 And anyone whose name was not found recorded in the </a:t>
            </a:r>
            <a:r>
              <a:rPr lang="en-US" sz="9600" baseline="30000" dirty="0">
                <a:solidFill>
                  <a:srgbClr val="FF0000"/>
                </a:solidFill>
              </a:rPr>
              <a:t>Book of Life</a:t>
            </a:r>
            <a:r>
              <a:rPr lang="en-US" sz="9600" baseline="30000" dirty="0"/>
              <a:t> was thrown into the lake of fire.</a:t>
            </a:r>
          </a:p>
        </p:txBody>
      </p:sp>
    </p:spTree>
    <p:extLst>
      <p:ext uri="{BB962C8B-B14F-4D97-AF65-F5344CB8AC3E}">
        <p14:creationId xmlns:p14="http://schemas.microsoft.com/office/powerpoint/2010/main" val="36907559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24:14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14 And the Good News about the Kingdom </a:t>
            </a:r>
            <a:r>
              <a:rPr lang="en-US" sz="8800" baseline="30000" dirty="0">
                <a:solidFill>
                  <a:srgbClr val="FF0000"/>
                </a:solidFill>
              </a:rPr>
              <a:t>will be preached throughout the whole world</a:t>
            </a:r>
            <a:r>
              <a:rPr lang="en-US" sz="8800" baseline="30000" dirty="0"/>
              <a:t>, so that all </a:t>
            </a:r>
            <a:r>
              <a:rPr lang="en-US" sz="8800" baseline="30000" dirty="0" smtClean="0"/>
              <a:t>nations </a:t>
            </a:r>
            <a:r>
              <a:rPr lang="en-US" sz="8800" baseline="30000" dirty="0"/>
              <a:t>will hear it; and then the end will come.</a:t>
            </a:r>
          </a:p>
        </p:txBody>
      </p:sp>
    </p:spTree>
    <p:extLst>
      <p:ext uri="{BB962C8B-B14F-4D97-AF65-F5344CB8AC3E}">
        <p14:creationId xmlns:p14="http://schemas.microsoft.com/office/powerpoint/2010/main" val="9823478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Mark 16:15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 </a:t>
            </a:r>
            <a:r>
              <a:rPr lang="en-US" sz="9600" baseline="30000" dirty="0"/>
              <a:t>15 And then he told them, “Go into all the world and preach the Good News to everyone.</a:t>
            </a:r>
          </a:p>
        </p:txBody>
      </p:sp>
    </p:spTree>
    <p:extLst>
      <p:ext uri="{BB962C8B-B14F-4D97-AF65-F5344CB8AC3E}">
        <p14:creationId xmlns:p14="http://schemas.microsoft.com/office/powerpoint/2010/main" val="23018550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6 And I saw another angel flying through the sky, carrying the </a:t>
            </a:r>
            <a:r>
              <a:rPr lang="en-US" sz="8000" baseline="30000" dirty="0">
                <a:solidFill>
                  <a:srgbClr val="FF0000"/>
                </a:solidFill>
              </a:rPr>
              <a:t>eternal Good News </a:t>
            </a:r>
            <a:r>
              <a:rPr lang="en-US" sz="8000" baseline="30000" dirty="0"/>
              <a:t>to proclaim to the people who belong to this world—to every nation, tribe, language, and people.</a:t>
            </a:r>
          </a:p>
        </p:txBody>
      </p:sp>
    </p:spTree>
    <p:extLst>
      <p:ext uri="{BB962C8B-B14F-4D97-AF65-F5344CB8AC3E}">
        <p14:creationId xmlns:p14="http://schemas.microsoft.com/office/powerpoint/2010/main" val="11101829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14:7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 </a:t>
            </a:r>
            <a:r>
              <a:rPr lang="en-US" sz="8800" baseline="30000" dirty="0"/>
              <a:t>7 “Fear God,” he shouted. “Give glory to him. For the time has come when he will sit as judge. </a:t>
            </a:r>
            <a:r>
              <a:rPr lang="en-US" sz="8800" baseline="30000" dirty="0">
                <a:solidFill>
                  <a:srgbClr val="FF0000"/>
                </a:solidFill>
              </a:rPr>
              <a:t>Worship him who made the heavens</a:t>
            </a:r>
            <a:r>
              <a:rPr lang="en-US" sz="8800" baseline="30000" dirty="0"/>
              <a:t>, the </a:t>
            </a:r>
            <a:r>
              <a:rPr lang="en-US" sz="8800" baseline="30000" dirty="0">
                <a:solidFill>
                  <a:srgbClr val="FF0000"/>
                </a:solidFill>
              </a:rPr>
              <a:t>earth, the sea, </a:t>
            </a:r>
            <a:r>
              <a:rPr lang="en-US" sz="8800" baseline="30000" dirty="0"/>
              <a:t>and all the springs of water.”</a:t>
            </a:r>
          </a:p>
        </p:txBody>
      </p:sp>
    </p:spTree>
    <p:extLst>
      <p:ext uri="{BB962C8B-B14F-4D97-AF65-F5344CB8AC3E}">
        <p14:creationId xmlns:p14="http://schemas.microsoft.com/office/powerpoint/2010/main" val="26793101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22:17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 </a:t>
            </a:r>
            <a:r>
              <a:rPr lang="en-US" sz="8000" baseline="30000" dirty="0"/>
              <a:t>17 The Spirit and the bride say, “Come.” </a:t>
            </a:r>
            <a:r>
              <a:rPr lang="en-US" sz="8000" baseline="30000" dirty="0">
                <a:solidFill>
                  <a:srgbClr val="FF0000"/>
                </a:solidFill>
              </a:rPr>
              <a:t>Let anyone who hears this say, “Come</a:t>
            </a:r>
            <a:r>
              <a:rPr lang="en-US" sz="8000" baseline="30000" dirty="0"/>
              <a:t>.” Let anyone who is thirsty come. Let anyone who desires drink freely from the water of life.</a:t>
            </a:r>
          </a:p>
        </p:txBody>
      </p:sp>
    </p:spTree>
    <p:extLst>
      <p:ext uri="{BB962C8B-B14F-4D97-AF65-F5344CB8AC3E}">
        <p14:creationId xmlns:p14="http://schemas.microsoft.com/office/powerpoint/2010/main" val="34464762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639</Words>
  <Application>Microsoft Office PowerPoint</Application>
  <PresentationFormat>Custom</PresentationFormat>
  <Paragraphs>165</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Revelation 20:4  (NLT)</vt:lpstr>
      <vt:lpstr>Revelation 20:4  (NLT)</vt:lpstr>
      <vt:lpstr>Revelation 20:5  (NLT)</vt:lpstr>
      <vt:lpstr>Revelation 20:6   (NLT)</vt:lpstr>
      <vt:lpstr>John 5:28  (NLT)</vt:lpstr>
      <vt:lpstr>John 5:29  (NLT)</vt:lpstr>
      <vt:lpstr>Revelation 20:5  (NLT)</vt:lpstr>
      <vt:lpstr>PowerPoint Presentation</vt:lpstr>
      <vt:lpstr>1 Thessalonians 4:15  (NLT)</vt:lpstr>
      <vt:lpstr> 1 Thessalonians 4:16 (NLT)</vt:lpstr>
      <vt:lpstr>1Corinthians 15:51-54  (NLT)</vt:lpstr>
      <vt:lpstr>1Corinthians 15:51-54  (NLT)</vt:lpstr>
      <vt:lpstr>1Corinthians 15:51-54  (NLT)</vt:lpstr>
      <vt:lpstr>Philippians 3:20  (NLT)</vt:lpstr>
      <vt:lpstr>Philippians 3:21  (NLT)</vt:lpstr>
      <vt:lpstr>1 Thessalonians 4:17  (NLT)</vt:lpstr>
      <vt:lpstr>2 Thessalonians 1:7-9  (NLT)</vt:lpstr>
      <vt:lpstr>2 Thessalonians 1:7-9  (NLT)</vt:lpstr>
      <vt:lpstr>2 Thessalonians 1:7-9  (NLT)</vt:lpstr>
      <vt:lpstr>2 Thessalonians 2:8  (NLT)</vt:lpstr>
      <vt:lpstr>Isaiah 11:4  (NLT)</vt:lpstr>
      <vt:lpstr>Revelation 20:5  (NLT)</vt:lpstr>
      <vt:lpstr>Acts 1:9-11  (NLT)</vt:lpstr>
      <vt:lpstr>Acts 1:9-11  (NLT)</vt:lpstr>
      <vt:lpstr>John 13:33  (NLT)</vt:lpstr>
      <vt:lpstr>John 13:36  (NLT)</vt:lpstr>
      <vt:lpstr>John 14:1-3  (NLT)</vt:lpstr>
      <vt:lpstr>John 14:1-3  (NLT)</vt:lpstr>
      <vt:lpstr>PowerPoint Presentation</vt:lpstr>
      <vt:lpstr>Jeremiah 25:33  (NLT)</vt:lpstr>
      <vt:lpstr>PowerPoint Presentation</vt:lpstr>
      <vt:lpstr>Revelation 16:18  (NLT)</vt:lpstr>
      <vt:lpstr>Revelation 16:20-21  (NLT)</vt:lpstr>
      <vt:lpstr>Isaiah 24:1  (NLT)</vt:lpstr>
      <vt:lpstr> Isaiah 24:3,19 (NLT)</vt:lpstr>
      <vt:lpstr>Isaiah 24:20  (NLT)</vt:lpstr>
      <vt:lpstr>Jeremiah 4:23-26  (NLT)</vt:lpstr>
      <vt:lpstr>Jeremiah 4:23-26  (NLT)</vt:lpstr>
      <vt:lpstr>Jeremiah 4:28  (NLT)</vt:lpstr>
      <vt:lpstr> Isaiah 24:3 (NLT)</vt:lpstr>
      <vt:lpstr> Isaiah 24:19 (NLT)</vt:lpstr>
      <vt:lpstr> Revelation 20:1-3 (NLT)</vt:lpstr>
      <vt:lpstr> Revelation 20:1-3 (NLT)</vt:lpstr>
      <vt:lpstr>PowerPoint Presentation</vt:lpstr>
      <vt:lpstr> Revelation 20:3 (NLT)</vt:lpstr>
      <vt:lpstr> Revelation 20:4 (NLT)</vt:lpstr>
      <vt:lpstr> Revelation 20:4 (NLT)</vt:lpstr>
      <vt:lpstr> Revelation 20:12 (NLT)</vt:lpstr>
      <vt:lpstr> Revelation 20:13 (NLT)</vt:lpstr>
      <vt:lpstr>1 Corinthians 6:2   (NLT)</vt:lpstr>
      <vt:lpstr>1 Corinthians 6:3  (NLT)</vt:lpstr>
      <vt:lpstr>Revelation 22:12  (NLT)</vt:lpstr>
      <vt:lpstr>2 Peter 2:9  (NLT)</vt:lpstr>
      <vt:lpstr>PowerPoint Presentation</vt:lpstr>
      <vt:lpstr>Revelation 21:2 (NLT)</vt:lpstr>
      <vt:lpstr>Revelation 21:10   (NLT)</vt:lpstr>
      <vt:lpstr>Zechariah 14:1  (NLT)</vt:lpstr>
      <vt:lpstr>Zechariah 14:4  (NLT)</vt:lpstr>
      <vt:lpstr>Zechariah 14:10  (NLT)</vt:lpstr>
      <vt:lpstr>Zechariah 14:10  (NLT)</vt:lpstr>
      <vt:lpstr> Revelation 20:7 (NLT)</vt:lpstr>
      <vt:lpstr>Revelation 20:8  (NLT)</vt:lpstr>
      <vt:lpstr>PowerPoint Presentation</vt:lpstr>
      <vt:lpstr>Revelation 20:9  (NLT)</vt:lpstr>
      <vt:lpstr>Revelation 20:10  (NLT)</vt:lpstr>
      <vt:lpstr>Revelation 20:14  (NLT)</vt:lpstr>
      <vt:lpstr>PowerPoint Presentation</vt:lpstr>
      <vt:lpstr>2 Peter 3:10-13  (NLT)</vt:lpstr>
      <vt:lpstr>2 Peter 3:10-13  (NLT)</vt:lpstr>
      <vt:lpstr>2 Peter 3:10-13  (NLT)</vt:lpstr>
      <vt:lpstr>Revelation 21:1  (NLT)</vt:lpstr>
      <vt:lpstr>Revelation 21:3  (NLT)</vt:lpstr>
      <vt:lpstr>Revelation 21:1-4  (NLT)</vt:lpstr>
      <vt:lpstr>Revelation 21:1-4  (NLT)</vt:lpstr>
      <vt:lpstr>Revelation 21:1-4  (NLT)</vt:lpstr>
      <vt:lpstr>Revelation 20:9  (NLT)</vt:lpstr>
      <vt:lpstr>Revelation 20:15  (NLT)</vt:lpstr>
      <vt:lpstr>Matthew 24:14  (NLT)</vt:lpstr>
      <vt:lpstr>Mark 16:15  (NLT)</vt:lpstr>
      <vt:lpstr>Revelation 14:6  (NLT)</vt:lpstr>
      <vt:lpstr>Revelation 14:7  (NLT)</vt:lpstr>
      <vt:lpstr>Revelation 22:17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237</cp:revision>
  <dcterms:created xsi:type="dcterms:W3CDTF">2018-04-10T16:16:30Z</dcterms:created>
  <dcterms:modified xsi:type="dcterms:W3CDTF">2018-11-03T01:07:58Z</dcterms:modified>
</cp:coreProperties>
</file>