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6" r:id="rId2"/>
    <p:sldId id="341" r:id="rId3"/>
    <p:sldId id="436" r:id="rId4"/>
    <p:sldId id="534" r:id="rId5"/>
    <p:sldId id="533" r:id="rId6"/>
    <p:sldId id="531" r:id="rId7"/>
    <p:sldId id="633" r:id="rId8"/>
    <p:sldId id="598" r:id="rId9"/>
    <p:sldId id="599" r:id="rId10"/>
    <p:sldId id="600" r:id="rId11"/>
    <p:sldId id="601" r:id="rId12"/>
    <p:sldId id="602" r:id="rId13"/>
    <p:sldId id="604" r:id="rId14"/>
    <p:sldId id="605" r:id="rId15"/>
    <p:sldId id="535" r:id="rId16"/>
    <p:sldId id="603" r:id="rId17"/>
    <p:sldId id="536" r:id="rId18"/>
    <p:sldId id="537" r:id="rId19"/>
    <p:sldId id="538" r:id="rId20"/>
    <p:sldId id="539" r:id="rId21"/>
    <p:sldId id="540" r:id="rId22"/>
    <p:sldId id="541" r:id="rId23"/>
    <p:sldId id="542" r:id="rId24"/>
    <p:sldId id="606" r:id="rId25"/>
    <p:sldId id="543" r:id="rId26"/>
    <p:sldId id="607" r:id="rId27"/>
    <p:sldId id="544" r:id="rId28"/>
    <p:sldId id="545" r:id="rId29"/>
    <p:sldId id="608" r:id="rId30"/>
    <p:sldId id="611" r:id="rId31"/>
    <p:sldId id="546" r:id="rId32"/>
    <p:sldId id="609" r:id="rId33"/>
    <p:sldId id="610" r:id="rId34"/>
    <p:sldId id="547" r:id="rId35"/>
    <p:sldId id="549" r:id="rId36"/>
    <p:sldId id="551" r:id="rId37"/>
    <p:sldId id="612" r:id="rId38"/>
    <p:sldId id="552" r:id="rId39"/>
    <p:sldId id="553" r:id="rId40"/>
    <p:sldId id="613" r:id="rId41"/>
    <p:sldId id="614" r:id="rId42"/>
    <p:sldId id="554" r:id="rId43"/>
    <p:sldId id="555" r:id="rId44"/>
    <p:sldId id="615" r:id="rId45"/>
    <p:sldId id="618" r:id="rId46"/>
    <p:sldId id="556" r:id="rId47"/>
    <p:sldId id="619" r:id="rId48"/>
    <p:sldId id="620" r:id="rId49"/>
    <p:sldId id="557" r:id="rId50"/>
    <p:sldId id="558" r:id="rId51"/>
    <p:sldId id="559" r:id="rId52"/>
    <p:sldId id="560" r:id="rId53"/>
    <p:sldId id="561" r:id="rId54"/>
    <p:sldId id="562" r:id="rId55"/>
    <p:sldId id="563" r:id="rId56"/>
    <p:sldId id="621" r:id="rId57"/>
    <p:sldId id="616" r:id="rId58"/>
    <p:sldId id="564" r:id="rId59"/>
    <p:sldId id="622" r:id="rId60"/>
    <p:sldId id="623" r:id="rId61"/>
    <p:sldId id="565" r:id="rId62"/>
    <p:sldId id="624" r:id="rId63"/>
    <p:sldId id="625" r:id="rId64"/>
    <p:sldId id="566" r:id="rId65"/>
    <p:sldId id="567" r:id="rId66"/>
    <p:sldId id="627" r:id="rId67"/>
    <p:sldId id="626" r:id="rId68"/>
    <p:sldId id="568" r:id="rId69"/>
    <p:sldId id="569" r:id="rId70"/>
    <p:sldId id="628" r:id="rId71"/>
    <p:sldId id="629" r:id="rId72"/>
    <p:sldId id="617" r:id="rId73"/>
    <p:sldId id="570" r:id="rId74"/>
    <p:sldId id="630" r:id="rId75"/>
    <p:sldId id="631" r:id="rId76"/>
    <p:sldId id="572" r:id="rId77"/>
    <p:sldId id="632" r:id="rId78"/>
    <p:sldId id="573" r:id="rId79"/>
    <p:sldId id="575" r:id="rId80"/>
    <p:sldId id="574" r:id="rId81"/>
    <p:sldId id="576" r:id="rId82"/>
    <p:sldId id="577" r:id="rId83"/>
    <p:sldId id="578" r:id="rId84"/>
    <p:sldId id="579" r:id="rId85"/>
    <p:sldId id="477" r:id="rId86"/>
    <p:sldId id="483" r:id="rId87"/>
    <p:sldId id="400"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5956" autoAdjust="0"/>
    <p:restoredTop sz="94660"/>
  </p:normalViewPr>
  <p:slideViewPr>
    <p:cSldViewPr snapToGrid="0">
      <p:cViewPr>
        <p:scale>
          <a:sx n="50" d="100"/>
          <a:sy n="50" d="100"/>
        </p:scale>
        <p:origin x="-126" y="-40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07942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734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30104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37602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1117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3988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7788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50707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03815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127702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289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t>‹#›</a:t>
            </a:fld>
            <a:endParaRPr lang="en-US"/>
          </a:p>
        </p:txBody>
      </p:sp>
    </p:spTree>
    <p:extLst>
      <p:ext uri="{BB962C8B-B14F-4D97-AF65-F5344CB8AC3E}">
        <p14:creationId xmlns:p14="http://schemas.microsoft.com/office/powerpoint/2010/main" val="382523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093" y="2837978"/>
            <a:ext cx="9144000" cy="2387600"/>
          </a:xfrm>
        </p:spPr>
        <p:txBody>
          <a:bodyPr/>
          <a:lstStyle/>
          <a:p>
            <a:r>
              <a:rPr lang="en-US" b="1" dirty="0" smtClean="0">
                <a:effectLst>
                  <a:outerShdw dist="38100" dir="2700000" algn="bl">
                    <a:schemeClr val="accent5"/>
                  </a:outerShdw>
                </a:effectLst>
              </a:rPr>
              <a:t>The </a:t>
            </a:r>
            <a:r>
              <a:rPr lang="en-US" b="1" dirty="0">
                <a:effectLst>
                  <a:outerShdw dist="38100" dir="2700000" algn="bl">
                    <a:schemeClr val="accent5"/>
                  </a:outerShdw>
                </a:effectLst>
              </a:rPr>
              <a:t>s</a:t>
            </a:r>
            <a:r>
              <a:rPr lang="en-US" b="1" dirty="0" smtClean="0">
                <a:effectLst>
                  <a:outerShdw dist="38100" dir="2700000" algn="bl">
                    <a:schemeClr val="accent5"/>
                  </a:outerShdw>
                </a:effectLst>
              </a:rPr>
              <a:t>tudy</a:t>
            </a:r>
            <a:r>
              <a:rPr lang="en-US" dirty="0"/>
              <a:t/>
            </a:r>
            <a:br>
              <a:rPr lang="en-US" dirty="0"/>
            </a:br>
            <a:r>
              <a:rPr lang="en-US" b="1" dirty="0">
                <a:effectLst>
                  <a:outerShdw dist="38100" dir="2700000" algn="bl">
                    <a:schemeClr val="accent5"/>
                  </a:outerShdw>
                </a:effectLst>
              </a:rPr>
              <a:t>w</a:t>
            </a:r>
            <a:r>
              <a:rPr lang="en-US" b="1" dirty="0" smtClean="0">
                <a:effectLst>
                  <a:outerShdw dist="38100" dir="2700000" algn="bl">
                    <a:schemeClr val="accent5"/>
                  </a:outerShdw>
                </a:effectLst>
              </a:rPr>
              <a:t>ill </a:t>
            </a:r>
            <a:r>
              <a:rPr lang="en-US" b="1" dirty="0">
                <a:effectLst>
                  <a:outerShdw dist="38100" dir="2700000" algn="bl">
                    <a:schemeClr val="accent5"/>
                  </a:outerShdw>
                </a:effectLst>
              </a:rPr>
              <a:t>b</a:t>
            </a:r>
            <a:r>
              <a:rPr lang="en-US" b="1" dirty="0" smtClean="0">
                <a:effectLst>
                  <a:outerShdw dist="38100" dir="2700000" algn="bl">
                    <a:schemeClr val="accent5"/>
                  </a:outerShdw>
                </a:effectLst>
              </a:rPr>
              <a:t>egin </a:t>
            </a:r>
            <a:r>
              <a:rPr lang="en-US" b="1" dirty="0">
                <a:effectLst>
                  <a:outerShdw dist="38100" dir="2700000" algn="bl">
                    <a:schemeClr val="accent5"/>
                  </a:outerShdw>
                </a:effectLst>
              </a:rPr>
              <a:t>a</a:t>
            </a:r>
            <a:r>
              <a:rPr lang="en-US" b="1" dirty="0" smtClean="0">
                <a:effectLst>
                  <a:outerShdw dist="38100" dir="2700000" algn="bl">
                    <a:schemeClr val="accent5"/>
                  </a:outerShdw>
                </a:effectLst>
              </a:rPr>
              <a:t>t </a:t>
            </a:r>
            <a:r>
              <a:rPr lang="en-US" b="1" dirty="0">
                <a:effectLst>
                  <a:outerShdw dist="38100" dir="2700000" algn="bl">
                    <a:schemeClr val="accent5"/>
                  </a:outerShdw>
                </a:effectLst>
              </a:rPr>
              <a:t>7:30 PM</a:t>
            </a:r>
            <a:endParaRPr lang="en-US" dirty="0"/>
          </a:p>
        </p:txBody>
      </p:sp>
      <p:sp>
        <p:nvSpPr>
          <p:cNvPr id="3" name="Subtitle 2"/>
          <p:cNvSpPr>
            <a:spLocks noGrp="1"/>
          </p:cNvSpPr>
          <p:nvPr>
            <p:ph type="subTitle" idx="1"/>
          </p:nvPr>
        </p:nvSpPr>
        <p:spPr>
          <a:xfrm>
            <a:off x="264539" y="235986"/>
            <a:ext cx="11563109" cy="2601992"/>
          </a:xfrm>
          <a:solidFill>
            <a:srgbClr val="FF0000"/>
          </a:solidFill>
        </p:spPr>
        <p:txBody>
          <a:bodyPr>
            <a:noAutofit/>
          </a:bodyPr>
          <a:lstStyle/>
          <a:p>
            <a:r>
              <a:rPr lang="en-US" sz="8000" dirty="0" smtClean="0"/>
              <a:t>THE BOOK OF REVELATION</a:t>
            </a:r>
          </a:p>
          <a:p>
            <a:r>
              <a:rPr lang="en-US" sz="8000" dirty="0" smtClean="0"/>
              <a:t>BIBLE STUDY</a:t>
            </a:r>
            <a:endParaRPr lang="en-US" sz="8000" dirty="0"/>
          </a:p>
        </p:txBody>
      </p:sp>
    </p:spTree>
    <p:extLst>
      <p:ext uri="{BB962C8B-B14F-4D97-AF65-F5344CB8AC3E}">
        <p14:creationId xmlns:p14="http://schemas.microsoft.com/office/powerpoint/2010/main" val="319643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315" y="436729"/>
            <a:ext cx="9873037" cy="5540990"/>
          </a:xfrm>
          <a:prstGeom prst="rect">
            <a:avLst/>
          </a:prstGeom>
        </p:spPr>
      </p:pic>
    </p:spTree>
    <p:extLst>
      <p:ext uri="{BB962C8B-B14F-4D97-AF65-F5344CB8AC3E}">
        <p14:creationId xmlns:p14="http://schemas.microsoft.com/office/powerpoint/2010/main" val="2875669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097" y="354842"/>
            <a:ext cx="9691276" cy="6264322"/>
          </a:xfrm>
          <a:prstGeom prst="rect">
            <a:avLst/>
          </a:prstGeom>
        </p:spPr>
      </p:pic>
    </p:spTree>
    <p:extLst>
      <p:ext uri="{BB962C8B-B14F-4D97-AF65-F5344CB8AC3E}">
        <p14:creationId xmlns:p14="http://schemas.microsoft.com/office/powerpoint/2010/main" val="583361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114" y="327547"/>
            <a:ext cx="10021922" cy="5991366"/>
          </a:xfrm>
          <a:prstGeom prst="rect">
            <a:avLst/>
          </a:prstGeom>
        </p:spPr>
      </p:pic>
    </p:spTree>
    <p:extLst>
      <p:ext uri="{BB962C8B-B14F-4D97-AF65-F5344CB8AC3E}">
        <p14:creationId xmlns:p14="http://schemas.microsoft.com/office/powerpoint/2010/main" val="656308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658"/>
          </a:xfrm>
        </p:spPr>
        <p:txBody>
          <a:bodyPr>
            <a:noAutofit/>
          </a:bodyPr>
          <a:lstStyle/>
          <a:p>
            <a:pPr algn="ctr"/>
            <a:r>
              <a:rPr lang="en-US" sz="8000" b="1" dirty="0" smtClean="0"/>
              <a:t>The first lesson for tonight:</a:t>
            </a:r>
            <a:endParaRPr lang="en-US" sz="8000" b="1" dirty="0"/>
          </a:p>
        </p:txBody>
      </p:sp>
    </p:spTree>
    <p:extLst>
      <p:ext uri="{BB962C8B-B14F-4D97-AF65-F5344CB8AC3E}">
        <p14:creationId xmlns:p14="http://schemas.microsoft.com/office/powerpoint/2010/main" val="3066784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057" y="204716"/>
            <a:ext cx="8714245" cy="5622878"/>
          </a:xfrm>
          <a:prstGeom prst="rect">
            <a:avLst/>
          </a:prstGeom>
        </p:spPr>
      </p:pic>
    </p:spTree>
    <p:extLst>
      <p:ext uri="{BB962C8B-B14F-4D97-AF65-F5344CB8AC3E}">
        <p14:creationId xmlns:p14="http://schemas.microsoft.com/office/powerpoint/2010/main" val="3454031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Acts 1:9-11.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9 After saying this, he was </a:t>
            </a:r>
            <a:r>
              <a:rPr lang="en-US" sz="8000" baseline="30000" dirty="0">
                <a:solidFill>
                  <a:srgbClr val="FF0000"/>
                </a:solidFill>
              </a:rPr>
              <a:t>taken up </a:t>
            </a:r>
            <a:r>
              <a:rPr lang="en-US" sz="8000" baseline="30000" dirty="0"/>
              <a:t>into a cloud while they were watching, and they could no longer see him. 10 As they strained to see him </a:t>
            </a:r>
            <a:r>
              <a:rPr lang="en-US" sz="8000" baseline="30000" dirty="0">
                <a:solidFill>
                  <a:srgbClr val="FF0000"/>
                </a:solidFill>
              </a:rPr>
              <a:t>rising into heaven</a:t>
            </a:r>
            <a:r>
              <a:rPr lang="en-US" sz="8000" baseline="30000" dirty="0"/>
              <a:t>, two white-robed men suddenly stood among them</a:t>
            </a:r>
            <a:r>
              <a:rPr lang="en-US" sz="8000" baseline="30000" dirty="0" smtClean="0"/>
              <a:t>. </a:t>
            </a:r>
            <a:endParaRPr lang="en-US" sz="8000" baseline="30000" dirty="0"/>
          </a:p>
        </p:txBody>
      </p:sp>
    </p:spTree>
    <p:extLst>
      <p:ext uri="{BB962C8B-B14F-4D97-AF65-F5344CB8AC3E}">
        <p14:creationId xmlns:p14="http://schemas.microsoft.com/office/powerpoint/2010/main" val="439520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Acts 1:9-11.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11 </a:t>
            </a:r>
            <a:r>
              <a:rPr lang="en-US" sz="8000" baseline="30000" dirty="0"/>
              <a:t>“Men of Galilee,” they said, “why are you standing here staring into heaven? Jesus has been taken from you into heaven, but someday </a:t>
            </a:r>
            <a:r>
              <a:rPr lang="en-US" sz="8000" baseline="30000" dirty="0">
                <a:solidFill>
                  <a:srgbClr val="FF0000"/>
                </a:solidFill>
              </a:rPr>
              <a:t>he will return </a:t>
            </a:r>
            <a:r>
              <a:rPr lang="en-US" sz="8000" baseline="30000" dirty="0"/>
              <a:t>from heaven in the </a:t>
            </a:r>
            <a:r>
              <a:rPr lang="en-US" sz="8000" baseline="30000" dirty="0">
                <a:solidFill>
                  <a:srgbClr val="FF0000"/>
                </a:solidFill>
              </a:rPr>
              <a:t>same way you saw him go!”</a:t>
            </a:r>
            <a:r>
              <a:rPr lang="en-US" sz="8000" baseline="30000" dirty="0"/>
              <a:t> </a:t>
            </a:r>
            <a:r>
              <a:rPr lang="en-US" sz="8000" baseline="30000" dirty="0" smtClean="0"/>
              <a:t>. </a:t>
            </a:r>
            <a:endParaRPr lang="en-US" sz="8000" baseline="30000" dirty="0"/>
          </a:p>
        </p:txBody>
      </p:sp>
    </p:spTree>
    <p:extLst>
      <p:ext uri="{BB962C8B-B14F-4D97-AF65-F5344CB8AC3E}">
        <p14:creationId xmlns:p14="http://schemas.microsoft.com/office/powerpoint/2010/main" val="1089737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Look! He comes with the clouds of heaven</a:t>
            </a:r>
            <a:r>
              <a:rPr lang="en-US" sz="8000" baseline="30000" dirty="0" smtClean="0"/>
              <a:t>. </a:t>
            </a:r>
            <a:r>
              <a:rPr lang="en-US" sz="8000" baseline="30000" dirty="0">
                <a:solidFill>
                  <a:srgbClr val="FF0000"/>
                </a:solidFill>
              </a:rPr>
              <a:t>And everyone will see him</a:t>
            </a:r>
            <a:r>
              <a:rPr lang="en-US" sz="8000" baseline="30000" dirty="0" smtClean="0"/>
              <a:t>— </a:t>
            </a:r>
            <a:r>
              <a:rPr lang="en-US" sz="8000" baseline="30000" dirty="0"/>
              <a:t>even those who pierced </a:t>
            </a:r>
            <a:r>
              <a:rPr lang="en-US" sz="8000" baseline="30000" dirty="0" smtClean="0"/>
              <a:t>him. And </a:t>
            </a:r>
            <a:r>
              <a:rPr lang="en-US" sz="8000" baseline="30000" dirty="0"/>
              <a:t>all the nations of the </a:t>
            </a:r>
            <a:r>
              <a:rPr lang="en-US" sz="8000" baseline="30000" dirty="0" smtClean="0"/>
              <a:t>world </a:t>
            </a:r>
            <a:r>
              <a:rPr lang="en-US" sz="8000" baseline="30000" dirty="0"/>
              <a:t>will mourn for </a:t>
            </a:r>
            <a:r>
              <a:rPr lang="en-US" sz="8000" baseline="30000" dirty="0" smtClean="0"/>
              <a:t>him. Yes</a:t>
            </a:r>
            <a:r>
              <a:rPr lang="en-US" sz="8000" baseline="30000" dirty="0"/>
              <a:t>! Amen</a:t>
            </a:r>
            <a:r>
              <a:rPr lang="en-US" sz="8000" baseline="30000" dirty="0" smtClean="0"/>
              <a:t>! </a:t>
            </a:r>
            <a:endParaRPr lang="en-US" sz="8000" baseline="30000" dirty="0"/>
          </a:p>
        </p:txBody>
      </p:sp>
    </p:spTree>
    <p:extLst>
      <p:ext uri="{BB962C8B-B14F-4D97-AF65-F5344CB8AC3E}">
        <p14:creationId xmlns:p14="http://schemas.microsoft.com/office/powerpoint/2010/main" val="1090036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14:14.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a:t> 14 Then I saw a white cloud, and </a:t>
            </a:r>
            <a:r>
              <a:rPr lang="en-US" sz="8800" baseline="30000" dirty="0">
                <a:solidFill>
                  <a:srgbClr val="FF0000"/>
                </a:solidFill>
              </a:rPr>
              <a:t>seated</a:t>
            </a:r>
            <a:r>
              <a:rPr lang="en-US" sz="8800" baseline="30000" dirty="0"/>
              <a:t> on the cloud was </a:t>
            </a:r>
            <a:r>
              <a:rPr lang="en-US" sz="8800" baseline="30000" dirty="0">
                <a:solidFill>
                  <a:srgbClr val="FF0000"/>
                </a:solidFill>
              </a:rPr>
              <a:t>someone like the Son of Man</a:t>
            </a:r>
            <a:r>
              <a:rPr lang="en-US" sz="8800" baseline="30000" dirty="0" smtClean="0"/>
              <a:t>. </a:t>
            </a:r>
            <a:r>
              <a:rPr lang="en-US" sz="8800" baseline="30000" dirty="0"/>
              <a:t>He had a gold crown on his head and a sharp sickle in his hand</a:t>
            </a:r>
            <a:r>
              <a:rPr lang="en-US" sz="8800" baseline="30000" dirty="0" smtClean="0"/>
              <a:t>. </a:t>
            </a:r>
            <a:endParaRPr lang="en-US" sz="8800" baseline="30000" dirty="0"/>
          </a:p>
        </p:txBody>
      </p:sp>
    </p:spTree>
    <p:extLst>
      <p:ext uri="{BB962C8B-B14F-4D97-AF65-F5344CB8AC3E}">
        <p14:creationId xmlns:p14="http://schemas.microsoft.com/office/powerpoint/2010/main" val="1388816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Psalm </a:t>
            </a:r>
            <a:r>
              <a:rPr lang="en-US" sz="6600" b="1" dirty="0" smtClean="0"/>
              <a:t>104:3.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a:t>you lay out the rafters of your home in the rain </a:t>
            </a:r>
            <a:r>
              <a:rPr lang="en-US" sz="9600" baseline="30000" dirty="0" smtClean="0"/>
              <a:t>clouds. You </a:t>
            </a:r>
            <a:r>
              <a:rPr lang="en-US" sz="9600" baseline="30000" dirty="0"/>
              <a:t>make the clouds your chariot</a:t>
            </a:r>
            <a:r>
              <a:rPr lang="en-US" sz="9600" baseline="30000" dirty="0" smtClean="0"/>
              <a:t>; </a:t>
            </a:r>
            <a:r>
              <a:rPr lang="en-US" sz="9600" baseline="30000" dirty="0"/>
              <a:t>you ride upon the wings of the wind </a:t>
            </a:r>
            <a:r>
              <a:rPr lang="en-US" sz="9600" baseline="30000" dirty="0" smtClean="0"/>
              <a:t>. </a:t>
            </a:r>
            <a:endParaRPr lang="en-US" sz="9600" baseline="30000" dirty="0"/>
          </a:p>
        </p:txBody>
      </p:sp>
    </p:spTree>
    <p:extLst>
      <p:ext uri="{BB962C8B-B14F-4D97-AF65-F5344CB8AC3E}">
        <p14:creationId xmlns:p14="http://schemas.microsoft.com/office/powerpoint/2010/main" val="2255363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and then start the Bible study..</a:t>
            </a:r>
            <a:endParaRPr lang="en-US" sz="11500" dirty="0"/>
          </a:p>
        </p:txBody>
      </p:sp>
    </p:spTree>
    <p:extLst>
      <p:ext uri="{BB962C8B-B14F-4D97-AF65-F5344CB8AC3E}">
        <p14:creationId xmlns:p14="http://schemas.microsoft.com/office/powerpoint/2010/main" val="25919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Psalm 68:17. </a:t>
            </a:r>
            <a:r>
              <a:rPr lang="en-US" sz="6600" b="1" dirty="0" smtClean="0"/>
              <a:t>(</a:t>
            </a:r>
            <a:r>
              <a:rPr lang="en-US" sz="6600" b="1" dirty="0" err="1" smtClean="0"/>
              <a:t>KJV</a:t>
            </a:r>
            <a:r>
              <a:rPr lang="en-US" sz="6600" b="1" dirty="0" smtClean="0"/>
              <a: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a:t> 17 The chariots of God are twenty thousand, even </a:t>
            </a:r>
            <a:r>
              <a:rPr lang="en-US" sz="9600" baseline="30000" dirty="0">
                <a:solidFill>
                  <a:srgbClr val="FF0000"/>
                </a:solidFill>
              </a:rPr>
              <a:t>thousands of angels</a:t>
            </a:r>
            <a:r>
              <a:rPr lang="en-US" sz="9600" baseline="30000" dirty="0"/>
              <a:t>: the Lord is among them, as in Sinai, in the holy place.</a:t>
            </a:r>
            <a:r>
              <a:rPr lang="en-US" sz="9600" baseline="30000" dirty="0" smtClean="0"/>
              <a:t> </a:t>
            </a:r>
            <a:endParaRPr lang="en-US" sz="9600" baseline="30000" dirty="0"/>
          </a:p>
        </p:txBody>
      </p:sp>
    </p:spTree>
    <p:extLst>
      <p:ext uri="{BB962C8B-B14F-4D97-AF65-F5344CB8AC3E}">
        <p14:creationId xmlns:p14="http://schemas.microsoft.com/office/powerpoint/2010/main" val="1833004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a:t> Look! He comes with the clouds of heaven</a:t>
            </a:r>
            <a:r>
              <a:rPr lang="en-US" sz="8800" baseline="30000" dirty="0" smtClean="0"/>
              <a:t>. </a:t>
            </a:r>
            <a:r>
              <a:rPr lang="en-US" sz="8800" baseline="30000" dirty="0">
                <a:solidFill>
                  <a:srgbClr val="FF0000"/>
                </a:solidFill>
              </a:rPr>
              <a:t>And everyone will see him</a:t>
            </a:r>
            <a:r>
              <a:rPr lang="en-US" sz="8800" baseline="30000" dirty="0" smtClean="0"/>
              <a:t>— </a:t>
            </a:r>
            <a:r>
              <a:rPr lang="en-US" sz="8800" baseline="30000" dirty="0"/>
              <a:t>even those who pierced </a:t>
            </a:r>
            <a:r>
              <a:rPr lang="en-US" sz="8800" baseline="30000" dirty="0" smtClean="0"/>
              <a:t>him. And </a:t>
            </a:r>
            <a:r>
              <a:rPr lang="en-US" sz="8800" baseline="30000" dirty="0"/>
              <a:t>all the nations of the </a:t>
            </a:r>
            <a:r>
              <a:rPr lang="en-US" sz="8800" baseline="30000" dirty="0" smtClean="0"/>
              <a:t>world </a:t>
            </a:r>
            <a:r>
              <a:rPr lang="en-US" sz="8800" baseline="30000" dirty="0"/>
              <a:t>will mourn for </a:t>
            </a:r>
            <a:r>
              <a:rPr lang="en-US" sz="8800" baseline="30000" dirty="0" smtClean="0"/>
              <a:t>him. Yes</a:t>
            </a:r>
            <a:r>
              <a:rPr lang="en-US" sz="8800" baseline="30000" dirty="0"/>
              <a:t>! Amen!.</a:t>
            </a:r>
            <a:r>
              <a:rPr lang="en-US" sz="8800" baseline="30000" dirty="0" smtClean="0"/>
              <a:t> </a:t>
            </a:r>
            <a:endParaRPr lang="en-US" sz="8800" baseline="30000" dirty="0"/>
          </a:p>
        </p:txBody>
      </p:sp>
    </p:spTree>
    <p:extLst>
      <p:ext uri="{BB962C8B-B14F-4D97-AF65-F5344CB8AC3E}">
        <p14:creationId xmlns:p14="http://schemas.microsoft.com/office/powerpoint/2010/main" val="4243065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25:31.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a:t>31 “But when the Son of </a:t>
            </a:r>
            <a:r>
              <a:rPr lang="en-US" sz="9600" baseline="30000" dirty="0" smtClean="0"/>
              <a:t>Man </a:t>
            </a:r>
            <a:r>
              <a:rPr lang="en-US" sz="9600" baseline="30000" dirty="0"/>
              <a:t>comes in his glory, and </a:t>
            </a:r>
            <a:r>
              <a:rPr lang="en-US" sz="9600" baseline="30000" dirty="0">
                <a:solidFill>
                  <a:srgbClr val="FF0000"/>
                </a:solidFill>
              </a:rPr>
              <a:t>all the angels with him</a:t>
            </a:r>
            <a:r>
              <a:rPr lang="en-US" sz="9600" baseline="30000" dirty="0"/>
              <a:t>, then he will sit upon his glorious </a:t>
            </a:r>
            <a:r>
              <a:rPr lang="en-US" sz="9600" baseline="30000" dirty="0" smtClean="0"/>
              <a:t>throne. </a:t>
            </a:r>
            <a:endParaRPr lang="en-US" sz="9600" baseline="30000" dirty="0"/>
          </a:p>
        </p:txBody>
      </p:sp>
    </p:spTree>
    <p:extLst>
      <p:ext uri="{BB962C8B-B14F-4D97-AF65-F5344CB8AC3E}">
        <p14:creationId xmlns:p14="http://schemas.microsoft.com/office/powerpoint/2010/main" val="217596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24:31.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a:t>31 And he will </a:t>
            </a:r>
            <a:r>
              <a:rPr lang="en-US" sz="8800" baseline="30000" dirty="0">
                <a:solidFill>
                  <a:srgbClr val="FF0000"/>
                </a:solidFill>
              </a:rPr>
              <a:t>send out his angels </a:t>
            </a:r>
            <a:r>
              <a:rPr lang="en-US" sz="8800" baseline="30000" dirty="0"/>
              <a:t>with the mighty blast of a trumpet, and they will </a:t>
            </a:r>
            <a:r>
              <a:rPr lang="en-US" sz="8800" baseline="30000" dirty="0">
                <a:solidFill>
                  <a:srgbClr val="FF0000"/>
                </a:solidFill>
              </a:rPr>
              <a:t>gather his chosen ones </a:t>
            </a:r>
            <a:r>
              <a:rPr lang="en-US" sz="8800" baseline="30000" dirty="0"/>
              <a:t>from </a:t>
            </a:r>
            <a:r>
              <a:rPr lang="en-US" sz="8800" baseline="30000" dirty="0">
                <a:solidFill>
                  <a:schemeClr val="accent1">
                    <a:lumMod val="75000"/>
                  </a:schemeClr>
                </a:solidFill>
              </a:rPr>
              <a:t>all over the </a:t>
            </a:r>
            <a:r>
              <a:rPr lang="en-US" sz="8800" baseline="30000" dirty="0" smtClean="0">
                <a:solidFill>
                  <a:schemeClr val="accent1">
                    <a:lumMod val="75000"/>
                  </a:schemeClr>
                </a:solidFill>
              </a:rPr>
              <a:t>world</a:t>
            </a:r>
            <a:r>
              <a:rPr lang="en-US" sz="8800" baseline="30000" dirty="0" smtClean="0"/>
              <a:t>—from </a:t>
            </a:r>
            <a:r>
              <a:rPr lang="en-US" sz="8800" baseline="30000" dirty="0"/>
              <a:t>the farthest ends of the earth and </a:t>
            </a:r>
            <a:r>
              <a:rPr lang="en-US" sz="8800" baseline="30000" dirty="0" smtClean="0"/>
              <a:t>heaven. </a:t>
            </a:r>
            <a:endParaRPr lang="en-US" sz="8800" baseline="30000" dirty="0"/>
          </a:p>
        </p:txBody>
      </p:sp>
    </p:spTree>
    <p:extLst>
      <p:ext uri="{BB962C8B-B14F-4D97-AF65-F5344CB8AC3E}">
        <p14:creationId xmlns:p14="http://schemas.microsoft.com/office/powerpoint/2010/main" val="292899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882" y="354842"/>
            <a:ext cx="9343030" cy="5923128"/>
          </a:xfrm>
          <a:prstGeom prst="rect">
            <a:avLst/>
          </a:prstGeom>
        </p:spPr>
      </p:pic>
    </p:spTree>
    <p:extLst>
      <p:ext uri="{BB962C8B-B14F-4D97-AF65-F5344CB8AC3E}">
        <p14:creationId xmlns:p14="http://schemas.microsoft.com/office/powerpoint/2010/main" val="1432751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8:1.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a:t> When the Lamb broke the seventh seal on the scroll</a:t>
            </a:r>
            <a:r>
              <a:rPr lang="en-US" sz="9600" baseline="30000" dirty="0" smtClean="0"/>
              <a:t>, </a:t>
            </a:r>
            <a:r>
              <a:rPr lang="en-US" sz="9600" baseline="30000" dirty="0"/>
              <a:t>there was </a:t>
            </a:r>
            <a:r>
              <a:rPr lang="en-US" sz="9600" baseline="30000" dirty="0">
                <a:solidFill>
                  <a:srgbClr val="FF0000"/>
                </a:solidFill>
              </a:rPr>
              <a:t>silence</a:t>
            </a:r>
            <a:r>
              <a:rPr lang="en-US" sz="9600" baseline="30000" dirty="0"/>
              <a:t> throughout heaven for about </a:t>
            </a:r>
            <a:r>
              <a:rPr lang="en-US" sz="9600" baseline="30000" dirty="0">
                <a:solidFill>
                  <a:srgbClr val="FF0000"/>
                </a:solidFill>
              </a:rPr>
              <a:t>half an hour</a:t>
            </a:r>
            <a:r>
              <a:rPr lang="en-US" sz="9600" baseline="30000" dirty="0"/>
              <a:t>.</a:t>
            </a:r>
            <a:r>
              <a:rPr lang="en-US" sz="9600" baseline="30000" dirty="0" smtClean="0"/>
              <a:t> </a:t>
            </a:r>
            <a:endParaRPr lang="en-US" sz="9600" baseline="30000" dirty="0"/>
          </a:p>
        </p:txBody>
      </p:sp>
    </p:spTree>
    <p:extLst>
      <p:ext uri="{BB962C8B-B14F-4D97-AF65-F5344CB8AC3E}">
        <p14:creationId xmlns:p14="http://schemas.microsoft.com/office/powerpoint/2010/main" val="2279550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6817" y="39099"/>
            <a:ext cx="9755427" cy="1015663"/>
          </a:xfrm>
          <a:prstGeom prst="rect">
            <a:avLst/>
          </a:prstGeom>
          <a:noFill/>
        </p:spPr>
        <p:txBody>
          <a:bodyPr wrap="none" rtlCol="0">
            <a:spAutoFit/>
          </a:bodyPr>
          <a:lstStyle/>
          <a:p>
            <a:r>
              <a:rPr lang="en-US" sz="6000" dirty="0" smtClean="0"/>
              <a:t>If 1 day = 1 year (prophetically)</a:t>
            </a:r>
            <a:endParaRPr lang="en-US" sz="6000" dirty="0"/>
          </a:p>
        </p:txBody>
      </p:sp>
      <p:sp>
        <p:nvSpPr>
          <p:cNvPr id="5" name="TextBox 4"/>
          <p:cNvSpPr txBox="1"/>
          <p:nvPr/>
        </p:nvSpPr>
        <p:spPr>
          <a:xfrm>
            <a:off x="1987881" y="806051"/>
            <a:ext cx="7986289" cy="1015663"/>
          </a:xfrm>
          <a:prstGeom prst="rect">
            <a:avLst/>
          </a:prstGeom>
          <a:noFill/>
        </p:spPr>
        <p:txBody>
          <a:bodyPr wrap="none" rtlCol="0">
            <a:spAutoFit/>
          </a:bodyPr>
          <a:lstStyle/>
          <a:p>
            <a:r>
              <a:rPr lang="en-US" sz="6000" dirty="0" smtClean="0"/>
              <a:t>1 day = 360 days = 1 year</a:t>
            </a:r>
            <a:endParaRPr lang="en-US" sz="6000" dirty="0"/>
          </a:p>
        </p:txBody>
      </p:sp>
      <p:sp>
        <p:nvSpPr>
          <p:cNvPr id="6" name="TextBox 5"/>
          <p:cNvSpPr txBox="1"/>
          <p:nvPr/>
        </p:nvSpPr>
        <p:spPr>
          <a:xfrm>
            <a:off x="1987881" y="1602517"/>
            <a:ext cx="8229497" cy="1015663"/>
          </a:xfrm>
          <a:prstGeom prst="rect">
            <a:avLst/>
          </a:prstGeom>
          <a:noFill/>
        </p:spPr>
        <p:txBody>
          <a:bodyPr wrap="none" rtlCol="0">
            <a:spAutoFit/>
          </a:bodyPr>
          <a:lstStyle/>
          <a:p>
            <a:r>
              <a:rPr lang="en-US" sz="6000" dirty="0" smtClean="0"/>
              <a:t>24 </a:t>
            </a:r>
            <a:r>
              <a:rPr lang="en-US" sz="6000" dirty="0" err="1" smtClean="0"/>
              <a:t>hrs</a:t>
            </a:r>
            <a:r>
              <a:rPr lang="en-US" sz="6000" dirty="0" smtClean="0"/>
              <a:t>= 360 days = 1 year</a:t>
            </a:r>
            <a:endParaRPr lang="en-US" sz="6000" dirty="0"/>
          </a:p>
        </p:txBody>
      </p:sp>
      <p:sp>
        <p:nvSpPr>
          <p:cNvPr id="7" name="TextBox 6"/>
          <p:cNvSpPr txBox="1"/>
          <p:nvPr/>
        </p:nvSpPr>
        <p:spPr>
          <a:xfrm>
            <a:off x="1332294" y="3433994"/>
            <a:ext cx="9543125" cy="1015663"/>
          </a:xfrm>
          <a:prstGeom prst="rect">
            <a:avLst/>
          </a:prstGeom>
          <a:noFill/>
          <a:ln w="69850" cap="sq" cmpd="sng">
            <a:solidFill>
              <a:schemeClr val="accent1"/>
            </a:solidFill>
          </a:ln>
        </p:spPr>
        <p:txBody>
          <a:bodyPr wrap="none" rtlCol="0">
            <a:spAutoFit/>
          </a:bodyPr>
          <a:lstStyle/>
          <a:p>
            <a:r>
              <a:rPr lang="en-US" sz="6000" dirty="0" smtClean="0"/>
              <a:t>360 days / 24 </a:t>
            </a:r>
            <a:r>
              <a:rPr lang="en-US" sz="6000" dirty="0" err="1" smtClean="0"/>
              <a:t>hrs</a:t>
            </a:r>
            <a:r>
              <a:rPr lang="en-US" sz="6000" dirty="0" smtClean="0"/>
              <a:t> = 15 days/</a:t>
            </a:r>
            <a:r>
              <a:rPr lang="en-US" sz="6000" dirty="0" err="1" smtClean="0"/>
              <a:t>hr</a:t>
            </a:r>
            <a:endParaRPr lang="en-US" sz="6000" dirty="0"/>
          </a:p>
        </p:txBody>
      </p:sp>
      <p:sp>
        <p:nvSpPr>
          <p:cNvPr id="8" name="TextBox 7"/>
          <p:cNvSpPr txBox="1"/>
          <p:nvPr/>
        </p:nvSpPr>
        <p:spPr>
          <a:xfrm>
            <a:off x="3104350" y="4695324"/>
            <a:ext cx="6201762" cy="1938992"/>
          </a:xfrm>
          <a:prstGeom prst="rect">
            <a:avLst/>
          </a:prstGeom>
          <a:noFill/>
          <a:ln w="44450">
            <a:solidFill>
              <a:schemeClr val="accent1"/>
            </a:solidFill>
          </a:ln>
        </p:spPr>
        <p:txBody>
          <a:bodyPr wrap="none" rtlCol="0">
            <a:spAutoFit/>
          </a:bodyPr>
          <a:lstStyle/>
          <a:p>
            <a:r>
              <a:rPr lang="en-US" sz="6000" dirty="0"/>
              <a:t>1</a:t>
            </a:r>
            <a:r>
              <a:rPr lang="en-US" sz="6000" dirty="0" smtClean="0"/>
              <a:t> </a:t>
            </a:r>
            <a:r>
              <a:rPr lang="en-US" sz="6000" dirty="0" err="1" smtClean="0"/>
              <a:t>hr</a:t>
            </a:r>
            <a:r>
              <a:rPr lang="en-US" sz="6000" dirty="0" smtClean="0"/>
              <a:t> = 15 days,  </a:t>
            </a:r>
          </a:p>
          <a:p>
            <a:r>
              <a:rPr lang="en-US" sz="6000" dirty="0" smtClean="0"/>
              <a:t>so</a:t>
            </a:r>
            <a:r>
              <a:rPr lang="en-US" sz="6000" dirty="0" smtClean="0">
                <a:solidFill>
                  <a:srgbClr val="FF0000"/>
                </a:solidFill>
              </a:rPr>
              <a:t> 1/2hr = 7 ½ days</a:t>
            </a:r>
            <a:endParaRPr lang="en-US" sz="6000" dirty="0">
              <a:solidFill>
                <a:srgbClr val="FF0000"/>
              </a:solidFill>
            </a:endParaRPr>
          </a:p>
        </p:txBody>
      </p:sp>
    </p:spTree>
    <p:extLst>
      <p:ext uri="{BB962C8B-B14F-4D97-AF65-F5344CB8AC3E}">
        <p14:creationId xmlns:p14="http://schemas.microsoft.com/office/powerpoint/2010/main" val="3889445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24:27.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a:t> 27 For as the </a:t>
            </a:r>
            <a:r>
              <a:rPr lang="en-US" sz="9600" baseline="30000" dirty="0">
                <a:solidFill>
                  <a:srgbClr val="FF0000"/>
                </a:solidFill>
              </a:rPr>
              <a:t>lightning flashes </a:t>
            </a:r>
            <a:r>
              <a:rPr lang="en-US" sz="9600" baseline="30000" dirty="0"/>
              <a:t>in the east and shines to the west, so it will be when the Son of </a:t>
            </a:r>
            <a:r>
              <a:rPr lang="en-US" sz="9600" baseline="30000" dirty="0" smtClean="0"/>
              <a:t>Man </a:t>
            </a:r>
            <a:r>
              <a:rPr lang="en-US" sz="9600" baseline="30000" dirty="0"/>
              <a:t>comes.</a:t>
            </a:r>
            <a:r>
              <a:rPr lang="en-US" sz="9600" baseline="30000" dirty="0" smtClean="0"/>
              <a:t> </a:t>
            </a:r>
            <a:endParaRPr lang="en-US" sz="9600" baseline="30000" dirty="0"/>
          </a:p>
        </p:txBody>
      </p:sp>
    </p:spTree>
    <p:extLst>
      <p:ext uri="{BB962C8B-B14F-4D97-AF65-F5344CB8AC3E}">
        <p14:creationId xmlns:p14="http://schemas.microsoft.com/office/powerpoint/2010/main" val="1939918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Psalm 50:3-6.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Our God approaches</a:t>
            </a:r>
            <a:r>
              <a:rPr lang="en-US" sz="8000" baseline="30000" dirty="0" smtClean="0"/>
              <a:t>, </a:t>
            </a:r>
            <a:r>
              <a:rPr lang="en-US" sz="8000" baseline="30000" dirty="0"/>
              <a:t>and he is not </a:t>
            </a:r>
            <a:r>
              <a:rPr lang="en-US" sz="8000" baseline="30000" dirty="0" smtClean="0"/>
              <a:t>silent. </a:t>
            </a:r>
            <a:r>
              <a:rPr lang="en-US" sz="8000" baseline="30000" dirty="0" smtClean="0">
                <a:solidFill>
                  <a:srgbClr val="FF0000"/>
                </a:solidFill>
              </a:rPr>
              <a:t>Fire </a:t>
            </a:r>
            <a:r>
              <a:rPr lang="en-US" sz="8000" baseline="30000" dirty="0">
                <a:solidFill>
                  <a:srgbClr val="FF0000"/>
                </a:solidFill>
              </a:rPr>
              <a:t>devours everything in his way</a:t>
            </a:r>
            <a:r>
              <a:rPr lang="en-US" sz="8000" baseline="30000" dirty="0" smtClean="0"/>
              <a:t>, </a:t>
            </a:r>
            <a:r>
              <a:rPr lang="en-US" sz="8000" baseline="30000" dirty="0"/>
              <a:t>and a great storm rages around </a:t>
            </a:r>
            <a:r>
              <a:rPr lang="en-US" sz="8000" baseline="30000" dirty="0" smtClean="0"/>
              <a:t>him. 4 </a:t>
            </a:r>
            <a:r>
              <a:rPr lang="en-US" sz="8000" baseline="30000" dirty="0"/>
              <a:t>He calls on the heavens above and earth </a:t>
            </a:r>
            <a:r>
              <a:rPr lang="en-US" sz="8000" baseline="30000" dirty="0" smtClean="0"/>
              <a:t>below </a:t>
            </a:r>
            <a:r>
              <a:rPr lang="en-US" sz="8000" baseline="30000" dirty="0"/>
              <a:t>to </a:t>
            </a:r>
            <a:r>
              <a:rPr lang="en-US" sz="8000" baseline="30000" dirty="0">
                <a:solidFill>
                  <a:srgbClr val="FF0000"/>
                </a:solidFill>
              </a:rPr>
              <a:t>witness the judgment </a:t>
            </a:r>
            <a:r>
              <a:rPr lang="en-US" sz="8000" baseline="30000" dirty="0"/>
              <a:t>of his </a:t>
            </a:r>
            <a:r>
              <a:rPr lang="en-US" sz="8000" baseline="30000" dirty="0" smtClean="0"/>
              <a:t>people.</a:t>
            </a:r>
            <a:endParaRPr lang="en-US" sz="8000" baseline="30000" dirty="0"/>
          </a:p>
        </p:txBody>
      </p:sp>
    </p:spTree>
    <p:extLst>
      <p:ext uri="{BB962C8B-B14F-4D97-AF65-F5344CB8AC3E}">
        <p14:creationId xmlns:p14="http://schemas.microsoft.com/office/powerpoint/2010/main" val="42546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Psalm 50:3-6.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5 </a:t>
            </a:r>
            <a:r>
              <a:rPr lang="en-US" sz="8000" baseline="30000" dirty="0"/>
              <a:t>“Bring </a:t>
            </a:r>
            <a:r>
              <a:rPr lang="en-US" sz="8000" baseline="30000" dirty="0">
                <a:solidFill>
                  <a:srgbClr val="FF0000"/>
                </a:solidFill>
              </a:rPr>
              <a:t>my faithful people to me</a:t>
            </a:r>
            <a:r>
              <a:rPr lang="en-US" sz="8000" baseline="30000" dirty="0" smtClean="0"/>
              <a:t>— </a:t>
            </a:r>
            <a:r>
              <a:rPr lang="en-US" sz="8000" baseline="30000" dirty="0"/>
              <a:t>those who </a:t>
            </a:r>
            <a:r>
              <a:rPr lang="en-US" sz="8000" baseline="30000" dirty="0">
                <a:solidFill>
                  <a:srgbClr val="FF0000"/>
                </a:solidFill>
              </a:rPr>
              <a:t>made a covenant </a:t>
            </a:r>
            <a:r>
              <a:rPr lang="en-US" sz="8000" baseline="30000" dirty="0"/>
              <a:t>with me by giving sacrifices</a:t>
            </a:r>
            <a:r>
              <a:rPr lang="en-US" sz="8000" baseline="30000" dirty="0" smtClean="0"/>
              <a:t>.” 6 </a:t>
            </a:r>
            <a:r>
              <a:rPr lang="en-US" sz="8000" baseline="30000" dirty="0"/>
              <a:t>Then let the heavens proclaim his justice</a:t>
            </a:r>
            <a:r>
              <a:rPr lang="en-US" sz="8000" baseline="30000" dirty="0" smtClean="0"/>
              <a:t>, </a:t>
            </a:r>
            <a:r>
              <a:rPr lang="en-US" sz="8000" baseline="30000" dirty="0"/>
              <a:t>for </a:t>
            </a:r>
            <a:r>
              <a:rPr lang="en-US" sz="8000" baseline="30000" dirty="0">
                <a:solidFill>
                  <a:srgbClr val="FF0000"/>
                </a:solidFill>
              </a:rPr>
              <a:t>God himself will be the </a:t>
            </a:r>
            <a:r>
              <a:rPr lang="en-US" sz="8000" baseline="30000" dirty="0" smtClean="0">
                <a:solidFill>
                  <a:srgbClr val="FF0000"/>
                </a:solidFill>
              </a:rPr>
              <a:t>judge. </a:t>
            </a:r>
            <a:endParaRPr lang="en-US" sz="8000" baseline="30000" dirty="0">
              <a:solidFill>
                <a:srgbClr val="FF0000"/>
              </a:solidFill>
            </a:endParaRPr>
          </a:p>
        </p:txBody>
      </p:sp>
    </p:spTree>
    <p:extLst>
      <p:ext uri="{BB962C8B-B14F-4D97-AF65-F5344CB8AC3E}">
        <p14:creationId xmlns:p14="http://schemas.microsoft.com/office/powerpoint/2010/main" val="447125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start the Bible study..</a:t>
            </a:r>
            <a:endParaRPr lang="en-US" sz="11500" dirty="0"/>
          </a:p>
        </p:txBody>
      </p:sp>
    </p:spTree>
    <p:extLst>
      <p:ext uri="{BB962C8B-B14F-4D97-AF65-F5344CB8AC3E}">
        <p14:creationId xmlns:p14="http://schemas.microsoft.com/office/powerpoint/2010/main" val="3143144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Jeremiah 25:30-33.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30 “Now prophesy all these things, and say to them</a:t>
            </a:r>
            <a:r>
              <a:rPr lang="en-US" sz="8000" baseline="30000" dirty="0" smtClean="0"/>
              <a:t>, “‘</a:t>
            </a:r>
            <a:r>
              <a:rPr lang="en-US" sz="8000" baseline="30000" dirty="0">
                <a:solidFill>
                  <a:srgbClr val="FF0000"/>
                </a:solidFill>
              </a:rPr>
              <a:t>The Lord will roar against his own </a:t>
            </a:r>
            <a:r>
              <a:rPr lang="en-US" sz="8000" baseline="30000" dirty="0" smtClean="0">
                <a:solidFill>
                  <a:srgbClr val="FF0000"/>
                </a:solidFill>
              </a:rPr>
              <a:t>land</a:t>
            </a:r>
            <a:r>
              <a:rPr lang="en-US" sz="8000" baseline="30000" dirty="0" smtClean="0"/>
              <a:t> </a:t>
            </a:r>
            <a:r>
              <a:rPr lang="en-US" sz="8000" baseline="30000" dirty="0"/>
              <a:t>from his holy dwelling in </a:t>
            </a:r>
            <a:r>
              <a:rPr lang="en-US" sz="8000" baseline="30000" dirty="0" smtClean="0"/>
              <a:t>heaven. </a:t>
            </a:r>
            <a:r>
              <a:rPr lang="en-US" sz="8000" baseline="30000" dirty="0" smtClean="0">
                <a:solidFill>
                  <a:srgbClr val="FF0000"/>
                </a:solidFill>
              </a:rPr>
              <a:t>He </a:t>
            </a:r>
            <a:r>
              <a:rPr lang="en-US" sz="8000" baseline="30000" dirty="0">
                <a:solidFill>
                  <a:srgbClr val="FF0000"/>
                </a:solidFill>
              </a:rPr>
              <a:t>will shout </a:t>
            </a:r>
            <a:r>
              <a:rPr lang="en-US" sz="8000" baseline="30000" dirty="0"/>
              <a:t>like those who tread grapes</a:t>
            </a:r>
            <a:r>
              <a:rPr lang="en-US" sz="8000" baseline="30000" dirty="0" smtClean="0"/>
              <a:t>; </a:t>
            </a:r>
            <a:r>
              <a:rPr lang="en-US" sz="8000" baseline="30000" dirty="0">
                <a:solidFill>
                  <a:srgbClr val="FF0000"/>
                </a:solidFill>
              </a:rPr>
              <a:t>he will shout </a:t>
            </a:r>
            <a:r>
              <a:rPr lang="en-US" sz="8000" baseline="30000" dirty="0"/>
              <a:t>against everyone on earth.</a:t>
            </a:r>
            <a:r>
              <a:rPr lang="en-US" sz="8000" baseline="30000" dirty="0" smtClean="0"/>
              <a:t> </a:t>
            </a:r>
            <a:endParaRPr lang="en-US" sz="8000" baseline="30000" dirty="0"/>
          </a:p>
        </p:txBody>
      </p:sp>
    </p:spTree>
    <p:extLst>
      <p:ext uri="{BB962C8B-B14F-4D97-AF65-F5344CB8AC3E}">
        <p14:creationId xmlns:p14="http://schemas.microsoft.com/office/powerpoint/2010/main" val="642280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Jeremiah 25:30-33.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31 </a:t>
            </a:r>
            <a:r>
              <a:rPr lang="en-US" sz="8000" baseline="30000" dirty="0">
                <a:solidFill>
                  <a:srgbClr val="FF0000"/>
                </a:solidFill>
              </a:rPr>
              <a:t>His cry of judgment </a:t>
            </a:r>
            <a:r>
              <a:rPr lang="en-US" sz="8000" baseline="30000" dirty="0"/>
              <a:t>will reach the ends of the earth</a:t>
            </a:r>
            <a:r>
              <a:rPr lang="en-US" sz="8000" baseline="30000" dirty="0" smtClean="0"/>
              <a:t>, </a:t>
            </a:r>
            <a:r>
              <a:rPr lang="en-US" sz="8000" baseline="30000" dirty="0"/>
              <a:t>for the Lord will bring his case against all the </a:t>
            </a:r>
            <a:r>
              <a:rPr lang="en-US" sz="8000" baseline="30000" dirty="0" smtClean="0"/>
              <a:t>nations. </a:t>
            </a:r>
            <a:r>
              <a:rPr lang="en-US" sz="8000" baseline="30000" dirty="0" smtClean="0">
                <a:solidFill>
                  <a:srgbClr val="FF0000"/>
                </a:solidFill>
              </a:rPr>
              <a:t>He </a:t>
            </a:r>
            <a:r>
              <a:rPr lang="en-US" sz="8000" baseline="30000" dirty="0">
                <a:solidFill>
                  <a:srgbClr val="FF0000"/>
                </a:solidFill>
              </a:rPr>
              <a:t>will judge all the people of the earth</a:t>
            </a:r>
            <a:r>
              <a:rPr lang="en-US" sz="8000" baseline="30000" dirty="0" smtClean="0"/>
              <a:t>, </a:t>
            </a:r>
            <a:r>
              <a:rPr lang="en-US" sz="8000" baseline="30000" dirty="0"/>
              <a:t>slaughtering the wicked with the sword</a:t>
            </a:r>
            <a:r>
              <a:rPr lang="en-US" sz="8000" baseline="30000" dirty="0" smtClean="0"/>
              <a:t>. </a:t>
            </a:r>
            <a:r>
              <a:rPr lang="en-US" sz="8000" baseline="30000" dirty="0"/>
              <a:t>I, the Lord, have spoken!’”.</a:t>
            </a:r>
            <a:r>
              <a:rPr lang="en-US" sz="8000" baseline="30000" dirty="0" smtClean="0"/>
              <a:t> </a:t>
            </a:r>
            <a:endParaRPr lang="en-US" sz="8000" baseline="30000" dirty="0"/>
          </a:p>
        </p:txBody>
      </p:sp>
    </p:spTree>
    <p:extLst>
      <p:ext uri="{BB962C8B-B14F-4D97-AF65-F5344CB8AC3E}">
        <p14:creationId xmlns:p14="http://schemas.microsoft.com/office/powerpoint/2010/main" val="782473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Jeremiah 25:30-33.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32 This is what the Lord of Heaven’s Armies says</a:t>
            </a:r>
            <a:r>
              <a:rPr lang="en-US" sz="8000" baseline="30000" dirty="0" smtClean="0"/>
              <a:t>: </a:t>
            </a:r>
            <a:r>
              <a:rPr lang="en-US" sz="8000" baseline="30000" dirty="0"/>
              <a:t>“Look! Disaster will fall upon nation after </a:t>
            </a:r>
            <a:r>
              <a:rPr lang="en-US" sz="8000" baseline="30000" dirty="0" smtClean="0"/>
              <a:t>nation! A </a:t>
            </a:r>
            <a:r>
              <a:rPr lang="en-US" sz="8000" baseline="30000" dirty="0"/>
              <a:t>great whirlwind of fury is </a:t>
            </a:r>
            <a:r>
              <a:rPr lang="en-US" sz="8000" baseline="30000" dirty="0" smtClean="0"/>
              <a:t>rising </a:t>
            </a:r>
            <a:r>
              <a:rPr lang="en-US" sz="8000" baseline="30000" dirty="0"/>
              <a:t>from the most distant corners of the earth!”.</a:t>
            </a:r>
            <a:r>
              <a:rPr lang="en-US" sz="8000" baseline="30000" dirty="0" smtClean="0"/>
              <a:t> </a:t>
            </a:r>
            <a:endParaRPr lang="en-US" sz="8000" baseline="30000" dirty="0"/>
          </a:p>
        </p:txBody>
      </p:sp>
    </p:spTree>
    <p:extLst>
      <p:ext uri="{BB962C8B-B14F-4D97-AF65-F5344CB8AC3E}">
        <p14:creationId xmlns:p14="http://schemas.microsoft.com/office/powerpoint/2010/main" val="3521914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Jeremiah 25:30-33.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33 In that day those the Lord has slaughtered will fill the earth from one end to the other. </a:t>
            </a:r>
            <a:r>
              <a:rPr lang="en-US" sz="8000" baseline="30000" dirty="0">
                <a:solidFill>
                  <a:srgbClr val="FF0000"/>
                </a:solidFill>
              </a:rPr>
              <a:t>No one will mourn for them or gather up their bodies to bury them</a:t>
            </a:r>
            <a:r>
              <a:rPr lang="en-US" sz="8000" baseline="30000" dirty="0"/>
              <a:t>. They will be scattered on the ground like manure.</a:t>
            </a:r>
            <a:r>
              <a:rPr lang="en-US" sz="8000" baseline="30000" dirty="0" smtClean="0"/>
              <a:t> </a:t>
            </a:r>
            <a:endParaRPr lang="en-US" sz="8000" baseline="30000" dirty="0"/>
          </a:p>
        </p:txBody>
      </p:sp>
    </p:spTree>
    <p:extLst>
      <p:ext uri="{BB962C8B-B14F-4D97-AF65-F5344CB8AC3E}">
        <p14:creationId xmlns:p14="http://schemas.microsoft.com/office/powerpoint/2010/main" val="2807112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Thessalonians 4:16.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16 For the Lord himself will come down from heaven with a </a:t>
            </a:r>
            <a:r>
              <a:rPr lang="en-US" sz="8000" baseline="30000" dirty="0">
                <a:solidFill>
                  <a:srgbClr val="FF0000"/>
                </a:solidFill>
              </a:rPr>
              <a:t>commanding shout</a:t>
            </a:r>
            <a:r>
              <a:rPr lang="en-US" sz="8000" baseline="30000" dirty="0"/>
              <a:t>, with the voice of the archangel, and with the trumpet call of God. </a:t>
            </a:r>
            <a:r>
              <a:rPr lang="en-US" sz="8000" baseline="30000" dirty="0">
                <a:solidFill>
                  <a:srgbClr val="FF0000"/>
                </a:solidFill>
              </a:rPr>
              <a:t>First, the believers who have </a:t>
            </a:r>
            <a:r>
              <a:rPr lang="en-US" sz="8000" baseline="30000" dirty="0" smtClean="0">
                <a:solidFill>
                  <a:srgbClr val="FF0000"/>
                </a:solidFill>
              </a:rPr>
              <a:t>died </a:t>
            </a:r>
            <a:r>
              <a:rPr lang="en-US" sz="8000" baseline="30000" dirty="0">
                <a:solidFill>
                  <a:srgbClr val="FF0000"/>
                </a:solidFill>
              </a:rPr>
              <a:t>will rise from their graves.</a:t>
            </a:r>
            <a:r>
              <a:rPr lang="en-US" sz="8000" baseline="30000" dirty="0" smtClean="0"/>
              <a:t> </a:t>
            </a:r>
            <a:endParaRPr lang="en-US" sz="8000" baseline="30000" dirty="0"/>
          </a:p>
        </p:txBody>
      </p:sp>
    </p:spTree>
    <p:extLst>
      <p:ext uri="{BB962C8B-B14F-4D97-AF65-F5344CB8AC3E}">
        <p14:creationId xmlns:p14="http://schemas.microsoft.com/office/powerpoint/2010/main" val="1735854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Thessalonians 4:17.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17 Then, together with them, </a:t>
            </a:r>
            <a:r>
              <a:rPr lang="en-US" sz="8000" baseline="30000" dirty="0">
                <a:solidFill>
                  <a:srgbClr val="FF0000"/>
                </a:solidFill>
              </a:rPr>
              <a:t>we who are still alive and remain on the earth will be caught up in the clouds to meet the Lord in the air</a:t>
            </a:r>
            <a:r>
              <a:rPr lang="en-US" sz="8000" baseline="30000" dirty="0"/>
              <a:t>. Then we will be with the Lord forever</a:t>
            </a:r>
            <a:r>
              <a:rPr lang="en-US" sz="8000" baseline="30000" dirty="0" smtClean="0"/>
              <a:t>. </a:t>
            </a:r>
            <a:endParaRPr lang="en-US" sz="8000" baseline="30000" dirty="0"/>
          </a:p>
        </p:txBody>
      </p:sp>
    </p:spTree>
    <p:extLst>
      <p:ext uri="{BB962C8B-B14F-4D97-AF65-F5344CB8AC3E}">
        <p14:creationId xmlns:p14="http://schemas.microsoft.com/office/powerpoint/2010/main" val="215815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15:51-54. </a:t>
            </a:r>
            <a:r>
              <a:rPr lang="en-US" sz="6600" b="1" dirty="0" smtClean="0"/>
              <a:t>(NLT)</a:t>
            </a:r>
            <a:endParaRPr lang="en-US" sz="6600" b="1" dirty="0"/>
          </a:p>
        </p:txBody>
      </p:sp>
      <p:sp>
        <p:nvSpPr>
          <p:cNvPr id="3" name="Content Placeholder 2"/>
          <p:cNvSpPr>
            <a:spLocks noGrp="1"/>
          </p:cNvSpPr>
          <p:nvPr>
            <p:ph idx="1"/>
          </p:nvPr>
        </p:nvSpPr>
        <p:spPr>
          <a:xfrm>
            <a:off x="0" y="1984443"/>
            <a:ext cx="12192000" cy="4547362"/>
          </a:xfrm>
        </p:spPr>
        <p:txBody>
          <a:bodyPr>
            <a:noAutofit/>
          </a:bodyPr>
          <a:lstStyle/>
          <a:p>
            <a:r>
              <a:rPr lang="en-US" sz="7200" baseline="30000" dirty="0"/>
              <a:t> 51 But let me reveal to you a wonderful secret. </a:t>
            </a:r>
            <a:r>
              <a:rPr lang="en-US" sz="7200" baseline="30000" dirty="0">
                <a:solidFill>
                  <a:srgbClr val="FF0000"/>
                </a:solidFill>
              </a:rPr>
              <a:t>We will not all die, but we will all be transformed</a:t>
            </a:r>
            <a:r>
              <a:rPr lang="en-US" sz="7200" baseline="30000" dirty="0"/>
              <a:t>! 52 It will happen in a moment, in the blink of an eye, when the last trumpet is blown. For when the trumpet sounds, those who have died will be raised to live forever. And we who are living will also be transformed</a:t>
            </a:r>
            <a:r>
              <a:rPr lang="en-US" sz="7200" baseline="30000" dirty="0" smtClean="0"/>
              <a:t>.</a:t>
            </a:r>
            <a:endParaRPr lang="en-US" sz="7200" baseline="30000" dirty="0"/>
          </a:p>
        </p:txBody>
      </p:sp>
    </p:spTree>
    <p:extLst>
      <p:ext uri="{BB962C8B-B14F-4D97-AF65-F5344CB8AC3E}">
        <p14:creationId xmlns:p14="http://schemas.microsoft.com/office/powerpoint/2010/main" val="3986115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15:51-54. </a:t>
            </a:r>
            <a:r>
              <a:rPr lang="en-US" sz="6600" b="1" dirty="0" smtClean="0"/>
              <a:t>(NLT)</a:t>
            </a:r>
            <a:endParaRPr lang="en-US" sz="6600" b="1" dirty="0"/>
          </a:p>
        </p:txBody>
      </p:sp>
      <p:sp>
        <p:nvSpPr>
          <p:cNvPr id="3" name="Content Placeholder 2"/>
          <p:cNvSpPr>
            <a:spLocks noGrp="1"/>
          </p:cNvSpPr>
          <p:nvPr>
            <p:ph idx="1"/>
          </p:nvPr>
        </p:nvSpPr>
        <p:spPr>
          <a:xfrm>
            <a:off x="0" y="2023353"/>
            <a:ext cx="12192000" cy="4630366"/>
          </a:xfrm>
        </p:spPr>
        <p:txBody>
          <a:bodyPr>
            <a:noAutofit/>
          </a:bodyPr>
          <a:lstStyle/>
          <a:p>
            <a:r>
              <a:rPr lang="en-US" sz="7200" baseline="30000" dirty="0" smtClean="0"/>
              <a:t>53 </a:t>
            </a:r>
            <a:r>
              <a:rPr lang="en-US" sz="7200" baseline="30000" dirty="0"/>
              <a:t>For our dying bodies must be transformed into bodies that will never die; </a:t>
            </a:r>
            <a:r>
              <a:rPr lang="en-US" sz="7200" baseline="30000" dirty="0">
                <a:solidFill>
                  <a:srgbClr val="FF0000"/>
                </a:solidFill>
              </a:rPr>
              <a:t>our mortal bodies must be transformed into immortal </a:t>
            </a:r>
            <a:r>
              <a:rPr lang="en-US" sz="7200" baseline="30000" dirty="0" smtClean="0">
                <a:solidFill>
                  <a:srgbClr val="FF0000"/>
                </a:solidFill>
              </a:rPr>
              <a:t>bodies</a:t>
            </a:r>
            <a:r>
              <a:rPr lang="en-US" sz="7200" baseline="30000" dirty="0" smtClean="0"/>
              <a:t>. 54 </a:t>
            </a:r>
            <a:r>
              <a:rPr lang="en-US" sz="7200" baseline="30000" dirty="0"/>
              <a:t>Then, when our dying bodies have been transformed into bodies that will never die</a:t>
            </a:r>
            <a:r>
              <a:rPr lang="en-US" sz="7200" baseline="30000" dirty="0" smtClean="0"/>
              <a:t>, </a:t>
            </a:r>
            <a:r>
              <a:rPr lang="en-US" sz="7200" baseline="30000" dirty="0"/>
              <a:t>this Scripture will be </a:t>
            </a:r>
            <a:r>
              <a:rPr lang="en-US" sz="7200" baseline="30000" dirty="0" smtClean="0"/>
              <a:t>fulfilled: “</a:t>
            </a:r>
            <a:r>
              <a:rPr lang="en-US" sz="7200" baseline="30000" dirty="0"/>
              <a:t>Death is swallowed up in victory.</a:t>
            </a:r>
            <a:r>
              <a:rPr lang="en-US" sz="7200" baseline="30000" dirty="0" smtClean="0"/>
              <a:t> </a:t>
            </a:r>
            <a:endParaRPr lang="en-US" sz="7200" baseline="30000" dirty="0"/>
          </a:p>
        </p:txBody>
      </p:sp>
    </p:spTree>
    <p:extLst>
      <p:ext uri="{BB962C8B-B14F-4D97-AF65-F5344CB8AC3E}">
        <p14:creationId xmlns:p14="http://schemas.microsoft.com/office/powerpoint/2010/main" val="2627889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Philippians 3:20, 21. </a:t>
            </a:r>
            <a:r>
              <a:rPr lang="en-US" sz="6600" b="1" dirty="0" smtClean="0"/>
              <a:t>(NLT)</a:t>
            </a:r>
            <a:endParaRPr lang="en-US" sz="6600" b="1" dirty="0"/>
          </a:p>
        </p:txBody>
      </p:sp>
      <p:sp>
        <p:nvSpPr>
          <p:cNvPr id="3" name="Content Placeholder 2"/>
          <p:cNvSpPr>
            <a:spLocks noGrp="1"/>
          </p:cNvSpPr>
          <p:nvPr>
            <p:ph idx="1"/>
          </p:nvPr>
        </p:nvSpPr>
        <p:spPr>
          <a:xfrm>
            <a:off x="234462" y="1964987"/>
            <a:ext cx="11723076" cy="4747098"/>
          </a:xfrm>
        </p:spPr>
        <p:txBody>
          <a:bodyPr>
            <a:noAutofit/>
          </a:bodyPr>
          <a:lstStyle/>
          <a:p>
            <a:r>
              <a:rPr lang="en-US" sz="7200" baseline="30000" dirty="0"/>
              <a:t> 20 But we are citizens of heaven, where the Lord Jesus Christ lives. And we are eagerly waiting for him to return as our </a:t>
            </a:r>
            <a:r>
              <a:rPr lang="en-US" sz="7200" baseline="30000" dirty="0" smtClean="0"/>
              <a:t>Savior. </a:t>
            </a:r>
            <a:r>
              <a:rPr lang="en-US" sz="7200" baseline="30000" dirty="0"/>
              <a:t>21 He will take our weak mortal bodies and </a:t>
            </a:r>
            <a:r>
              <a:rPr lang="en-US" sz="7200" baseline="30000" dirty="0">
                <a:solidFill>
                  <a:srgbClr val="FF0000"/>
                </a:solidFill>
              </a:rPr>
              <a:t>change them into glorious bodies like his own</a:t>
            </a:r>
            <a:r>
              <a:rPr lang="en-US" sz="7200" baseline="30000" dirty="0"/>
              <a:t>, using the same power with which he will bring everything under his control.</a:t>
            </a:r>
          </a:p>
        </p:txBody>
      </p:sp>
    </p:spTree>
    <p:extLst>
      <p:ext uri="{BB962C8B-B14F-4D97-AF65-F5344CB8AC3E}">
        <p14:creationId xmlns:p14="http://schemas.microsoft.com/office/powerpoint/2010/main" val="34958426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24:36-43.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36 And just as they were telling about it, Jesus himself was </a:t>
            </a:r>
            <a:r>
              <a:rPr lang="en-US" sz="8000" baseline="30000" dirty="0">
                <a:solidFill>
                  <a:srgbClr val="FF0000"/>
                </a:solidFill>
              </a:rPr>
              <a:t>suddenly standing there among them</a:t>
            </a:r>
            <a:r>
              <a:rPr lang="en-US" sz="8000" baseline="30000" dirty="0"/>
              <a:t>. “Peace be with you,” he said. 37 But the whole group was startled and frightened, thinking they were seeing a ghost</a:t>
            </a:r>
            <a:r>
              <a:rPr lang="en-US" sz="8000" baseline="30000" dirty="0" smtClean="0"/>
              <a:t>!</a:t>
            </a:r>
            <a:endParaRPr lang="en-US" sz="8000" baseline="30000" dirty="0"/>
          </a:p>
        </p:txBody>
      </p:sp>
    </p:spTree>
    <p:extLst>
      <p:ext uri="{BB962C8B-B14F-4D97-AF65-F5344CB8AC3E}">
        <p14:creationId xmlns:p14="http://schemas.microsoft.com/office/powerpoint/2010/main" val="2977191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984" y="2967335"/>
            <a:ext cx="11274048" cy="1200329"/>
          </a:xfrm>
          <a:prstGeom prst="rect">
            <a:avLst/>
          </a:prstGeom>
          <a:noFill/>
        </p:spPr>
        <p:txBody>
          <a:bodyPr wrap="none" lIns="91440" tIns="45720" rIns="91440" bIns="45720">
            <a:spAutoFit/>
          </a:bodyPr>
          <a:lstStyle/>
          <a:p>
            <a:pPr algn="ctr"/>
            <a:r>
              <a:rPr lang="en-US" sz="7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7 Churches of Revelation</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2320120" y="1528549"/>
            <a:ext cx="7123104" cy="830997"/>
          </a:xfrm>
          <a:prstGeom prst="rect">
            <a:avLst/>
          </a:prstGeom>
          <a:noFill/>
        </p:spPr>
        <p:txBody>
          <a:bodyPr wrap="none" rtlCol="0">
            <a:spAutoFit/>
          </a:bodyPr>
          <a:lstStyle/>
          <a:p>
            <a:r>
              <a:rPr lang="en-US" sz="4800" dirty="0" smtClean="0"/>
              <a:t>Last Bible Study, we look at:</a:t>
            </a:r>
            <a:endParaRPr lang="en-US" sz="4800" dirty="0"/>
          </a:p>
        </p:txBody>
      </p:sp>
    </p:spTree>
    <p:extLst>
      <p:ext uri="{BB962C8B-B14F-4D97-AF65-F5344CB8AC3E}">
        <p14:creationId xmlns:p14="http://schemas.microsoft.com/office/powerpoint/2010/main" val="2498809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24:36-43.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7300" baseline="30000" dirty="0" smtClean="0"/>
              <a:t>38 </a:t>
            </a:r>
            <a:r>
              <a:rPr lang="en-US" sz="7300" baseline="30000" dirty="0"/>
              <a:t>“Why are you frightened?” he asked. “Why are your hearts filled with doubt? 39 Look at my hands. Look at my feet. You can see that it’s really me. </a:t>
            </a:r>
            <a:r>
              <a:rPr lang="en-US" sz="7300" baseline="30000" dirty="0">
                <a:solidFill>
                  <a:srgbClr val="FF0000"/>
                </a:solidFill>
              </a:rPr>
              <a:t>Touch me and make sure that I am not a ghost</a:t>
            </a:r>
            <a:r>
              <a:rPr lang="en-US" sz="7300" baseline="30000" dirty="0"/>
              <a:t>, because ghosts don’t have bodies, as you see that I do</a:t>
            </a:r>
            <a:r>
              <a:rPr lang="en-US" sz="7300" baseline="30000" dirty="0" smtClean="0"/>
              <a:t>.”</a:t>
            </a:r>
            <a:endParaRPr lang="en-US" sz="7300" baseline="30000" dirty="0"/>
          </a:p>
        </p:txBody>
      </p:sp>
    </p:spTree>
    <p:extLst>
      <p:ext uri="{BB962C8B-B14F-4D97-AF65-F5344CB8AC3E}">
        <p14:creationId xmlns:p14="http://schemas.microsoft.com/office/powerpoint/2010/main" val="2056952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24:36-43. </a:t>
            </a:r>
            <a:r>
              <a:rPr lang="en-US" sz="6600" b="1" dirty="0" smtClean="0"/>
              <a:t>(NLT)</a:t>
            </a:r>
            <a:endParaRPr lang="en-US" sz="6600" b="1" dirty="0"/>
          </a:p>
        </p:txBody>
      </p:sp>
      <p:sp>
        <p:nvSpPr>
          <p:cNvPr id="3" name="Content Placeholder 2"/>
          <p:cNvSpPr>
            <a:spLocks noGrp="1"/>
          </p:cNvSpPr>
          <p:nvPr>
            <p:ph idx="1"/>
          </p:nvPr>
        </p:nvSpPr>
        <p:spPr>
          <a:xfrm>
            <a:off x="234462" y="2140085"/>
            <a:ext cx="11723076" cy="4391720"/>
          </a:xfrm>
        </p:spPr>
        <p:txBody>
          <a:bodyPr>
            <a:noAutofit/>
          </a:bodyPr>
          <a:lstStyle/>
          <a:p>
            <a:r>
              <a:rPr lang="en-US" sz="7600" baseline="30000" dirty="0" smtClean="0"/>
              <a:t>40 </a:t>
            </a:r>
            <a:r>
              <a:rPr lang="en-US" sz="7600" baseline="30000" dirty="0"/>
              <a:t>As he spoke, he showed them his hands and his </a:t>
            </a:r>
            <a:r>
              <a:rPr lang="en-US" sz="7600" baseline="30000" dirty="0" smtClean="0"/>
              <a:t>feet. 41 </a:t>
            </a:r>
            <a:r>
              <a:rPr lang="en-US" sz="7600" baseline="30000" dirty="0"/>
              <a:t>Still </a:t>
            </a:r>
            <a:r>
              <a:rPr lang="en-US" sz="7600" baseline="30000" dirty="0">
                <a:solidFill>
                  <a:srgbClr val="FF0000"/>
                </a:solidFill>
              </a:rPr>
              <a:t>they stood there in disbelief, filled with joy and wonder</a:t>
            </a:r>
            <a:r>
              <a:rPr lang="en-US" sz="7600" baseline="30000" dirty="0"/>
              <a:t>. Then he asked them, “Do you have anything here to eat?” 42 They gave him a piece of broiled fish, 43 and </a:t>
            </a:r>
            <a:r>
              <a:rPr lang="en-US" sz="7600" baseline="30000" dirty="0">
                <a:solidFill>
                  <a:srgbClr val="FF0000"/>
                </a:solidFill>
              </a:rPr>
              <a:t>he ate </a:t>
            </a:r>
            <a:r>
              <a:rPr lang="en-US" sz="7600" baseline="30000" dirty="0"/>
              <a:t>it as they watched</a:t>
            </a:r>
            <a:r>
              <a:rPr lang="en-US" sz="7600" baseline="30000" dirty="0" smtClean="0"/>
              <a:t>. </a:t>
            </a:r>
            <a:endParaRPr lang="en-US" sz="7600" baseline="30000" dirty="0"/>
          </a:p>
        </p:txBody>
      </p:sp>
    </p:spTree>
    <p:extLst>
      <p:ext uri="{BB962C8B-B14F-4D97-AF65-F5344CB8AC3E}">
        <p14:creationId xmlns:p14="http://schemas.microsoft.com/office/powerpoint/2010/main" val="1882929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a:t>
            </a:r>
            <a:r>
              <a:rPr lang="en-US" sz="6600" b="1" dirty="0" smtClean="0"/>
              <a:t>24:50-51.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a:t> 50 Then Jesus led them to Bethany, and lifting his hands to heaven, he blessed them. 51 While he was blessing them, he left them and was taken up to heaven</a:t>
            </a:r>
            <a:r>
              <a:rPr lang="en-US" sz="8800" baseline="30000" dirty="0" smtClean="0"/>
              <a:t> </a:t>
            </a:r>
            <a:endParaRPr lang="en-US" sz="8800" baseline="30000" dirty="0"/>
          </a:p>
        </p:txBody>
      </p:sp>
    </p:spTree>
    <p:extLst>
      <p:ext uri="{BB962C8B-B14F-4D97-AF65-F5344CB8AC3E}">
        <p14:creationId xmlns:p14="http://schemas.microsoft.com/office/powerpoint/2010/main" val="3679740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Acts 1:11.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11 “Men of Galilee,” they said, “why are you standing here staring into heaven? Jesus has been taken from you into heaven, but someday </a:t>
            </a:r>
            <a:r>
              <a:rPr lang="en-US" sz="8000" baseline="30000" dirty="0">
                <a:solidFill>
                  <a:srgbClr val="FF0000"/>
                </a:solidFill>
              </a:rPr>
              <a:t>he will return from heaven in the same way you saw him go</a:t>
            </a:r>
            <a:r>
              <a:rPr lang="en-US" sz="8000" baseline="30000" dirty="0" smtClean="0"/>
              <a:t>!” </a:t>
            </a:r>
            <a:endParaRPr lang="en-US" sz="8000" baseline="30000" dirty="0"/>
          </a:p>
        </p:txBody>
      </p:sp>
    </p:spTree>
    <p:extLst>
      <p:ext uri="{BB962C8B-B14F-4D97-AF65-F5344CB8AC3E}">
        <p14:creationId xmlns:p14="http://schemas.microsoft.com/office/powerpoint/2010/main" val="4873163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315" y="436729"/>
            <a:ext cx="9873037" cy="5540990"/>
          </a:xfrm>
          <a:prstGeom prst="rect">
            <a:avLst/>
          </a:prstGeom>
        </p:spPr>
      </p:pic>
    </p:spTree>
    <p:extLst>
      <p:ext uri="{BB962C8B-B14F-4D97-AF65-F5344CB8AC3E}">
        <p14:creationId xmlns:p14="http://schemas.microsoft.com/office/powerpoint/2010/main" val="232781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Thessalonians 4:17.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17 Then, together with them, we who are still alive and remain on the earth will be caught up in the clouds </a:t>
            </a:r>
            <a:r>
              <a:rPr lang="en-US" sz="8000" baseline="30000" dirty="0">
                <a:solidFill>
                  <a:srgbClr val="FF0000"/>
                </a:solidFill>
              </a:rPr>
              <a:t>to meet the Lord in the air</a:t>
            </a:r>
            <a:r>
              <a:rPr lang="en-US" sz="8000" baseline="30000" dirty="0"/>
              <a:t>. Then we will be with the Lord forever..</a:t>
            </a:r>
            <a:r>
              <a:rPr lang="en-US" sz="8000" baseline="30000" dirty="0" smtClean="0"/>
              <a:t> </a:t>
            </a:r>
            <a:endParaRPr lang="en-US" sz="8000" baseline="30000" dirty="0"/>
          </a:p>
        </p:txBody>
      </p:sp>
    </p:spTree>
    <p:extLst>
      <p:ext uri="{BB962C8B-B14F-4D97-AF65-F5344CB8AC3E}">
        <p14:creationId xmlns:p14="http://schemas.microsoft.com/office/powerpoint/2010/main" val="33764906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1:13-17. </a:t>
            </a:r>
            <a:r>
              <a:rPr lang="en-US" sz="6600" b="1" dirty="0" smtClean="0"/>
              <a:t>(NLT)</a:t>
            </a:r>
            <a:endParaRPr lang="en-US" sz="6600" b="1" dirty="0"/>
          </a:p>
        </p:txBody>
      </p:sp>
      <p:sp>
        <p:nvSpPr>
          <p:cNvPr id="3" name="Content Placeholder 2"/>
          <p:cNvSpPr>
            <a:spLocks noGrp="1"/>
          </p:cNvSpPr>
          <p:nvPr>
            <p:ph idx="1"/>
          </p:nvPr>
        </p:nvSpPr>
        <p:spPr>
          <a:xfrm>
            <a:off x="234462" y="1848255"/>
            <a:ext cx="11723076" cy="4683550"/>
          </a:xfrm>
        </p:spPr>
        <p:txBody>
          <a:bodyPr>
            <a:noAutofit/>
          </a:bodyPr>
          <a:lstStyle/>
          <a:p>
            <a:r>
              <a:rPr lang="en-US" sz="8000" baseline="30000" dirty="0"/>
              <a:t> 13 And standing in the </a:t>
            </a:r>
            <a:r>
              <a:rPr lang="en-US" sz="8000" baseline="30000" dirty="0">
                <a:solidFill>
                  <a:srgbClr val="FF0000"/>
                </a:solidFill>
              </a:rPr>
              <a:t>middle of the lampstands </a:t>
            </a:r>
            <a:r>
              <a:rPr lang="en-US" sz="8000" baseline="30000" dirty="0"/>
              <a:t>was someone like the Son of Man</a:t>
            </a:r>
            <a:r>
              <a:rPr lang="en-US" sz="8000" baseline="30000" dirty="0" smtClean="0"/>
              <a:t>. </a:t>
            </a:r>
            <a:r>
              <a:rPr lang="en-US" sz="8000" baseline="30000" dirty="0"/>
              <a:t>He was wearing a </a:t>
            </a:r>
            <a:r>
              <a:rPr lang="en-US" sz="8000" baseline="30000" dirty="0">
                <a:solidFill>
                  <a:srgbClr val="FF0000"/>
                </a:solidFill>
              </a:rPr>
              <a:t>long robe with a gold sash across his chest</a:t>
            </a:r>
            <a:r>
              <a:rPr lang="en-US" sz="8000" baseline="30000" dirty="0"/>
              <a:t>. 14 His head and his hair were white like wool, as white as snow. And his eyes were like flames of </a:t>
            </a:r>
            <a:r>
              <a:rPr lang="en-US" sz="8000" baseline="30000" dirty="0" smtClean="0"/>
              <a:t>fire. </a:t>
            </a:r>
            <a:endParaRPr lang="en-US" sz="8000" baseline="30000" dirty="0"/>
          </a:p>
        </p:txBody>
      </p:sp>
    </p:spTree>
    <p:extLst>
      <p:ext uri="{BB962C8B-B14F-4D97-AF65-F5344CB8AC3E}">
        <p14:creationId xmlns:p14="http://schemas.microsoft.com/office/powerpoint/2010/main" val="28421847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1:13-17. </a:t>
            </a:r>
            <a:r>
              <a:rPr lang="en-US" sz="6600" b="1" dirty="0" smtClean="0"/>
              <a:t>(NLT)</a:t>
            </a:r>
            <a:endParaRPr lang="en-US" sz="6600" b="1" dirty="0"/>
          </a:p>
        </p:txBody>
      </p:sp>
      <p:sp>
        <p:nvSpPr>
          <p:cNvPr id="3" name="Content Placeholder 2"/>
          <p:cNvSpPr>
            <a:spLocks noGrp="1"/>
          </p:cNvSpPr>
          <p:nvPr>
            <p:ph idx="1"/>
          </p:nvPr>
        </p:nvSpPr>
        <p:spPr>
          <a:xfrm>
            <a:off x="234462" y="1964987"/>
            <a:ext cx="11723076" cy="4566818"/>
          </a:xfrm>
        </p:spPr>
        <p:txBody>
          <a:bodyPr>
            <a:noAutofit/>
          </a:bodyPr>
          <a:lstStyle/>
          <a:p>
            <a:r>
              <a:rPr lang="en-US" sz="8000" baseline="30000" dirty="0" smtClean="0"/>
              <a:t>15 </a:t>
            </a:r>
            <a:r>
              <a:rPr lang="en-US" sz="8000" baseline="30000" dirty="0"/>
              <a:t>His feet were like polished bronze refined in a furnace, and his voice thundered like mighty ocean waves. 16 He held seven stars in his right hand, and a sharp two-edged sword came from his mouth. And his face was like the sun in all its brilliance</a:t>
            </a:r>
            <a:r>
              <a:rPr lang="en-US" sz="8000" baseline="30000" dirty="0" smtClean="0"/>
              <a:t>.</a:t>
            </a:r>
            <a:endParaRPr lang="en-US" sz="8000" baseline="30000" dirty="0"/>
          </a:p>
        </p:txBody>
      </p:sp>
    </p:spTree>
    <p:extLst>
      <p:ext uri="{BB962C8B-B14F-4D97-AF65-F5344CB8AC3E}">
        <p14:creationId xmlns:p14="http://schemas.microsoft.com/office/powerpoint/2010/main" val="29772458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1:13-17.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smtClean="0"/>
              <a:t>17 </a:t>
            </a:r>
            <a:r>
              <a:rPr lang="en-US" sz="9600" baseline="30000" dirty="0"/>
              <a:t>When I saw him, I fell at his feet as if I were dead. But he laid his right hand on me and said, “Don’t be afraid! </a:t>
            </a:r>
            <a:r>
              <a:rPr lang="en-US" sz="9600" baseline="30000" dirty="0">
                <a:solidFill>
                  <a:srgbClr val="FF0000"/>
                </a:solidFill>
              </a:rPr>
              <a:t>I am the First and the Last</a:t>
            </a:r>
            <a:r>
              <a:rPr lang="en-US" sz="9600" baseline="30000" dirty="0"/>
              <a:t>.</a:t>
            </a:r>
            <a:r>
              <a:rPr lang="en-US" sz="9600" baseline="30000" dirty="0" smtClean="0"/>
              <a:t> </a:t>
            </a:r>
            <a:endParaRPr lang="en-US" sz="9600" baseline="30000" dirty="0"/>
          </a:p>
        </p:txBody>
      </p:sp>
    </p:spTree>
    <p:extLst>
      <p:ext uri="{BB962C8B-B14F-4D97-AF65-F5344CB8AC3E}">
        <p14:creationId xmlns:p14="http://schemas.microsoft.com/office/powerpoint/2010/main" val="27469653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Corinthians 11:14.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a:t> 14 But I am not surprised! Even </a:t>
            </a:r>
            <a:r>
              <a:rPr lang="en-US" sz="9600" baseline="30000" dirty="0">
                <a:solidFill>
                  <a:srgbClr val="FF0000"/>
                </a:solidFill>
              </a:rPr>
              <a:t>Satan disguises himself </a:t>
            </a:r>
            <a:r>
              <a:rPr lang="en-US" sz="9600" baseline="30000" dirty="0"/>
              <a:t>as an angel of </a:t>
            </a:r>
            <a:r>
              <a:rPr lang="en-US" sz="9600" baseline="30000" dirty="0" smtClean="0"/>
              <a:t>light. </a:t>
            </a:r>
            <a:endParaRPr lang="en-US" sz="9600" baseline="30000" dirty="0"/>
          </a:p>
        </p:txBody>
      </p:sp>
    </p:spTree>
    <p:extLst>
      <p:ext uri="{BB962C8B-B14F-4D97-AF65-F5344CB8AC3E}">
        <p14:creationId xmlns:p14="http://schemas.microsoft.com/office/powerpoint/2010/main" val="3983719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654" y="150381"/>
            <a:ext cx="7338000" cy="6537021"/>
          </a:xfrm>
          <a:prstGeom prst="rect">
            <a:avLst/>
          </a:prstGeom>
        </p:spPr>
      </p:pic>
    </p:spTree>
    <p:extLst>
      <p:ext uri="{BB962C8B-B14F-4D97-AF65-F5344CB8AC3E}">
        <p14:creationId xmlns:p14="http://schemas.microsoft.com/office/powerpoint/2010/main" val="36491381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16:14.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14 They are </a:t>
            </a:r>
            <a:r>
              <a:rPr lang="en-US" sz="8000" baseline="30000" dirty="0">
                <a:solidFill>
                  <a:srgbClr val="FF0000"/>
                </a:solidFill>
              </a:rPr>
              <a:t>demonic spirits who work miracles</a:t>
            </a:r>
            <a:r>
              <a:rPr lang="en-US" sz="8000" baseline="30000" dirty="0"/>
              <a:t> and go out to all the rulers of the world to gather them </a:t>
            </a:r>
            <a:r>
              <a:rPr lang="en-US" sz="8000" baseline="30000" dirty="0">
                <a:solidFill>
                  <a:srgbClr val="FF0000"/>
                </a:solidFill>
              </a:rPr>
              <a:t>for battle against the Lord</a:t>
            </a:r>
            <a:r>
              <a:rPr lang="en-US" sz="8000" baseline="30000" dirty="0"/>
              <a:t> on that great judgment day of God the Almighty.</a:t>
            </a:r>
            <a:r>
              <a:rPr lang="en-US" sz="8000" baseline="30000" dirty="0" smtClean="0"/>
              <a:t> </a:t>
            </a:r>
            <a:endParaRPr lang="en-US" sz="8000" baseline="30000" dirty="0"/>
          </a:p>
        </p:txBody>
      </p:sp>
    </p:spTree>
    <p:extLst>
      <p:ext uri="{BB962C8B-B14F-4D97-AF65-F5344CB8AC3E}">
        <p14:creationId xmlns:p14="http://schemas.microsoft.com/office/powerpoint/2010/main" val="35373222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Thessalonians 2:9.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a:t> 9 This man will come to do the </a:t>
            </a:r>
            <a:r>
              <a:rPr lang="en-US" sz="9600" baseline="30000" dirty="0">
                <a:solidFill>
                  <a:srgbClr val="FF0000"/>
                </a:solidFill>
              </a:rPr>
              <a:t>work of Satan </a:t>
            </a:r>
            <a:r>
              <a:rPr lang="en-US" sz="9600" baseline="30000" dirty="0"/>
              <a:t>with counterfeit power and signs and miracles.</a:t>
            </a:r>
            <a:r>
              <a:rPr lang="en-US" sz="9600" baseline="30000" dirty="0" smtClean="0"/>
              <a:t> </a:t>
            </a:r>
            <a:endParaRPr lang="en-US" sz="9600" baseline="30000" dirty="0"/>
          </a:p>
        </p:txBody>
      </p:sp>
    </p:spTree>
    <p:extLst>
      <p:ext uri="{BB962C8B-B14F-4D97-AF65-F5344CB8AC3E}">
        <p14:creationId xmlns:p14="http://schemas.microsoft.com/office/powerpoint/2010/main" val="27793288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13:13.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a:t> 13 He did astounding miracles, even making fire flash down to earth from the sky while </a:t>
            </a:r>
            <a:r>
              <a:rPr lang="en-US" sz="8800" baseline="30000" dirty="0">
                <a:solidFill>
                  <a:srgbClr val="FF0000"/>
                </a:solidFill>
              </a:rPr>
              <a:t>everyone was watching</a:t>
            </a:r>
            <a:r>
              <a:rPr lang="en-US" sz="8800" baseline="30000" dirty="0"/>
              <a:t>.</a:t>
            </a:r>
            <a:r>
              <a:rPr lang="en-US" sz="8800" baseline="30000" dirty="0" smtClean="0"/>
              <a:t> </a:t>
            </a:r>
            <a:endParaRPr lang="en-US" sz="8800" baseline="30000" dirty="0"/>
          </a:p>
        </p:txBody>
      </p:sp>
    </p:spTree>
    <p:extLst>
      <p:ext uri="{BB962C8B-B14F-4D97-AF65-F5344CB8AC3E}">
        <p14:creationId xmlns:p14="http://schemas.microsoft.com/office/powerpoint/2010/main" val="39231378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4:6.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pPr algn="r"/>
            <a:r>
              <a:rPr lang="en-US" sz="8000" baseline="30000" dirty="0"/>
              <a:t> 6 and said, “</a:t>
            </a:r>
            <a:r>
              <a:rPr lang="en-US" sz="8000" baseline="30000" dirty="0">
                <a:solidFill>
                  <a:srgbClr val="FF0000"/>
                </a:solidFill>
              </a:rPr>
              <a:t>If you are</a:t>
            </a:r>
            <a:r>
              <a:rPr lang="en-US" sz="8000" baseline="30000" dirty="0"/>
              <a:t> the Son of God, jump off! For the </a:t>
            </a:r>
            <a:r>
              <a:rPr lang="en-US" sz="8000" baseline="30000" dirty="0">
                <a:solidFill>
                  <a:schemeClr val="accent1">
                    <a:lumMod val="75000"/>
                  </a:schemeClr>
                </a:solidFill>
              </a:rPr>
              <a:t>Scriptures </a:t>
            </a:r>
            <a:r>
              <a:rPr lang="en-US" sz="8000" baseline="30000" dirty="0" smtClean="0">
                <a:solidFill>
                  <a:schemeClr val="accent1">
                    <a:lumMod val="75000"/>
                  </a:schemeClr>
                </a:solidFill>
              </a:rPr>
              <a:t>say</a:t>
            </a:r>
            <a:r>
              <a:rPr lang="en-US" sz="8000" baseline="30000" dirty="0" smtClean="0"/>
              <a:t>, ‘</a:t>
            </a:r>
            <a:r>
              <a:rPr lang="en-US" sz="8000" baseline="30000" dirty="0"/>
              <a:t>He will order his angels to protect </a:t>
            </a:r>
            <a:r>
              <a:rPr lang="en-US" sz="8000" baseline="30000" dirty="0" smtClean="0"/>
              <a:t>you. And </a:t>
            </a:r>
            <a:r>
              <a:rPr lang="en-US" sz="8000" baseline="30000" dirty="0"/>
              <a:t>they will hold you up with their </a:t>
            </a:r>
            <a:r>
              <a:rPr lang="en-US" sz="8000" baseline="30000" dirty="0" smtClean="0"/>
              <a:t>hands </a:t>
            </a:r>
            <a:r>
              <a:rPr lang="en-US" sz="8000" baseline="30000" dirty="0"/>
              <a:t>so you won’t even hurt your foot on a stone</a:t>
            </a:r>
            <a:r>
              <a:rPr lang="en-US" sz="8000" baseline="30000" dirty="0" smtClean="0"/>
              <a:t>.’”. </a:t>
            </a:r>
            <a:endParaRPr lang="en-US" sz="8000" baseline="30000" dirty="0"/>
          </a:p>
        </p:txBody>
      </p:sp>
    </p:spTree>
    <p:extLst>
      <p:ext uri="{BB962C8B-B14F-4D97-AF65-F5344CB8AC3E}">
        <p14:creationId xmlns:p14="http://schemas.microsoft.com/office/powerpoint/2010/main" val="12339800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28:12.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12 “Son of man, sing this funeral song for the king of </a:t>
            </a:r>
            <a:r>
              <a:rPr lang="en-US" sz="8000" baseline="30000" dirty="0" err="1"/>
              <a:t>Tyre</a:t>
            </a:r>
            <a:r>
              <a:rPr lang="en-US" sz="8000" baseline="30000" dirty="0"/>
              <a:t>. Give him this message from the Sovereign </a:t>
            </a:r>
            <a:r>
              <a:rPr lang="en-US" sz="8000" baseline="30000" dirty="0" smtClean="0"/>
              <a:t>Lord: “</a:t>
            </a:r>
            <a:r>
              <a:rPr lang="en-US" sz="8000" baseline="30000" dirty="0"/>
              <a:t>You were the model of perfection</a:t>
            </a:r>
            <a:r>
              <a:rPr lang="en-US" sz="8000" baseline="30000" dirty="0" smtClean="0"/>
              <a:t>, </a:t>
            </a:r>
            <a:r>
              <a:rPr lang="en-US" sz="8000" baseline="30000" dirty="0">
                <a:solidFill>
                  <a:srgbClr val="FF0000"/>
                </a:solidFill>
              </a:rPr>
              <a:t>full of wisdom and exquisite in beauty</a:t>
            </a:r>
            <a:r>
              <a:rPr lang="en-US" sz="8000" baseline="30000" dirty="0"/>
              <a:t>.</a:t>
            </a:r>
            <a:r>
              <a:rPr lang="en-US" sz="8000" baseline="30000" dirty="0" smtClean="0"/>
              <a:t> </a:t>
            </a:r>
            <a:endParaRPr lang="en-US" sz="8000" baseline="30000" dirty="0"/>
          </a:p>
        </p:txBody>
      </p:sp>
    </p:spTree>
    <p:extLst>
      <p:ext uri="{BB962C8B-B14F-4D97-AF65-F5344CB8AC3E}">
        <p14:creationId xmlns:p14="http://schemas.microsoft.com/office/powerpoint/2010/main" val="38400820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24:23-26. </a:t>
            </a:r>
            <a:r>
              <a:rPr lang="en-US" sz="6600" b="1" dirty="0" smtClean="0"/>
              <a:t>(NLT)</a:t>
            </a:r>
            <a:endParaRPr lang="en-US" sz="6600" b="1" dirty="0"/>
          </a:p>
        </p:txBody>
      </p:sp>
      <p:sp>
        <p:nvSpPr>
          <p:cNvPr id="3" name="Content Placeholder 2"/>
          <p:cNvSpPr>
            <a:spLocks noGrp="1"/>
          </p:cNvSpPr>
          <p:nvPr>
            <p:ph idx="1"/>
          </p:nvPr>
        </p:nvSpPr>
        <p:spPr>
          <a:xfrm>
            <a:off x="234462" y="1887166"/>
            <a:ext cx="11723076" cy="4644639"/>
          </a:xfrm>
        </p:spPr>
        <p:txBody>
          <a:bodyPr>
            <a:noAutofit/>
          </a:bodyPr>
          <a:lstStyle/>
          <a:p>
            <a:r>
              <a:rPr lang="en-US" sz="8000" baseline="30000" dirty="0"/>
              <a:t> 23 “Then if anyone tells you, ‘Look, here is the Messiah,’ or ‘There he is,’ </a:t>
            </a:r>
            <a:r>
              <a:rPr lang="en-US" sz="8000" baseline="30000" dirty="0">
                <a:solidFill>
                  <a:schemeClr val="accent1">
                    <a:lumMod val="75000"/>
                  </a:schemeClr>
                </a:solidFill>
              </a:rPr>
              <a:t>don’t believe it</a:t>
            </a:r>
            <a:r>
              <a:rPr lang="en-US" sz="8000" baseline="30000" dirty="0"/>
              <a:t>.</a:t>
            </a:r>
            <a:r>
              <a:rPr lang="en-US" sz="8000" baseline="30000" dirty="0">
                <a:solidFill>
                  <a:srgbClr val="FF0000"/>
                </a:solidFill>
              </a:rPr>
              <a:t> </a:t>
            </a:r>
            <a:r>
              <a:rPr lang="en-US" sz="8000" baseline="30000" dirty="0"/>
              <a:t>24</a:t>
            </a:r>
            <a:r>
              <a:rPr lang="en-US" sz="8000" baseline="30000" dirty="0">
                <a:solidFill>
                  <a:srgbClr val="FF0000"/>
                </a:solidFill>
              </a:rPr>
              <a:t> For false messiahs and false prophets will rise up </a:t>
            </a:r>
            <a:r>
              <a:rPr lang="en-US" sz="8000" baseline="30000" dirty="0"/>
              <a:t>and perform great signs and wonders so as to deceive, if possible, even God’s chosen ones. </a:t>
            </a:r>
          </a:p>
        </p:txBody>
      </p:sp>
    </p:spTree>
    <p:extLst>
      <p:ext uri="{BB962C8B-B14F-4D97-AF65-F5344CB8AC3E}">
        <p14:creationId xmlns:p14="http://schemas.microsoft.com/office/powerpoint/2010/main" val="289572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24:23-26.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25 </a:t>
            </a:r>
            <a:r>
              <a:rPr lang="en-US" sz="8000" baseline="30000" dirty="0"/>
              <a:t>See, I have warned you about this ahead of </a:t>
            </a:r>
            <a:r>
              <a:rPr lang="en-US" sz="8000" baseline="30000" dirty="0" smtClean="0"/>
              <a:t>time. 26 </a:t>
            </a:r>
            <a:r>
              <a:rPr lang="en-US" sz="8000" baseline="30000" dirty="0"/>
              <a:t>“So if someone tells you, ‘Look, the Messiah is out in the desert,’ </a:t>
            </a:r>
            <a:r>
              <a:rPr lang="en-US" sz="8000" baseline="30000" dirty="0">
                <a:solidFill>
                  <a:srgbClr val="FF0000"/>
                </a:solidFill>
              </a:rPr>
              <a:t>don’t bother to go and look</a:t>
            </a:r>
            <a:r>
              <a:rPr lang="en-US" sz="8000" baseline="30000" dirty="0"/>
              <a:t>. Or, ‘Look, he is hiding here,’ </a:t>
            </a:r>
            <a:r>
              <a:rPr lang="en-US" sz="8000" baseline="30000" dirty="0">
                <a:solidFill>
                  <a:srgbClr val="FF0000"/>
                </a:solidFill>
              </a:rPr>
              <a:t>don’t believe </a:t>
            </a:r>
            <a:r>
              <a:rPr lang="en-US" sz="8000" baseline="30000" dirty="0"/>
              <a:t>it!.</a:t>
            </a:r>
            <a:r>
              <a:rPr lang="en-US" sz="8000" baseline="30000" dirty="0" smtClean="0"/>
              <a:t> </a:t>
            </a:r>
            <a:endParaRPr lang="en-US" sz="8000" baseline="30000" dirty="0"/>
          </a:p>
        </p:txBody>
      </p:sp>
    </p:spTree>
    <p:extLst>
      <p:ext uri="{BB962C8B-B14F-4D97-AF65-F5344CB8AC3E}">
        <p14:creationId xmlns:p14="http://schemas.microsoft.com/office/powerpoint/2010/main" val="37978959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097" y="354842"/>
            <a:ext cx="9691276" cy="6264322"/>
          </a:xfrm>
          <a:prstGeom prst="rect">
            <a:avLst/>
          </a:prstGeom>
        </p:spPr>
      </p:pic>
    </p:spTree>
    <p:extLst>
      <p:ext uri="{BB962C8B-B14F-4D97-AF65-F5344CB8AC3E}">
        <p14:creationId xmlns:p14="http://schemas.microsoft.com/office/powerpoint/2010/main" val="25317675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6:14-16. </a:t>
            </a:r>
            <a:r>
              <a:rPr lang="en-US" sz="6600" b="1" dirty="0" smtClean="0"/>
              <a:t>(NLT)</a:t>
            </a:r>
            <a:endParaRPr lang="en-US" sz="6600" b="1" dirty="0"/>
          </a:p>
        </p:txBody>
      </p:sp>
      <p:sp>
        <p:nvSpPr>
          <p:cNvPr id="3" name="Content Placeholder 2"/>
          <p:cNvSpPr>
            <a:spLocks noGrp="1"/>
          </p:cNvSpPr>
          <p:nvPr>
            <p:ph idx="1"/>
          </p:nvPr>
        </p:nvSpPr>
        <p:spPr>
          <a:xfrm>
            <a:off x="234462" y="2238833"/>
            <a:ext cx="11723076" cy="4351338"/>
          </a:xfrm>
        </p:spPr>
        <p:txBody>
          <a:bodyPr>
            <a:noAutofit/>
          </a:bodyPr>
          <a:lstStyle/>
          <a:p>
            <a:r>
              <a:rPr lang="en-US" sz="9600" baseline="30000" dirty="0"/>
              <a:t> 14 The sky was </a:t>
            </a:r>
            <a:r>
              <a:rPr lang="en-US" sz="9600" baseline="30000" dirty="0">
                <a:solidFill>
                  <a:srgbClr val="FF0000"/>
                </a:solidFill>
              </a:rPr>
              <a:t>rolled up </a:t>
            </a:r>
            <a:r>
              <a:rPr lang="en-US" sz="9600" baseline="30000" dirty="0"/>
              <a:t>like a scroll, and all of the mountains and islands were </a:t>
            </a:r>
            <a:r>
              <a:rPr lang="en-US" sz="9600" baseline="30000" dirty="0">
                <a:solidFill>
                  <a:srgbClr val="FF0000"/>
                </a:solidFill>
              </a:rPr>
              <a:t>moved from their places</a:t>
            </a:r>
            <a:r>
              <a:rPr lang="en-US" sz="9600" baseline="30000" dirty="0" smtClean="0"/>
              <a:t>.</a:t>
            </a:r>
            <a:endParaRPr lang="en-US" sz="9600" baseline="30000" dirty="0"/>
          </a:p>
        </p:txBody>
      </p:sp>
    </p:spTree>
    <p:extLst>
      <p:ext uri="{BB962C8B-B14F-4D97-AF65-F5344CB8AC3E}">
        <p14:creationId xmlns:p14="http://schemas.microsoft.com/office/powerpoint/2010/main" val="21769132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6:14-16.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15 </a:t>
            </a:r>
            <a:r>
              <a:rPr lang="en-US" sz="8000" baseline="30000" dirty="0"/>
              <a:t>Then everyone—the kings of the earth, the rulers, the generals, the wealthy, the powerful, and every slave and free person—</a:t>
            </a:r>
            <a:r>
              <a:rPr lang="en-US" sz="8000" baseline="30000" dirty="0">
                <a:solidFill>
                  <a:srgbClr val="FF0000"/>
                </a:solidFill>
              </a:rPr>
              <a:t>all hid themselves</a:t>
            </a:r>
            <a:r>
              <a:rPr lang="en-US" sz="8000" baseline="30000" dirty="0"/>
              <a:t> in the caves and among the rocks of the mountains. </a:t>
            </a:r>
          </a:p>
        </p:txBody>
      </p:sp>
    </p:spTree>
    <p:extLst>
      <p:ext uri="{BB962C8B-B14F-4D97-AF65-F5344CB8AC3E}">
        <p14:creationId xmlns:p14="http://schemas.microsoft.com/office/powerpoint/2010/main" val="2535305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0" y="-19594"/>
            <a:ext cx="9239596" cy="6877594"/>
          </a:xfrm>
          <a:prstGeom prst="rect">
            <a:avLst/>
          </a:prstGeom>
        </p:spPr>
      </p:pic>
    </p:spTree>
    <p:extLst>
      <p:ext uri="{BB962C8B-B14F-4D97-AF65-F5344CB8AC3E}">
        <p14:creationId xmlns:p14="http://schemas.microsoft.com/office/powerpoint/2010/main" val="38929914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6:14-16.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16 </a:t>
            </a:r>
            <a:r>
              <a:rPr lang="en-US" sz="8800" baseline="30000" dirty="0"/>
              <a:t>And they cried to the mountains and the rocks, “Fall on us and </a:t>
            </a:r>
            <a:r>
              <a:rPr lang="en-US" sz="8800" baseline="30000" dirty="0">
                <a:solidFill>
                  <a:srgbClr val="FF0000"/>
                </a:solidFill>
              </a:rPr>
              <a:t>hide us </a:t>
            </a:r>
            <a:r>
              <a:rPr lang="en-US" sz="8800" baseline="30000" dirty="0"/>
              <a:t>from the face of the one who sits on the throne and from the </a:t>
            </a:r>
            <a:r>
              <a:rPr lang="en-US" sz="8800" baseline="30000" dirty="0">
                <a:solidFill>
                  <a:srgbClr val="FF0000"/>
                </a:solidFill>
              </a:rPr>
              <a:t>wrath of the </a:t>
            </a:r>
            <a:r>
              <a:rPr lang="en-US" sz="8800" baseline="30000" dirty="0" smtClean="0">
                <a:solidFill>
                  <a:srgbClr val="FF0000"/>
                </a:solidFill>
              </a:rPr>
              <a:t>Lamb</a:t>
            </a:r>
            <a:r>
              <a:rPr lang="en-US" sz="8800" baseline="30000" dirty="0" smtClean="0"/>
              <a:t>. </a:t>
            </a:r>
            <a:endParaRPr lang="en-US" sz="8800" baseline="30000" dirty="0"/>
          </a:p>
        </p:txBody>
      </p:sp>
    </p:spTree>
    <p:extLst>
      <p:ext uri="{BB962C8B-B14F-4D97-AF65-F5344CB8AC3E}">
        <p14:creationId xmlns:p14="http://schemas.microsoft.com/office/powerpoint/2010/main" val="14710996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Thessalonians 2:8-12. </a:t>
            </a:r>
            <a:r>
              <a:rPr lang="en-US" sz="6600" b="1" dirty="0" smtClean="0"/>
              <a:t>(NLT)</a:t>
            </a:r>
            <a:endParaRPr lang="en-US" sz="6600" b="1" dirty="0"/>
          </a:p>
        </p:txBody>
      </p:sp>
      <p:sp>
        <p:nvSpPr>
          <p:cNvPr id="3" name="Content Placeholder 2"/>
          <p:cNvSpPr>
            <a:spLocks noGrp="1"/>
          </p:cNvSpPr>
          <p:nvPr>
            <p:ph idx="1"/>
          </p:nvPr>
        </p:nvSpPr>
        <p:spPr>
          <a:xfrm>
            <a:off x="357292" y="2180467"/>
            <a:ext cx="11723076" cy="4351338"/>
          </a:xfrm>
        </p:spPr>
        <p:txBody>
          <a:bodyPr>
            <a:noAutofit/>
          </a:bodyPr>
          <a:lstStyle/>
          <a:p>
            <a:r>
              <a:rPr lang="en-US" sz="8800" baseline="30000" dirty="0"/>
              <a:t> 8 Then the </a:t>
            </a:r>
            <a:r>
              <a:rPr lang="en-US" sz="8800" baseline="30000" dirty="0">
                <a:solidFill>
                  <a:srgbClr val="FF0000"/>
                </a:solidFill>
              </a:rPr>
              <a:t>man of lawlessness will be revealed</a:t>
            </a:r>
            <a:r>
              <a:rPr lang="en-US" sz="8800" baseline="30000" dirty="0"/>
              <a:t>, but the Lord Jesus will slay him with the breath of his mouth and destroy him by the splendor of his coming</a:t>
            </a:r>
            <a:r>
              <a:rPr lang="en-US" sz="8800" baseline="30000" dirty="0" smtClean="0"/>
              <a:t>.</a:t>
            </a:r>
            <a:endParaRPr lang="en-US" sz="8800" baseline="30000" dirty="0"/>
          </a:p>
        </p:txBody>
      </p:sp>
    </p:spTree>
    <p:extLst>
      <p:ext uri="{BB962C8B-B14F-4D97-AF65-F5344CB8AC3E}">
        <p14:creationId xmlns:p14="http://schemas.microsoft.com/office/powerpoint/2010/main" val="25170400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Thessalonians 2:8-12. </a:t>
            </a:r>
            <a:r>
              <a:rPr lang="en-US" sz="6600" b="1" dirty="0" smtClean="0"/>
              <a:t>(NLT)</a:t>
            </a:r>
            <a:endParaRPr lang="en-US" sz="6600" b="1" dirty="0"/>
          </a:p>
        </p:txBody>
      </p:sp>
      <p:sp>
        <p:nvSpPr>
          <p:cNvPr id="3" name="Content Placeholder 2"/>
          <p:cNvSpPr>
            <a:spLocks noGrp="1"/>
          </p:cNvSpPr>
          <p:nvPr>
            <p:ph idx="1"/>
          </p:nvPr>
        </p:nvSpPr>
        <p:spPr>
          <a:xfrm>
            <a:off x="234462" y="1906621"/>
            <a:ext cx="11957538" cy="4625184"/>
          </a:xfrm>
        </p:spPr>
        <p:txBody>
          <a:bodyPr>
            <a:noAutofit/>
          </a:bodyPr>
          <a:lstStyle/>
          <a:p>
            <a:r>
              <a:rPr lang="en-US" sz="8000" baseline="30000" dirty="0" smtClean="0"/>
              <a:t>9 </a:t>
            </a:r>
            <a:r>
              <a:rPr lang="en-US" sz="8000" baseline="30000" dirty="0"/>
              <a:t>This man will come to do the work of Satan with counterfeit power and signs and miracles. 10 </a:t>
            </a:r>
            <a:r>
              <a:rPr lang="en-US" sz="8000" baseline="30000" dirty="0">
                <a:solidFill>
                  <a:srgbClr val="FF0000"/>
                </a:solidFill>
              </a:rPr>
              <a:t>He will use every kind of evil deception to fool</a:t>
            </a:r>
            <a:r>
              <a:rPr lang="en-US" sz="8000" baseline="30000" dirty="0"/>
              <a:t> those on their way to destruction, because they refuse to love and accept the truth that would save them. </a:t>
            </a:r>
          </a:p>
        </p:txBody>
      </p:sp>
    </p:spTree>
    <p:extLst>
      <p:ext uri="{BB962C8B-B14F-4D97-AF65-F5344CB8AC3E}">
        <p14:creationId xmlns:p14="http://schemas.microsoft.com/office/powerpoint/2010/main" val="16587407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Thessalonians 2:8-12.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11 </a:t>
            </a:r>
            <a:r>
              <a:rPr lang="en-US" sz="8800" baseline="30000" dirty="0"/>
              <a:t>So God will cause them to be greatly deceived, and they will believe these lies. 12 Then they will be condemned for enjoying evil rather than believing the truth</a:t>
            </a:r>
            <a:r>
              <a:rPr lang="en-US" sz="8800" baseline="30000" dirty="0" smtClean="0"/>
              <a:t>.</a:t>
            </a:r>
            <a:endParaRPr lang="en-US" sz="8800" baseline="30000" dirty="0"/>
          </a:p>
        </p:txBody>
      </p:sp>
    </p:spTree>
    <p:extLst>
      <p:ext uri="{BB962C8B-B14F-4D97-AF65-F5344CB8AC3E}">
        <p14:creationId xmlns:p14="http://schemas.microsoft.com/office/powerpoint/2010/main" val="36701372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11:4.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4 He will give justice to the </a:t>
            </a:r>
            <a:r>
              <a:rPr lang="en-US" sz="8000" baseline="30000" dirty="0" smtClean="0"/>
              <a:t>poor </a:t>
            </a:r>
            <a:r>
              <a:rPr lang="en-US" sz="8000" baseline="30000" dirty="0"/>
              <a:t>and make fair decisions for the </a:t>
            </a:r>
            <a:r>
              <a:rPr lang="en-US" sz="8000" baseline="30000" dirty="0" smtClean="0"/>
              <a:t>exploited. </a:t>
            </a:r>
            <a:r>
              <a:rPr lang="en-US" sz="8000" baseline="30000" dirty="0" smtClean="0">
                <a:solidFill>
                  <a:srgbClr val="FF0000"/>
                </a:solidFill>
              </a:rPr>
              <a:t>The </a:t>
            </a:r>
            <a:r>
              <a:rPr lang="en-US" sz="8000" baseline="30000" dirty="0">
                <a:solidFill>
                  <a:srgbClr val="FF0000"/>
                </a:solidFill>
              </a:rPr>
              <a:t>earth will shake at the force of his word</a:t>
            </a:r>
            <a:r>
              <a:rPr lang="en-US" sz="8000" baseline="30000" dirty="0" smtClean="0"/>
              <a:t>, </a:t>
            </a:r>
            <a:r>
              <a:rPr lang="en-US" sz="8000" baseline="30000" dirty="0"/>
              <a:t>and </a:t>
            </a:r>
            <a:r>
              <a:rPr lang="en-US" sz="8000" baseline="30000" dirty="0">
                <a:solidFill>
                  <a:schemeClr val="accent1">
                    <a:lumMod val="75000"/>
                  </a:schemeClr>
                </a:solidFill>
              </a:rPr>
              <a:t>one breath </a:t>
            </a:r>
            <a:r>
              <a:rPr lang="en-US" sz="8000" baseline="30000" dirty="0"/>
              <a:t>from his mouth will destroy the wicked.</a:t>
            </a:r>
            <a:r>
              <a:rPr lang="en-US" sz="8000" baseline="30000" dirty="0" smtClean="0"/>
              <a:t> </a:t>
            </a:r>
            <a:endParaRPr lang="en-US" sz="8000" baseline="30000" dirty="0"/>
          </a:p>
        </p:txBody>
      </p:sp>
    </p:spTree>
    <p:extLst>
      <p:ext uri="{BB962C8B-B14F-4D97-AF65-F5344CB8AC3E}">
        <p14:creationId xmlns:p14="http://schemas.microsoft.com/office/powerpoint/2010/main" val="91810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Thessalonians </a:t>
            </a:r>
            <a:r>
              <a:rPr lang="en-US" sz="6600" b="1" dirty="0" smtClean="0"/>
              <a:t>1:7-8. (NLT)</a:t>
            </a:r>
            <a:endParaRPr lang="en-US" sz="6600" b="1" dirty="0"/>
          </a:p>
        </p:txBody>
      </p:sp>
      <p:sp>
        <p:nvSpPr>
          <p:cNvPr id="3" name="Content Placeholder 2"/>
          <p:cNvSpPr>
            <a:spLocks noGrp="1"/>
          </p:cNvSpPr>
          <p:nvPr>
            <p:ph idx="1"/>
          </p:nvPr>
        </p:nvSpPr>
        <p:spPr>
          <a:xfrm>
            <a:off x="234462" y="1887166"/>
            <a:ext cx="11723076" cy="4644639"/>
          </a:xfrm>
        </p:spPr>
        <p:txBody>
          <a:bodyPr>
            <a:noAutofit/>
          </a:bodyPr>
          <a:lstStyle/>
          <a:p>
            <a:r>
              <a:rPr lang="en-US" sz="7200" baseline="30000" dirty="0"/>
              <a:t> 7 And God will provide rest for you who are being persecuted and also for us when the Lord Jesus appears from heaven. He will come with his mighty angels, 8 in flaming fire, bringing </a:t>
            </a:r>
            <a:r>
              <a:rPr lang="en-US" sz="7200" baseline="30000" dirty="0">
                <a:solidFill>
                  <a:srgbClr val="FF0000"/>
                </a:solidFill>
              </a:rPr>
              <a:t>judgment on those who don’t know God </a:t>
            </a:r>
            <a:r>
              <a:rPr lang="en-US" sz="7200" baseline="30000" dirty="0"/>
              <a:t>and on those </a:t>
            </a:r>
            <a:r>
              <a:rPr lang="en-US" sz="7200" baseline="30000" dirty="0">
                <a:solidFill>
                  <a:srgbClr val="FF0000"/>
                </a:solidFill>
              </a:rPr>
              <a:t>who refuse to obey </a:t>
            </a:r>
            <a:r>
              <a:rPr lang="en-US" sz="7200" baseline="30000" dirty="0" smtClean="0"/>
              <a:t>the Good </a:t>
            </a:r>
            <a:r>
              <a:rPr lang="en-US" sz="7200" baseline="30000" dirty="0"/>
              <a:t>News of our Lord Jesus.</a:t>
            </a:r>
            <a:r>
              <a:rPr lang="en-US" sz="7200" dirty="0" smtClean="0"/>
              <a:t> </a:t>
            </a:r>
            <a:r>
              <a:rPr lang="en-US" sz="7200" baseline="30000" dirty="0" smtClean="0"/>
              <a:t> </a:t>
            </a:r>
            <a:endParaRPr lang="en-US" sz="7200" baseline="30000" dirty="0"/>
          </a:p>
        </p:txBody>
      </p:sp>
    </p:spTree>
    <p:extLst>
      <p:ext uri="{BB962C8B-B14F-4D97-AF65-F5344CB8AC3E}">
        <p14:creationId xmlns:p14="http://schemas.microsoft.com/office/powerpoint/2010/main" val="15762109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Thessalonians </a:t>
            </a:r>
            <a:r>
              <a:rPr lang="en-US" sz="6600" b="1" dirty="0" smtClean="0"/>
              <a:t>2:10-12</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2607013"/>
            <a:ext cx="11957538" cy="3924792"/>
          </a:xfrm>
        </p:spPr>
        <p:txBody>
          <a:bodyPr>
            <a:noAutofit/>
          </a:bodyPr>
          <a:lstStyle/>
          <a:p>
            <a:r>
              <a:rPr lang="en-US" sz="8000" baseline="30000" dirty="0" smtClean="0"/>
              <a:t>10 </a:t>
            </a:r>
            <a:r>
              <a:rPr lang="en-US" sz="8000" baseline="30000" dirty="0"/>
              <a:t>He will use every kind of evil deception to fool those on their way to destruction, because they refuse to love and accept the truth that would save them. </a:t>
            </a:r>
          </a:p>
        </p:txBody>
      </p:sp>
    </p:spTree>
    <p:extLst>
      <p:ext uri="{BB962C8B-B14F-4D97-AF65-F5344CB8AC3E}">
        <p14:creationId xmlns:p14="http://schemas.microsoft.com/office/powerpoint/2010/main" val="36827634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Thessalonians </a:t>
            </a:r>
            <a:r>
              <a:rPr lang="en-US" sz="6600" b="1" dirty="0" smtClean="0"/>
              <a:t>2:10-12</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11 </a:t>
            </a:r>
            <a:r>
              <a:rPr lang="en-US" sz="8800" baseline="30000" dirty="0"/>
              <a:t>So God will cause them to be greatly deceived, and </a:t>
            </a:r>
            <a:r>
              <a:rPr lang="en-US" sz="8800" baseline="30000" dirty="0">
                <a:solidFill>
                  <a:srgbClr val="FF0000"/>
                </a:solidFill>
              </a:rPr>
              <a:t>they will believe these lies</a:t>
            </a:r>
            <a:r>
              <a:rPr lang="en-US" sz="8800" baseline="30000" dirty="0"/>
              <a:t>. 12 Then they will be condemned for enjoying evil rather than believing the truth</a:t>
            </a:r>
            <a:r>
              <a:rPr lang="en-US" sz="8800" baseline="30000" dirty="0" smtClean="0"/>
              <a:t>.</a:t>
            </a:r>
            <a:endParaRPr lang="en-US" sz="8800" baseline="30000" dirty="0"/>
          </a:p>
        </p:txBody>
      </p:sp>
    </p:spTree>
    <p:extLst>
      <p:ext uri="{BB962C8B-B14F-4D97-AF65-F5344CB8AC3E}">
        <p14:creationId xmlns:p14="http://schemas.microsoft.com/office/powerpoint/2010/main" val="41691881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9:26.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26 If anyone is ashamed of me and my message, the Son of Man will be ashamed of that person when he returns in </a:t>
            </a:r>
            <a:r>
              <a:rPr lang="en-US" sz="8000" baseline="30000" dirty="0">
                <a:solidFill>
                  <a:srgbClr val="FF0000"/>
                </a:solidFill>
              </a:rPr>
              <a:t>his glory </a:t>
            </a:r>
            <a:r>
              <a:rPr lang="en-US" sz="8000" baseline="30000" dirty="0"/>
              <a:t>and in the </a:t>
            </a:r>
            <a:r>
              <a:rPr lang="en-US" sz="8000" baseline="30000" dirty="0">
                <a:solidFill>
                  <a:srgbClr val="FF0000"/>
                </a:solidFill>
              </a:rPr>
              <a:t>glory of the Father </a:t>
            </a:r>
            <a:r>
              <a:rPr lang="en-US" sz="8000" baseline="30000" dirty="0"/>
              <a:t>and the </a:t>
            </a:r>
            <a:r>
              <a:rPr lang="en-US" sz="8000" baseline="30000" dirty="0">
                <a:solidFill>
                  <a:srgbClr val="FF0000"/>
                </a:solidFill>
              </a:rPr>
              <a:t>holy angels</a:t>
            </a:r>
            <a:r>
              <a:rPr lang="en-US" sz="8000" baseline="30000" dirty="0"/>
              <a:t>.</a:t>
            </a:r>
            <a:r>
              <a:rPr lang="en-US" sz="8000" baseline="30000" dirty="0" smtClean="0"/>
              <a:t> </a:t>
            </a:r>
            <a:endParaRPr lang="en-US" sz="8000" baseline="30000" dirty="0"/>
          </a:p>
        </p:txBody>
      </p:sp>
    </p:spTree>
    <p:extLst>
      <p:ext uri="{BB962C8B-B14F-4D97-AF65-F5344CB8AC3E}">
        <p14:creationId xmlns:p14="http://schemas.microsoft.com/office/powerpoint/2010/main" val="14240653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19:11-16. </a:t>
            </a:r>
            <a:r>
              <a:rPr lang="en-US" sz="6600" b="1" dirty="0" smtClean="0"/>
              <a:t>(NLT)</a:t>
            </a:r>
            <a:endParaRPr lang="en-US" sz="6600" b="1" dirty="0"/>
          </a:p>
        </p:txBody>
      </p:sp>
      <p:sp>
        <p:nvSpPr>
          <p:cNvPr id="3" name="Content Placeholder 2"/>
          <p:cNvSpPr>
            <a:spLocks noGrp="1"/>
          </p:cNvSpPr>
          <p:nvPr>
            <p:ph idx="1"/>
          </p:nvPr>
        </p:nvSpPr>
        <p:spPr>
          <a:xfrm>
            <a:off x="234462" y="1828800"/>
            <a:ext cx="11723076" cy="4703005"/>
          </a:xfrm>
        </p:spPr>
        <p:txBody>
          <a:bodyPr>
            <a:noAutofit/>
          </a:bodyPr>
          <a:lstStyle/>
          <a:p>
            <a:r>
              <a:rPr lang="en-US" sz="7200" baseline="30000" dirty="0"/>
              <a:t> 11 Then I saw heaven opened, and a white horse was standing there. Its rider was named Faithful and True, for he </a:t>
            </a:r>
            <a:r>
              <a:rPr lang="en-US" sz="7200" baseline="30000" dirty="0">
                <a:solidFill>
                  <a:srgbClr val="FF0000"/>
                </a:solidFill>
              </a:rPr>
              <a:t>judges fairly and wages a righteous war</a:t>
            </a:r>
            <a:r>
              <a:rPr lang="en-US" sz="7200" baseline="30000" dirty="0"/>
              <a:t>. 12 His eyes were like flames of fire, and on his head were many crowns. A name was written on him that no one understood except himself. </a:t>
            </a:r>
          </a:p>
        </p:txBody>
      </p:sp>
    </p:spTree>
    <p:extLst>
      <p:ext uri="{BB962C8B-B14F-4D97-AF65-F5344CB8AC3E}">
        <p14:creationId xmlns:p14="http://schemas.microsoft.com/office/powerpoint/2010/main" val="4011852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0578" y="2967335"/>
            <a:ext cx="9230861" cy="1200329"/>
          </a:xfrm>
          <a:prstGeom prst="rect">
            <a:avLst/>
          </a:prstGeom>
          <a:noFill/>
        </p:spPr>
        <p:txBody>
          <a:bodyPr wrap="none" lIns="91440" tIns="45720" rIns="91440" bIns="45720">
            <a:spAutoFit/>
          </a:bodyPr>
          <a:lstStyle/>
          <a:p>
            <a:pPr algn="ctr"/>
            <a:r>
              <a:rPr lang="en-US" sz="7200" b="1" dirty="0" smtClean="0">
                <a:ln w="13462">
                  <a:solidFill>
                    <a:prstClr val="white"/>
                  </a:solidFill>
                  <a:prstDash val="solid"/>
                </a:ln>
                <a:solidFill>
                  <a:srgbClr val="002060"/>
                </a:solidFill>
                <a:effectLst>
                  <a:outerShdw dist="38100" dir="2700000" algn="bl" rotWithShape="0">
                    <a:srgbClr val="4472C4"/>
                  </a:outerShdw>
                </a:effectLst>
              </a:rPr>
              <a:t>Christ’s Glorious Return</a:t>
            </a:r>
            <a:endParaRPr lang="en-US" sz="7200" b="1" dirty="0">
              <a:ln w="13462">
                <a:solidFill>
                  <a:prstClr val="white"/>
                </a:solidFill>
                <a:prstDash val="solid"/>
              </a:ln>
              <a:solidFill>
                <a:srgbClr val="002060"/>
              </a:solidFill>
              <a:effectLst>
                <a:outerShdw dist="38100" dir="2700000" algn="bl" rotWithShape="0">
                  <a:srgbClr val="4472C4"/>
                </a:outerShdw>
              </a:effectLst>
            </a:endParaRPr>
          </a:p>
        </p:txBody>
      </p:sp>
      <p:sp>
        <p:nvSpPr>
          <p:cNvPr id="3" name="TextBox 2"/>
          <p:cNvSpPr txBox="1"/>
          <p:nvPr/>
        </p:nvSpPr>
        <p:spPr>
          <a:xfrm>
            <a:off x="2165741" y="1481047"/>
            <a:ext cx="8184035" cy="1200329"/>
          </a:xfrm>
          <a:prstGeom prst="rect">
            <a:avLst/>
          </a:prstGeom>
          <a:noFill/>
        </p:spPr>
        <p:txBody>
          <a:bodyPr wrap="none" rtlCol="0">
            <a:spAutoFit/>
          </a:bodyPr>
          <a:lstStyle/>
          <a:p>
            <a:r>
              <a:rPr lang="en-US" sz="7200" dirty="0" smtClean="0">
                <a:solidFill>
                  <a:srgbClr val="FF0000"/>
                </a:solidFill>
              </a:rPr>
              <a:t>Tonight’s Bible Study</a:t>
            </a:r>
            <a:r>
              <a:rPr lang="en-US" sz="7200" dirty="0">
                <a:solidFill>
                  <a:srgbClr val="FF0000"/>
                </a:solidFill>
              </a:rPr>
              <a:t>:</a:t>
            </a:r>
          </a:p>
        </p:txBody>
      </p:sp>
    </p:spTree>
    <p:extLst>
      <p:ext uri="{BB962C8B-B14F-4D97-AF65-F5344CB8AC3E}">
        <p14:creationId xmlns:p14="http://schemas.microsoft.com/office/powerpoint/2010/main" val="30071153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19:11-16.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13 </a:t>
            </a:r>
            <a:r>
              <a:rPr lang="en-US" sz="8000" baseline="30000" dirty="0"/>
              <a:t>He wore a robe dipped in blood, and his title was the Word of God. 14 The armies of heaven, dressed in the finest of pure white linen, followed him on white horses. 15 From his mouth came a sharp sword to strike down the </a:t>
            </a:r>
            <a:r>
              <a:rPr lang="en-US" sz="8000" baseline="30000" dirty="0" smtClean="0"/>
              <a:t>nations…</a:t>
            </a:r>
            <a:endParaRPr lang="en-US" sz="8000" baseline="30000" dirty="0"/>
          </a:p>
        </p:txBody>
      </p:sp>
    </p:spTree>
    <p:extLst>
      <p:ext uri="{BB962C8B-B14F-4D97-AF65-F5344CB8AC3E}">
        <p14:creationId xmlns:p14="http://schemas.microsoft.com/office/powerpoint/2010/main" val="15578826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19:11-16.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smtClean="0"/>
              <a:t>..He </a:t>
            </a:r>
            <a:r>
              <a:rPr lang="en-US" sz="8000" baseline="30000" dirty="0"/>
              <a:t>will rule them with an iron rod. He will release the fierce wrath of God, the Almighty, like juice flowing from a winepress. 16 On his robe at his thigh[a] was written this title: King of all kings and Lord of all lords</a:t>
            </a:r>
            <a:r>
              <a:rPr lang="en-US" sz="8000" baseline="30000" dirty="0" smtClean="0"/>
              <a:t>.</a:t>
            </a:r>
            <a:endParaRPr lang="en-US" sz="8000" baseline="30000" dirty="0"/>
          </a:p>
        </p:txBody>
      </p:sp>
    </p:spTree>
    <p:extLst>
      <p:ext uri="{BB962C8B-B14F-4D97-AF65-F5344CB8AC3E}">
        <p14:creationId xmlns:p14="http://schemas.microsoft.com/office/powerpoint/2010/main" val="27660606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114" y="327547"/>
            <a:ext cx="10021922" cy="5991366"/>
          </a:xfrm>
          <a:prstGeom prst="rect">
            <a:avLst/>
          </a:prstGeom>
        </p:spPr>
      </p:pic>
    </p:spTree>
    <p:extLst>
      <p:ext uri="{BB962C8B-B14F-4D97-AF65-F5344CB8AC3E}">
        <p14:creationId xmlns:p14="http://schemas.microsoft.com/office/powerpoint/2010/main" val="16156748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14:2, 3. </a:t>
            </a:r>
            <a:r>
              <a:rPr lang="en-US" sz="6600" b="1" dirty="0" smtClean="0"/>
              <a:t>(NLT)</a:t>
            </a:r>
            <a:endParaRPr lang="en-US" sz="6600" b="1" dirty="0"/>
          </a:p>
        </p:txBody>
      </p:sp>
      <p:sp>
        <p:nvSpPr>
          <p:cNvPr id="3" name="Content Placeholder 2"/>
          <p:cNvSpPr>
            <a:spLocks noGrp="1"/>
          </p:cNvSpPr>
          <p:nvPr>
            <p:ph idx="1"/>
          </p:nvPr>
        </p:nvSpPr>
        <p:spPr>
          <a:xfrm>
            <a:off x="234462" y="1906621"/>
            <a:ext cx="11723076" cy="4625184"/>
          </a:xfrm>
        </p:spPr>
        <p:txBody>
          <a:bodyPr>
            <a:noAutofit/>
          </a:bodyPr>
          <a:lstStyle/>
          <a:p>
            <a:r>
              <a:rPr lang="en-US" sz="8000" baseline="30000" dirty="0"/>
              <a:t> 2 There is more than enough room in my Father’s home</a:t>
            </a:r>
            <a:r>
              <a:rPr lang="en-US" sz="8000" baseline="30000" dirty="0" smtClean="0"/>
              <a:t>. </a:t>
            </a:r>
            <a:r>
              <a:rPr lang="en-US" sz="8000" baseline="30000" dirty="0"/>
              <a:t>If this were not so, would I have told you that </a:t>
            </a:r>
            <a:r>
              <a:rPr lang="en-US" sz="8000" baseline="30000" dirty="0">
                <a:solidFill>
                  <a:srgbClr val="FF0000"/>
                </a:solidFill>
              </a:rPr>
              <a:t>I am going to prepare a place for you</a:t>
            </a:r>
            <a:r>
              <a:rPr lang="en-US" sz="8000" baseline="30000" dirty="0" smtClean="0"/>
              <a:t>? </a:t>
            </a:r>
            <a:r>
              <a:rPr lang="en-US" sz="8000" baseline="30000" dirty="0"/>
              <a:t>3 When everything is ready, I will come and get you, so that you will </a:t>
            </a:r>
            <a:r>
              <a:rPr lang="en-US" sz="8000" baseline="30000" dirty="0">
                <a:solidFill>
                  <a:schemeClr val="accent1">
                    <a:lumMod val="75000"/>
                  </a:schemeClr>
                </a:solidFill>
              </a:rPr>
              <a:t>always be with me </a:t>
            </a:r>
            <a:r>
              <a:rPr lang="en-US" sz="8000" baseline="30000" dirty="0"/>
              <a:t>where I </a:t>
            </a:r>
            <a:r>
              <a:rPr lang="en-US" sz="8000" baseline="30000" dirty="0" smtClean="0"/>
              <a:t>am. </a:t>
            </a:r>
            <a:endParaRPr lang="en-US" sz="8000" baseline="30000" dirty="0"/>
          </a:p>
        </p:txBody>
      </p:sp>
    </p:spTree>
    <p:extLst>
      <p:ext uri="{BB962C8B-B14F-4D97-AF65-F5344CB8AC3E}">
        <p14:creationId xmlns:p14="http://schemas.microsoft.com/office/powerpoint/2010/main" val="16041670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Thessalonians 4:16.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16 For the Lord himself will come down from heaven with a commanding shout, with the voice of the archangel, and with the trumpet call of God. First, the </a:t>
            </a:r>
            <a:r>
              <a:rPr lang="en-US" sz="8000" baseline="30000" dirty="0">
                <a:solidFill>
                  <a:srgbClr val="FF0000"/>
                </a:solidFill>
              </a:rPr>
              <a:t>believers who have </a:t>
            </a:r>
            <a:r>
              <a:rPr lang="en-US" sz="8000" baseline="30000" dirty="0" smtClean="0">
                <a:solidFill>
                  <a:srgbClr val="FF0000"/>
                </a:solidFill>
              </a:rPr>
              <a:t>died </a:t>
            </a:r>
            <a:r>
              <a:rPr lang="en-US" sz="8000" baseline="30000" dirty="0">
                <a:solidFill>
                  <a:srgbClr val="FF0000"/>
                </a:solidFill>
              </a:rPr>
              <a:t>will rise from their graves</a:t>
            </a:r>
            <a:r>
              <a:rPr lang="en-US" sz="8000" baseline="30000" dirty="0"/>
              <a:t>.</a:t>
            </a:r>
            <a:r>
              <a:rPr lang="en-US" sz="8000" baseline="30000" dirty="0" smtClean="0"/>
              <a:t> </a:t>
            </a:r>
            <a:endParaRPr lang="en-US" sz="8000" baseline="30000" dirty="0"/>
          </a:p>
        </p:txBody>
      </p:sp>
    </p:spTree>
    <p:extLst>
      <p:ext uri="{BB962C8B-B14F-4D97-AF65-F5344CB8AC3E}">
        <p14:creationId xmlns:p14="http://schemas.microsoft.com/office/powerpoint/2010/main" val="37744820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Thessalonians </a:t>
            </a:r>
            <a:r>
              <a:rPr lang="en-US" sz="6600" b="1" dirty="0" smtClean="0"/>
              <a:t>4:17-18.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17 Then, together with them, we who are still alive and remain on the earth </a:t>
            </a:r>
            <a:r>
              <a:rPr lang="en-US" sz="8000" baseline="30000" dirty="0">
                <a:solidFill>
                  <a:srgbClr val="FF0000"/>
                </a:solidFill>
              </a:rPr>
              <a:t>will be caught up in the clouds to meet the Lord in the air</a:t>
            </a:r>
            <a:r>
              <a:rPr lang="en-US" sz="8000" baseline="30000" dirty="0"/>
              <a:t>. Then we will be with the Lord forever. 18 So encourage each other with these words.</a:t>
            </a:r>
          </a:p>
        </p:txBody>
      </p:sp>
    </p:spTree>
    <p:extLst>
      <p:ext uri="{BB962C8B-B14F-4D97-AF65-F5344CB8AC3E}">
        <p14:creationId xmlns:p14="http://schemas.microsoft.com/office/powerpoint/2010/main" val="26101953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35:4-6.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4 Say to those with fearful hearts</a:t>
            </a:r>
            <a:r>
              <a:rPr lang="en-US" sz="8000" baseline="30000" dirty="0" smtClean="0"/>
              <a:t>, </a:t>
            </a:r>
            <a:r>
              <a:rPr lang="en-US" sz="8000" baseline="30000" dirty="0"/>
              <a:t>“Be strong, and do not </a:t>
            </a:r>
            <a:r>
              <a:rPr lang="en-US" sz="8000" baseline="30000" dirty="0" smtClean="0"/>
              <a:t>fear, for </a:t>
            </a:r>
            <a:r>
              <a:rPr lang="en-US" sz="8000" baseline="30000" dirty="0">
                <a:solidFill>
                  <a:srgbClr val="FF0000"/>
                </a:solidFill>
              </a:rPr>
              <a:t>your God is coming to destroy your enemies</a:t>
            </a:r>
            <a:r>
              <a:rPr lang="en-US" sz="8000" baseline="30000" dirty="0" smtClean="0"/>
              <a:t>. </a:t>
            </a:r>
            <a:r>
              <a:rPr lang="en-US" sz="8000" baseline="30000" dirty="0"/>
              <a:t>He is coming to save you</a:t>
            </a:r>
            <a:r>
              <a:rPr lang="en-US" sz="8000" baseline="30000" dirty="0" smtClean="0"/>
              <a:t>.”5 </a:t>
            </a:r>
            <a:r>
              <a:rPr lang="en-US" sz="8000" baseline="30000" dirty="0"/>
              <a:t>And when he comes, he will open the eyes of the </a:t>
            </a:r>
            <a:r>
              <a:rPr lang="en-US" sz="8000" baseline="30000" dirty="0" smtClean="0"/>
              <a:t>blind </a:t>
            </a:r>
            <a:r>
              <a:rPr lang="en-US" sz="8000" baseline="30000" dirty="0"/>
              <a:t>and unplug the ears of the </a:t>
            </a:r>
            <a:r>
              <a:rPr lang="en-US" sz="8000" baseline="30000" dirty="0" smtClean="0"/>
              <a:t>deaf. </a:t>
            </a:r>
            <a:endParaRPr lang="en-US" sz="8000" baseline="30000" dirty="0"/>
          </a:p>
        </p:txBody>
      </p:sp>
    </p:spTree>
    <p:extLst>
      <p:ext uri="{BB962C8B-B14F-4D97-AF65-F5344CB8AC3E}">
        <p14:creationId xmlns:p14="http://schemas.microsoft.com/office/powerpoint/2010/main" val="20773018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35:4-6.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800" baseline="30000" dirty="0" smtClean="0"/>
              <a:t>6 </a:t>
            </a:r>
            <a:r>
              <a:rPr lang="en-US" sz="8800" baseline="30000" dirty="0"/>
              <a:t>The lame will leap like a deer</a:t>
            </a:r>
            <a:r>
              <a:rPr lang="en-US" sz="8800" baseline="30000" dirty="0" smtClean="0"/>
              <a:t>, </a:t>
            </a:r>
            <a:r>
              <a:rPr lang="en-US" sz="8800" baseline="30000" dirty="0"/>
              <a:t>and those who cannot speak will sing for </a:t>
            </a:r>
            <a:r>
              <a:rPr lang="en-US" sz="8800" baseline="30000" dirty="0" smtClean="0"/>
              <a:t>joy! Springs </a:t>
            </a:r>
            <a:r>
              <a:rPr lang="en-US" sz="8800" baseline="30000" dirty="0"/>
              <a:t>will gush forth in the </a:t>
            </a:r>
            <a:r>
              <a:rPr lang="en-US" sz="8800" baseline="30000" dirty="0" smtClean="0"/>
              <a:t>wilderness, and </a:t>
            </a:r>
            <a:r>
              <a:rPr lang="en-US" sz="8800" baseline="30000" dirty="0"/>
              <a:t>streams will water the </a:t>
            </a:r>
            <a:r>
              <a:rPr lang="en-US" sz="8800" baseline="30000" dirty="0" smtClean="0"/>
              <a:t>wasteland. </a:t>
            </a:r>
            <a:endParaRPr lang="en-US" sz="8800" baseline="30000" dirty="0"/>
          </a:p>
        </p:txBody>
      </p:sp>
    </p:spTree>
    <p:extLst>
      <p:ext uri="{BB962C8B-B14F-4D97-AF65-F5344CB8AC3E}">
        <p14:creationId xmlns:p14="http://schemas.microsoft.com/office/powerpoint/2010/main" val="22488250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21:4.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4 He will wipe every tear from their eyes, and there will be </a:t>
            </a:r>
            <a:r>
              <a:rPr lang="en-US" sz="8000" baseline="30000" dirty="0">
                <a:solidFill>
                  <a:srgbClr val="FF0000"/>
                </a:solidFill>
              </a:rPr>
              <a:t>no more death or sorrow or crying or pain</a:t>
            </a:r>
            <a:r>
              <a:rPr lang="en-US" sz="8000" baseline="30000" dirty="0"/>
              <a:t>. All these things are gone forever</a:t>
            </a:r>
            <a:r>
              <a:rPr lang="en-US" sz="8000" baseline="30000" dirty="0" smtClean="0"/>
              <a:t>.” </a:t>
            </a:r>
            <a:endParaRPr lang="en-US" sz="8000" baseline="30000" dirty="0"/>
          </a:p>
        </p:txBody>
      </p:sp>
    </p:spTree>
    <p:extLst>
      <p:ext uri="{BB962C8B-B14F-4D97-AF65-F5344CB8AC3E}">
        <p14:creationId xmlns:p14="http://schemas.microsoft.com/office/powerpoint/2010/main" val="9994983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Titus 2:13. </a:t>
            </a:r>
            <a:r>
              <a:rPr lang="en-US" sz="6600" b="1" dirty="0" smtClean="0"/>
              <a:t>(NLT)</a:t>
            </a:r>
            <a:endParaRPr lang="en-US" sz="6600" b="1" dirty="0"/>
          </a:p>
        </p:txBody>
      </p:sp>
      <p:sp>
        <p:nvSpPr>
          <p:cNvPr id="3" name="Content Placeholder 2"/>
          <p:cNvSpPr>
            <a:spLocks noGrp="1"/>
          </p:cNvSpPr>
          <p:nvPr>
            <p:ph idx="1"/>
          </p:nvPr>
        </p:nvSpPr>
        <p:spPr>
          <a:xfrm>
            <a:off x="234462" y="2529191"/>
            <a:ext cx="11723076" cy="4002614"/>
          </a:xfrm>
        </p:spPr>
        <p:txBody>
          <a:bodyPr>
            <a:noAutofit/>
          </a:bodyPr>
          <a:lstStyle/>
          <a:p>
            <a:r>
              <a:rPr lang="en-US" sz="8000" baseline="30000" dirty="0"/>
              <a:t> 13 while we </a:t>
            </a:r>
            <a:r>
              <a:rPr lang="en-US" sz="8000" baseline="30000" dirty="0">
                <a:solidFill>
                  <a:srgbClr val="FF0000"/>
                </a:solidFill>
              </a:rPr>
              <a:t>look forward with hope to that wonderful day </a:t>
            </a:r>
            <a:r>
              <a:rPr lang="en-US" sz="8000" baseline="30000" dirty="0"/>
              <a:t>when the glory of our great God and Savior, Jesus Christ, will be </a:t>
            </a:r>
            <a:r>
              <a:rPr lang="en-US" sz="8000" baseline="30000" dirty="0" smtClean="0"/>
              <a:t>revealed. </a:t>
            </a:r>
            <a:endParaRPr lang="en-US" sz="8000" baseline="30000" dirty="0"/>
          </a:p>
        </p:txBody>
      </p:sp>
    </p:spTree>
    <p:extLst>
      <p:ext uri="{BB962C8B-B14F-4D97-AF65-F5344CB8AC3E}">
        <p14:creationId xmlns:p14="http://schemas.microsoft.com/office/powerpoint/2010/main" val="3912626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057" y="204716"/>
            <a:ext cx="8714245" cy="5622878"/>
          </a:xfrm>
          <a:prstGeom prst="rect">
            <a:avLst/>
          </a:prstGeom>
        </p:spPr>
      </p:pic>
    </p:spTree>
    <p:extLst>
      <p:ext uri="{BB962C8B-B14F-4D97-AF65-F5344CB8AC3E}">
        <p14:creationId xmlns:p14="http://schemas.microsoft.com/office/powerpoint/2010/main" val="8983979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Timothy 4:8.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8000" baseline="30000" dirty="0"/>
              <a:t> 8 And now the prize awaits me—the crown of righteousness, which the Lord, the righteous Judge, will give me on the day of his return. And the prize is not just for me but for </a:t>
            </a:r>
            <a:r>
              <a:rPr lang="en-US" sz="8000" baseline="30000" dirty="0">
                <a:solidFill>
                  <a:srgbClr val="FF0000"/>
                </a:solidFill>
              </a:rPr>
              <a:t>all who eagerly look forward to his </a:t>
            </a:r>
            <a:r>
              <a:rPr lang="en-US" sz="8000" baseline="30000" dirty="0" smtClean="0">
                <a:solidFill>
                  <a:srgbClr val="FF0000"/>
                </a:solidFill>
              </a:rPr>
              <a:t>appearing</a:t>
            </a:r>
            <a:r>
              <a:rPr lang="en-US" sz="8000" baseline="30000" dirty="0" smtClean="0"/>
              <a:t>. </a:t>
            </a:r>
            <a:endParaRPr lang="en-US" sz="8000" baseline="30000" dirty="0"/>
          </a:p>
        </p:txBody>
      </p:sp>
    </p:spTree>
    <p:extLst>
      <p:ext uri="{BB962C8B-B14F-4D97-AF65-F5344CB8AC3E}">
        <p14:creationId xmlns:p14="http://schemas.microsoft.com/office/powerpoint/2010/main" val="14726687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24:36. </a:t>
            </a:r>
            <a:r>
              <a:rPr lang="en-US" sz="6600" b="1" dirty="0" smtClean="0"/>
              <a:t>(NLT)</a:t>
            </a:r>
            <a:endParaRPr lang="en-US" sz="6600" b="1" dirty="0"/>
          </a:p>
        </p:txBody>
      </p:sp>
      <p:sp>
        <p:nvSpPr>
          <p:cNvPr id="3" name="Content Placeholder 2"/>
          <p:cNvSpPr>
            <a:spLocks noGrp="1"/>
          </p:cNvSpPr>
          <p:nvPr>
            <p:ph idx="1"/>
          </p:nvPr>
        </p:nvSpPr>
        <p:spPr>
          <a:xfrm>
            <a:off x="234462" y="2568101"/>
            <a:ext cx="11723076" cy="3963703"/>
          </a:xfrm>
        </p:spPr>
        <p:txBody>
          <a:bodyPr>
            <a:noAutofit/>
          </a:bodyPr>
          <a:lstStyle/>
          <a:p>
            <a:r>
              <a:rPr lang="en-US" sz="8000" baseline="30000" dirty="0"/>
              <a:t> 36 “However, no </a:t>
            </a:r>
            <a:r>
              <a:rPr lang="en-US" sz="8000" baseline="30000" dirty="0">
                <a:solidFill>
                  <a:srgbClr val="FF0000"/>
                </a:solidFill>
              </a:rPr>
              <a:t>one knows the day or hour</a:t>
            </a:r>
            <a:r>
              <a:rPr lang="en-US" sz="8000" baseline="30000" dirty="0"/>
              <a:t> when these things will happen, not even the angels in heaven or the Son himself</a:t>
            </a:r>
            <a:r>
              <a:rPr lang="en-US" sz="8000" baseline="30000" dirty="0" smtClean="0"/>
              <a:t>. </a:t>
            </a:r>
            <a:r>
              <a:rPr lang="en-US" sz="8000" baseline="30000" dirty="0"/>
              <a:t>Only the Father </a:t>
            </a:r>
            <a:r>
              <a:rPr lang="en-US" sz="8000" baseline="30000" dirty="0" smtClean="0"/>
              <a:t>knows. </a:t>
            </a:r>
            <a:endParaRPr lang="en-US" sz="8000" baseline="30000" dirty="0"/>
          </a:p>
        </p:txBody>
      </p:sp>
    </p:spTree>
    <p:extLst>
      <p:ext uri="{BB962C8B-B14F-4D97-AF65-F5344CB8AC3E}">
        <p14:creationId xmlns:p14="http://schemas.microsoft.com/office/powerpoint/2010/main" val="22138756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24:32-33. </a:t>
            </a:r>
            <a:r>
              <a:rPr lang="en-US" sz="6600" b="1" dirty="0" smtClean="0"/>
              <a:t>(NLT)</a:t>
            </a:r>
            <a:endParaRPr lang="en-US" sz="6600" b="1" dirty="0"/>
          </a:p>
        </p:txBody>
      </p:sp>
      <p:sp>
        <p:nvSpPr>
          <p:cNvPr id="3" name="Content Placeholder 2"/>
          <p:cNvSpPr>
            <a:spLocks noGrp="1"/>
          </p:cNvSpPr>
          <p:nvPr>
            <p:ph idx="1"/>
          </p:nvPr>
        </p:nvSpPr>
        <p:spPr>
          <a:xfrm>
            <a:off x="234462" y="2180467"/>
            <a:ext cx="11957538" cy="4351338"/>
          </a:xfrm>
        </p:spPr>
        <p:txBody>
          <a:bodyPr>
            <a:noAutofit/>
          </a:bodyPr>
          <a:lstStyle/>
          <a:p>
            <a:r>
              <a:rPr lang="en-US" sz="8000" baseline="30000" dirty="0"/>
              <a:t> 32 “Now learn a lesson from the fig tree. When its branches bud and its leaves begin to sprout, you know that summer is near. 33 In the same way, </a:t>
            </a:r>
            <a:r>
              <a:rPr lang="en-US" sz="8000" baseline="30000" dirty="0">
                <a:solidFill>
                  <a:srgbClr val="FF0000"/>
                </a:solidFill>
              </a:rPr>
              <a:t>when you see all these things, you can know his return is very near</a:t>
            </a:r>
            <a:r>
              <a:rPr lang="en-US" sz="8000" baseline="30000" dirty="0"/>
              <a:t>, right at the door</a:t>
            </a:r>
            <a:r>
              <a:rPr lang="en-US" sz="8000" baseline="30000" dirty="0" smtClean="0"/>
              <a:t>.</a:t>
            </a:r>
            <a:endParaRPr lang="en-US" sz="8000" baseline="30000" dirty="0"/>
          </a:p>
        </p:txBody>
      </p:sp>
    </p:spTree>
    <p:extLst>
      <p:ext uri="{BB962C8B-B14F-4D97-AF65-F5344CB8AC3E}">
        <p14:creationId xmlns:p14="http://schemas.microsoft.com/office/powerpoint/2010/main" val="30861625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22:12.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a:t> 12 “Look, I am coming </a:t>
            </a:r>
            <a:r>
              <a:rPr lang="en-US" sz="9600" baseline="30000" dirty="0">
                <a:solidFill>
                  <a:srgbClr val="FF0000"/>
                </a:solidFill>
              </a:rPr>
              <a:t>soon</a:t>
            </a:r>
            <a:r>
              <a:rPr lang="en-US" sz="9600" baseline="30000" dirty="0"/>
              <a:t>, </a:t>
            </a:r>
            <a:r>
              <a:rPr lang="en-US" sz="9600" baseline="30000" dirty="0">
                <a:solidFill>
                  <a:srgbClr val="FF0000"/>
                </a:solidFill>
              </a:rPr>
              <a:t>bringing my reward with me </a:t>
            </a:r>
            <a:r>
              <a:rPr lang="en-US" sz="9600" baseline="30000" dirty="0"/>
              <a:t>to repay all people according to their deeds.</a:t>
            </a:r>
            <a:r>
              <a:rPr lang="en-US" sz="9600" baseline="30000" dirty="0" smtClean="0"/>
              <a:t> </a:t>
            </a:r>
            <a:endParaRPr lang="en-US" sz="9600" baseline="30000" dirty="0"/>
          </a:p>
        </p:txBody>
      </p:sp>
    </p:spTree>
    <p:extLst>
      <p:ext uri="{BB962C8B-B14F-4D97-AF65-F5344CB8AC3E}">
        <p14:creationId xmlns:p14="http://schemas.microsoft.com/office/powerpoint/2010/main" val="12505329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24:44.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9600" baseline="30000" dirty="0"/>
              <a:t> 44 You also </a:t>
            </a:r>
            <a:r>
              <a:rPr lang="en-US" sz="9600" baseline="30000" dirty="0">
                <a:solidFill>
                  <a:srgbClr val="FF0000"/>
                </a:solidFill>
              </a:rPr>
              <a:t>must be ready </a:t>
            </a:r>
            <a:r>
              <a:rPr lang="en-US" sz="9600" baseline="30000" dirty="0"/>
              <a:t>all the time, for the Son of Man will come </a:t>
            </a:r>
            <a:r>
              <a:rPr lang="en-US" sz="9600" baseline="30000" dirty="0">
                <a:solidFill>
                  <a:schemeClr val="accent1">
                    <a:lumMod val="75000"/>
                  </a:schemeClr>
                </a:solidFill>
              </a:rPr>
              <a:t>when least expected</a:t>
            </a:r>
            <a:r>
              <a:rPr lang="en-US" sz="9600" baseline="30000" dirty="0" smtClean="0"/>
              <a:t>. </a:t>
            </a:r>
            <a:endParaRPr lang="en-US" sz="9600" baseline="30000" dirty="0"/>
          </a:p>
        </p:txBody>
      </p:sp>
    </p:spTree>
    <p:extLst>
      <p:ext uri="{BB962C8B-B14F-4D97-AF65-F5344CB8AC3E}">
        <p14:creationId xmlns:p14="http://schemas.microsoft.com/office/powerpoint/2010/main" val="8767895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0241"/>
            <a:ext cx="10515600" cy="4549140"/>
          </a:xfrm>
          <a:solidFill>
            <a:schemeClr val="accent2">
              <a:lumMod val="40000"/>
              <a:lumOff val="60000"/>
            </a:schemeClr>
          </a:solidFill>
        </p:spPr>
        <p:txBody>
          <a:bodyPr>
            <a:normAutofit/>
          </a:bodyPr>
          <a:lstStyle/>
          <a:p>
            <a:pPr algn="ctr"/>
            <a:r>
              <a:rPr lang="en-US" sz="6600" b="1" dirty="0" smtClean="0"/>
              <a:t>END  - </a:t>
            </a:r>
            <a:br>
              <a:rPr lang="en-US" sz="6600" b="1" dirty="0" smtClean="0"/>
            </a:br>
            <a:r>
              <a:rPr lang="en-US" sz="6600" b="1" dirty="0" smtClean="0"/>
              <a:t>I am ready to answer any question you may have.</a:t>
            </a:r>
            <a:endParaRPr lang="en-US" sz="6600" b="1" dirty="0"/>
          </a:p>
        </p:txBody>
      </p:sp>
    </p:spTree>
    <p:extLst>
      <p:ext uri="{BB962C8B-B14F-4D97-AF65-F5344CB8AC3E}">
        <p14:creationId xmlns:p14="http://schemas.microsoft.com/office/powerpoint/2010/main" val="12897696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to close the Bible study.</a:t>
            </a:r>
            <a:endParaRPr lang="en-US" sz="11500" dirty="0"/>
          </a:p>
        </p:txBody>
      </p:sp>
    </p:spTree>
    <p:extLst>
      <p:ext uri="{BB962C8B-B14F-4D97-AF65-F5344CB8AC3E}">
        <p14:creationId xmlns:p14="http://schemas.microsoft.com/office/powerpoint/2010/main" val="30997719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739302"/>
            <a:ext cx="11880715" cy="5350213"/>
          </a:xfrm>
          <a:solidFill>
            <a:schemeClr val="accent1">
              <a:lumMod val="50000"/>
            </a:schemeClr>
          </a:solidFill>
        </p:spPr>
        <p:txBody>
          <a:bodyPr>
            <a:normAutofit fontScale="90000"/>
          </a:bodyPr>
          <a:lstStyle/>
          <a:p>
            <a:pPr algn="ctr"/>
            <a:r>
              <a:rPr lang="en-US" sz="8000" b="1" dirty="0" smtClean="0">
                <a:solidFill>
                  <a:srgbClr val="FFFF00"/>
                </a:solidFill>
              </a:rPr>
              <a:t>Don’t Be Afraid to Follow Jesus!</a:t>
            </a: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“If you love Him, keep His commandments”</a:t>
            </a:r>
            <a:br>
              <a:rPr lang="en-US" sz="6600" b="1" dirty="0" smtClean="0">
                <a:solidFill>
                  <a:srgbClr val="FFFF00"/>
                </a:solidFill>
              </a:rPr>
            </a:br>
            <a:endParaRPr lang="en-US" sz="6600" b="1" dirty="0">
              <a:solidFill>
                <a:srgbClr val="FFFF00"/>
              </a:solidFill>
            </a:endParaRPr>
          </a:p>
        </p:txBody>
      </p:sp>
    </p:spTree>
    <p:extLst>
      <p:ext uri="{BB962C8B-B14F-4D97-AF65-F5344CB8AC3E}">
        <p14:creationId xmlns:p14="http://schemas.microsoft.com/office/powerpoint/2010/main" val="2523403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882" y="354842"/>
            <a:ext cx="9343030" cy="5923128"/>
          </a:xfrm>
          <a:prstGeom prst="rect">
            <a:avLst/>
          </a:prstGeom>
        </p:spPr>
      </p:pic>
    </p:spTree>
    <p:extLst>
      <p:ext uri="{BB962C8B-B14F-4D97-AF65-F5344CB8AC3E}">
        <p14:creationId xmlns:p14="http://schemas.microsoft.com/office/powerpoint/2010/main" val="1693139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3229</Words>
  <Application>Microsoft Office PowerPoint</Application>
  <PresentationFormat>Custom</PresentationFormat>
  <Paragraphs>149</Paragraphs>
  <Slides>87</Slides>
  <Notes>0</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The study will begin at 7:30 PM</vt:lpstr>
      <vt:lpstr>Let us Pray and then start the Bible study..</vt:lpstr>
      <vt:lpstr>Let us start the Bible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lesson for tonight:</vt:lpstr>
      <vt:lpstr>PowerPoint Presentation</vt:lpstr>
      <vt:lpstr>Acts 1:9-11. (NLT)</vt:lpstr>
      <vt:lpstr>Acts 1:9-11. (NLT)</vt:lpstr>
      <vt:lpstr>Revelation 1:7. (NLT)</vt:lpstr>
      <vt:lpstr>Revelation 14:14. (NLT)</vt:lpstr>
      <vt:lpstr>Psalm 104:3. (NLT)</vt:lpstr>
      <vt:lpstr>Psalm 68:17. (KJV)</vt:lpstr>
      <vt:lpstr>Revelation 1:7. (NLT)</vt:lpstr>
      <vt:lpstr>Matthew 25:31. (NLT)</vt:lpstr>
      <vt:lpstr>Matthew 24:31. (NLT)</vt:lpstr>
      <vt:lpstr>PowerPoint Presentation</vt:lpstr>
      <vt:lpstr>Revelation 8:1. (NLT)</vt:lpstr>
      <vt:lpstr>PowerPoint Presentation</vt:lpstr>
      <vt:lpstr>Matthew 24:27. (NLT)</vt:lpstr>
      <vt:lpstr>Psalm 50:3-6. (NLT)</vt:lpstr>
      <vt:lpstr>Psalm 50:3-6. (NLT)</vt:lpstr>
      <vt:lpstr>Jeremiah 25:30-33. (NLT)</vt:lpstr>
      <vt:lpstr>Jeremiah 25:30-33. (NLT)</vt:lpstr>
      <vt:lpstr>Jeremiah 25:30-33. (NLT)</vt:lpstr>
      <vt:lpstr>Jeremiah 25:30-33. (NLT)</vt:lpstr>
      <vt:lpstr>1 Thessalonians 4:16. (NLT)</vt:lpstr>
      <vt:lpstr>1 Thessalonians 4:17. (NLT)</vt:lpstr>
      <vt:lpstr>1 Corinthians 15:51-54. (NLT)</vt:lpstr>
      <vt:lpstr>1 Corinthians 15:51-54. (NLT)</vt:lpstr>
      <vt:lpstr>Philippians 3:20, 21. (NLT)</vt:lpstr>
      <vt:lpstr>Luke 24:36-43. (NLT)</vt:lpstr>
      <vt:lpstr>Luke 24:36-43. (NLT)</vt:lpstr>
      <vt:lpstr>Luke 24:36-43. (NLT)</vt:lpstr>
      <vt:lpstr>Luke 24:50-51. (NLT)</vt:lpstr>
      <vt:lpstr>Acts 1:11. (NLT)</vt:lpstr>
      <vt:lpstr>PowerPoint Presentation</vt:lpstr>
      <vt:lpstr>1 Thessalonians 4:17. (NLT)</vt:lpstr>
      <vt:lpstr>Revelation 1:13-17. (NLT)</vt:lpstr>
      <vt:lpstr>Revelation 1:13-17. (NLT)</vt:lpstr>
      <vt:lpstr>Revelation 1:13-17. (NLT)</vt:lpstr>
      <vt:lpstr>2 Corinthians 11:14. (NLT)</vt:lpstr>
      <vt:lpstr>Revelation 16:14. (NLT)</vt:lpstr>
      <vt:lpstr>2 Thessalonians 2:9. (NLT)</vt:lpstr>
      <vt:lpstr>Revelation 13:13. (NLT)</vt:lpstr>
      <vt:lpstr>Matthew 4:6. (NLT)</vt:lpstr>
      <vt:lpstr>Ezekiel 28:12. (NLT)</vt:lpstr>
      <vt:lpstr>Matthew 24:23-26. (NLT)</vt:lpstr>
      <vt:lpstr>Matthew 24:23-26. (NLT)</vt:lpstr>
      <vt:lpstr>PowerPoint Presentation</vt:lpstr>
      <vt:lpstr>Revelation 6:14-16. (NLT)</vt:lpstr>
      <vt:lpstr>Revelation 6:14-16. (NLT)</vt:lpstr>
      <vt:lpstr>Revelation 6:14-16. (NLT)</vt:lpstr>
      <vt:lpstr>2 Thessalonians 2:8-12. (NLT)</vt:lpstr>
      <vt:lpstr>2 Thessalonians 2:8-12. (NLT)</vt:lpstr>
      <vt:lpstr>2 Thessalonians 2:8-12. (NLT)</vt:lpstr>
      <vt:lpstr>Isaiah 11:4. (NLT)</vt:lpstr>
      <vt:lpstr>2 Thessalonians 1:7-8. (NLT)</vt:lpstr>
      <vt:lpstr>2 Thessalonians 2:10-12. (NLT)</vt:lpstr>
      <vt:lpstr>2 Thessalonians 2:10-12. (NLT)</vt:lpstr>
      <vt:lpstr>Luke 9:26. (NLT)</vt:lpstr>
      <vt:lpstr>Revelation 19:11-16. (NLT)</vt:lpstr>
      <vt:lpstr>Revelation 19:11-16. (NLT)</vt:lpstr>
      <vt:lpstr>Revelation 19:11-16. (NLT)</vt:lpstr>
      <vt:lpstr>PowerPoint Presentation</vt:lpstr>
      <vt:lpstr>John 14:2, 3. (NLT)</vt:lpstr>
      <vt:lpstr>1 Thessalonians 4:16. (NLT)</vt:lpstr>
      <vt:lpstr>1 Thessalonians 4:17-18. (NLT)</vt:lpstr>
      <vt:lpstr>Isaiah 35:4-6. (NLT)</vt:lpstr>
      <vt:lpstr>Isaiah 35:4-6. (NLT)</vt:lpstr>
      <vt:lpstr>Revelation 21:4. (NLT)</vt:lpstr>
      <vt:lpstr>Titus 2:13. (NLT)</vt:lpstr>
      <vt:lpstr>2 Timothy 4:8. (NLT)</vt:lpstr>
      <vt:lpstr>Matthew 24:36. (NLT)</vt:lpstr>
      <vt:lpstr>Matthew 24:32-33. (NLT)</vt:lpstr>
      <vt:lpstr>Revelation 22:12. (NLT)</vt:lpstr>
      <vt:lpstr>Matthew 24:44. (NLT)</vt:lpstr>
      <vt:lpstr>END  -  I am ready to answer any question you may have.</vt:lpstr>
      <vt:lpstr>Let us Pray to close the Bible study.</vt:lpstr>
      <vt:lpstr>Don’t Be Afraid to Follow Jesus!  “If you love Him, keep His commandments”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carlfost@yahoo.com</dc:creator>
  <cp:lastModifiedBy>HP</cp:lastModifiedBy>
  <cp:revision>177</cp:revision>
  <dcterms:created xsi:type="dcterms:W3CDTF">2018-04-10T16:16:30Z</dcterms:created>
  <dcterms:modified xsi:type="dcterms:W3CDTF">2018-11-03T01:06:54Z</dcterms:modified>
</cp:coreProperties>
</file>