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6" r:id="rId2"/>
    <p:sldId id="341" r:id="rId3"/>
    <p:sldId id="407" r:id="rId4"/>
    <p:sldId id="408" r:id="rId5"/>
    <p:sldId id="409" r:id="rId6"/>
    <p:sldId id="410" r:id="rId7"/>
    <p:sldId id="342" r:id="rId8"/>
    <p:sldId id="343" r:id="rId9"/>
    <p:sldId id="344" r:id="rId10"/>
    <p:sldId id="345" r:id="rId11"/>
    <p:sldId id="363" r:id="rId12"/>
    <p:sldId id="346" r:id="rId13"/>
    <p:sldId id="348" r:id="rId14"/>
    <p:sldId id="366" r:id="rId15"/>
    <p:sldId id="349" r:id="rId16"/>
    <p:sldId id="352" r:id="rId17"/>
    <p:sldId id="350" r:id="rId18"/>
    <p:sldId id="351" r:id="rId19"/>
    <p:sldId id="353" r:id="rId20"/>
    <p:sldId id="367" r:id="rId21"/>
    <p:sldId id="368" r:id="rId22"/>
    <p:sldId id="369" r:id="rId23"/>
    <p:sldId id="370" r:id="rId24"/>
    <p:sldId id="371" r:id="rId25"/>
    <p:sldId id="372" r:id="rId26"/>
    <p:sldId id="354" r:id="rId27"/>
    <p:sldId id="373" r:id="rId28"/>
    <p:sldId id="374" r:id="rId29"/>
    <p:sldId id="355" r:id="rId30"/>
    <p:sldId id="356" r:id="rId31"/>
    <p:sldId id="357" r:id="rId32"/>
    <p:sldId id="358" r:id="rId33"/>
    <p:sldId id="359" r:id="rId34"/>
    <p:sldId id="376" r:id="rId35"/>
    <p:sldId id="360" r:id="rId36"/>
    <p:sldId id="377" r:id="rId37"/>
    <p:sldId id="378" r:id="rId38"/>
    <p:sldId id="361" r:id="rId39"/>
    <p:sldId id="362" r:id="rId40"/>
    <p:sldId id="379" r:id="rId41"/>
    <p:sldId id="384" r:id="rId42"/>
    <p:sldId id="380" r:id="rId43"/>
    <p:sldId id="385" r:id="rId44"/>
    <p:sldId id="381" r:id="rId45"/>
    <p:sldId id="386" r:id="rId46"/>
    <p:sldId id="382" r:id="rId47"/>
    <p:sldId id="387" r:id="rId48"/>
    <p:sldId id="388" r:id="rId49"/>
    <p:sldId id="391" r:id="rId50"/>
    <p:sldId id="392" r:id="rId51"/>
    <p:sldId id="389" r:id="rId52"/>
    <p:sldId id="393" r:id="rId53"/>
    <p:sldId id="411" r:id="rId54"/>
    <p:sldId id="390" r:id="rId55"/>
    <p:sldId id="383" r:id="rId56"/>
    <p:sldId id="394" r:id="rId57"/>
    <p:sldId id="395" r:id="rId58"/>
    <p:sldId id="396" r:id="rId59"/>
    <p:sldId id="401" r:id="rId60"/>
    <p:sldId id="397" r:id="rId61"/>
    <p:sldId id="402" r:id="rId62"/>
    <p:sldId id="403" r:id="rId63"/>
    <p:sldId id="398" r:id="rId64"/>
    <p:sldId id="404" r:id="rId65"/>
    <p:sldId id="406" r:id="rId66"/>
    <p:sldId id="399" r:id="rId67"/>
    <p:sldId id="405" r:id="rId68"/>
    <p:sldId id="400" r:id="rId6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044" autoAdjust="0"/>
    <p:restoredTop sz="94660"/>
  </p:normalViewPr>
  <p:slideViewPr>
    <p:cSldViewPr snapToGrid="0">
      <p:cViewPr varScale="1">
        <p:scale>
          <a:sx n="50" d="100"/>
          <a:sy n="50" d="100"/>
        </p:scale>
        <p:origin x="-114" y="-402"/>
      </p:cViewPr>
      <p:guideLst>
        <p:guide orient="horz" pos="2160"/>
        <p:guide pos="3840"/>
      </p:guideLst>
    </p:cSldViewPr>
  </p:slideViewPr>
  <p:notesTextViewPr>
    <p:cViewPr>
      <p:scale>
        <a:sx n="1" d="1"/>
        <a:sy n="1" d="1"/>
      </p:scale>
      <p:origin x="0" y="0"/>
    </p:cViewPr>
  </p:notesTextViewPr>
  <p:sorterViewPr>
    <p:cViewPr>
      <p:scale>
        <a:sx n="65" d="100"/>
        <a:sy n="65" d="100"/>
      </p:scale>
      <p:origin x="0" y="-1102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9EBB7C-DE85-4D34-BFF3-33ACA69C47CE}"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4079428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9EBB7C-DE85-4D34-BFF3-33ACA69C47CE}"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2173445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9EBB7C-DE85-4D34-BFF3-33ACA69C47CE}"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3010402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9EBB7C-DE85-4D34-BFF3-33ACA69C47CE}"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2376027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9EBB7C-DE85-4D34-BFF3-33ACA69C47CE}"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4111173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9EBB7C-DE85-4D34-BFF3-33ACA69C47CE}"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4139889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9EBB7C-DE85-4D34-BFF3-33ACA69C47CE}"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277889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9EBB7C-DE85-4D34-BFF3-33ACA69C47CE}"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507076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9EBB7C-DE85-4D34-BFF3-33ACA69C47CE}"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2038153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9EBB7C-DE85-4D34-BFF3-33ACA69C47CE}"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1277024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9EBB7C-DE85-4D34-BFF3-33ACA69C47CE}"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2128994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9EBB7C-DE85-4D34-BFF3-33ACA69C47CE}"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A5605E-22AE-4CBE-B7E6-4C2254065703}" type="slidenum">
              <a:rPr lang="en-US" smtClean="0"/>
              <a:t>‹#›</a:t>
            </a:fld>
            <a:endParaRPr lang="en-US"/>
          </a:p>
        </p:txBody>
      </p:sp>
    </p:spTree>
    <p:extLst>
      <p:ext uri="{BB962C8B-B14F-4D97-AF65-F5344CB8AC3E}">
        <p14:creationId xmlns:p14="http://schemas.microsoft.com/office/powerpoint/2010/main" val="3825235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4093" y="2837978"/>
            <a:ext cx="9144000" cy="2387600"/>
          </a:xfrm>
        </p:spPr>
        <p:txBody>
          <a:bodyPr/>
          <a:lstStyle/>
          <a:p>
            <a:r>
              <a:rPr lang="en-US" b="1" dirty="0" smtClean="0">
                <a:effectLst>
                  <a:outerShdw dist="38100" dir="2700000" algn="bl">
                    <a:schemeClr val="accent5"/>
                  </a:outerShdw>
                </a:effectLst>
              </a:rPr>
              <a:t>The </a:t>
            </a:r>
            <a:r>
              <a:rPr lang="en-US" b="1" dirty="0">
                <a:effectLst>
                  <a:outerShdw dist="38100" dir="2700000" algn="bl">
                    <a:schemeClr val="accent5"/>
                  </a:outerShdw>
                </a:effectLst>
              </a:rPr>
              <a:t>s</a:t>
            </a:r>
            <a:r>
              <a:rPr lang="en-US" b="1" dirty="0" smtClean="0">
                <a:effectLst>
                  <a:outerShdw dist="38100" dir="2700000" algn="bl">
                    <a:schemeClr val="accent5"/>
                  </a:outerShdw>
                </a:effectLst>
              </a:rPr>
              <a:t>tudy</a:t>
            </a:r>
            <a:r>
              <a:rPr lang="en-US" dirty="0"/>
              <a:t/>
            </a:r>
            <a:br>
              <a:rPr lang="en-US" dirty="0"/>
            </a:br>
            <a:r>
              <a:rPr lang="en-US" b="1" dirty="0">
                <a:effectLst>
                  <a:outerShdw dist="38100" dir="2700000" algn="bl">
                    <a:schemeClr val="accent5"/>
                  </a:outerShdw>
                </a:effectLst>
              </a:rPr>
              <a:t>w</a:t>
            </a:r>
            <a:r>
              <a:rPr lang="en-US" b="1" dirty="0" smtClean="0">
                <a:effectLst>
                  <a:outerShdw dist="38100" dir="2700000" algn="bl">
                    <a:schemeClr val="accent5"/>
                  </a:outerShdw>
                </a:effectLst>
              </a:rPr>
              <a:t>ill </a:t>
            </a:r>
            <a:r>
              <a:rPr lang="en-US" b="1" dirty="0">
                <a:effectLst>
                  <a:outerShdw dist="38100" dir="2700000" algn="bl">
                    <a:schemeClr val="accent5"/>
                  </a:outerShdw>
                </a:effectLst>
              </a:rPr>
              <a:t>b</a:t>
            </a:r>
            <a:r>
              <a:rPr lang="en-US" b="1" dirty="0" smtClean="0">
                <a:effectLst>
                  <a:outerShdw dist="38100" dir="2700000" algn="bl">
                    <a:schemeClr val="accent5"/>
                  </a:outerShdw>
                </a:effectLst>
              </a:rPr>
              <a:t>egin </a:t>
            </a:r>
            <a:r>
              <a:rPr lang="en-US" b="1" dirty="0">
                <a:effectLst>
                  <a:outerShdw dist="38100" dir="2700000" algn="bl">
                    <a:schemeClr val="accent5"/>
                  </a:outerShdw>
                </a:effectLst>
              </a:rPr>
              <a:t>a</a:t>
            </a:r>
            <a:r>
              <a:rPr lang="en-US" b="1" dirty="0" smtClean="0">
                <a:effectLst>
                  <a:outerShdw dist="38100" dir="2700000" algn="bl">
                    <a:schemeClr val="accent5"/>
                  </a:outerShdw>
                </a:effectLst>
              </a:rPr>
              <a:t>t </a:t>
            </a:r>
            <a:r>
              <a:rPr lang="en-US" b="1" dirty="0">
                <a:effectLst>
                  <a:outerShdw dist="38100" dir="2700000" algn="bl">
                    <a:schemeClr val="accent5"/>
                  </a:outerShdw>
                </a:effectLst>
              </a:rPr>
              <a:t>7:30 PM</a:t>
            </a:r>
            <a:endParaRPr lang="en-US" dirty="0"/>
          </a:p>
        </p:txBody>
      </p:sp>
      <p:sp>
        <p:nvSpPr>
          <p:cNvPr id="3" name="Subtitle 2"/>
          <p:cNvSpPr>
            <a:spLocks noGrp="1"/>
          </p:cNvSpPr>
          <p:nvPr>
            <p:ph type="subTitle" idx="1"/>
          </p:nvPr>
        </p:nvSpPr>
        <p:spPr>
          <a:xfrm>
            <a:off x="264539" y="235986"/>
            <a:ext cx="11563109" cy="2601992"/>
          </a:xfrm>
          <a:solidFill>
            <a:srgbClr val="FF0000"/>
          </a:solidFill>
        </p:spPr>
        <p:txBody>
          <a:bodyPr>
            <a:noAutofit/>
          </a:bodyPr>
          <a:lstStyle/>
          <a:p>
            <a:r>
              <a:rPr lang="en-US" sz="8000" dirty="0" smtClean="0"/>
              <a:t>THE BOOK OF REVELATION</a:t>
            </a:r>
          </a:p>
          <a:p>
            <a:r>
              <a:rPr lang="en-US" sz="8000" dirty="0" smtClean="0"/>
              <a:t>BIBLE STUDY</a:t>
            </a:r>
            <a:endParaRPr lang="en-US" sz="8000" dirty="0"/>
          </a:p>
        </p:txBody>
      </p:sp>
    </p:spTree>
    <p:extLst>
      <p:ext uri="{BB962C8B-B14F-4D97-AF65-F5344CB8AC3E}">
        <p14:creationId xmlns:p14="http://schemas.microsoft.com/office/powerpoint/2010/main" val="31964369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12:7-9 </a:t>
            </a:r>
            <a:r>
              <a:rPr lang="en-US" sz="6600" b="1" dirty="0" smtClean="0"/>
              <a:t>(NLT)</a:t>
            </a:r>
            <a:endParaRPr lang="en-US" sz="6600" b="1" dirty="0"/>
          </a:p>
        </p:txBody>
      </p:sp>
      <p:sp>
        <p:nvSpPr>
          <p:cNvPr id="3" name="Content Placeholder 2"/>
          <p:cNvSpPr>
            <a:spLocks noGrp="1"/>
          </p:cNvSpPr>
          <p:nvPr>
            <p:ph idx="1"/>
          </p:nvPr>
        </p:nvSpPr>
        <p:spPr>
          <a:xfrm>
            <a:off x="122830" y="2074461"/>
            <a:ext cx="11778018" cy="4572000"/>
          </a:xfrm>
        </p:spPr>
        <p:txBody>
          <a:bodyPr>
            <a:noAutofit/>
          </a:bodyPr>
          <a:lstStyle/>
          <a:p>
            <a:r>
              <a:rPr lang="en-US" sz="8800" baseline="30000" dirty="0"/>
              <a:t>7 Then there was </a:t>
            </a:r>
            <a:r>
              <a:rPr lang="en-US" sz="8800" baseline="30000" dirty="0">
                <a:solidFill>
                  <a:srgbClr val="FF0000"/>
                </a:solidFill>
              </a:rPr>
              <a:t>war in heaven</a:t>
            </a:r>
            <a:r>
              <a:rPr lang="en-US" sz="8800" baseline="30000" dirty="0"/>
              <a:t>. Michael and his angels fought against the dragon and his angels. 8 And the dragon lost the battle, and he and his angels were </a:t>
            </a:r>
            <a:r>
              <a:rPr lang="en-US" sz="8800" baseline="30000" dirty="0">
                <a:solidFill>
                  <a:srgbClr val="FF0000"/>
                </a:solidFill>
              </a:rPr>
              <a:t>forced out of heaven</a:t>
            </a:r>
            <a:r>
              <a:rPr lang="en-US" sz="8800" baseline="30000" dirty="0"/>
              <a:t>. </a:t>
            </a:r>
          </a:p>
        </p:txBody>
      </p:sp>
    </p:spTree>
    <p:extLst>
      <p:ext uri="{BB962C8B-B14F-4D97-AF65-F5344CB8AC3E}">
        <p14:creationId xmlns:p14="http://schemas.microsoft.com/office/powerpoint/2010/main" val="32873508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12:7-9 </a:t>
            </a:r>
            <a:r>
              <a:rPr lang="en-US" sz="6600" b="1" dirty="0" smtClean="0"/>
              <a:t>(NLT)</a:t>
            </a:r>
            <a:endParaRPr lang="en-US" sz="6600" b="1" dirty="0"/>
          </a:p>
        </p:txBody>
      </p:sp>
      <p:sp>
        <p:nvSpPr>
          <p:cNvPr id="3" name="Content Placeholder 2"/>
          <p:cNvSpPr>
            <a:spLocks noGrp="1"/>
          </p:cNvSpPr>
          <p:nvPr>
            <p:ph idx="1"/>
          </p:nvPr>
        </p:nvSpPr>
        <p:spPr>
          <a:xfrm>
            <a:off x="122830" y="2074461"/>
            <a:ext cx="11778018" cy="4572000"/>
          </a:xfrm>
        </p:spPr>
        <p:txBody>
          <a:bodyPr>
            <a:noAutofit/>
          </a:bodyPr>
          <a:lstStyle/>
          <a:p>
            <a:r>
              <a:rPr lang="en-US" sz="8800" baseline="30000" dirty="0" smtClean="0"/>
              <a:t>9 </a:t>
            </a:r>
            <a:r>
              <a:rPr lang="en-US" sz="8800" baseline="30000" dirty="0"/>
              <a:t>This great dragon—the ancient serpent called the devil, or Satan, </a:t>
            </a:r>
            <a:r>
              <a:rPr lang="en-US" sz="8800" baseline="30000" dirty="0">
                <a:solidFill>
                  <a:srgbClr val="FF0000"/>
                </a:solidFill>
              </a:rPr>
              <a:t>the one deceiving the whole world</a:t>
            </a:r>
            <a:r>
              <a:rPr lang="en-US" sz="8800" baseline="30000" dirty="0"/>
              <a:t>—was thrown down to the earth with </a:t>
            </a:r>
            <a:r>
              <a:rPr lang="en-US" sz="8800" baseline="30000" dirty="0">
                <a:solidFill>
                  <a:srgbClr val="FF0000"/>
                </a:solidFill>
              </a:rPr>
              <a:t>all his angels</a:t>
            </a:r>
            <a:r>
              <a:rPr lang="en-US" sz="8800" baseline="30000" dirty="0"/>
              <a:t>.</a:t>
            </a:r>
            <a:r>
              <a:rPr lang="en-US" sz="8800" baseline="30000" dirty="0" smtClean="0"/>
              <a:t> </a:t>
            </a:r>
            <a:endParaRPr lang="en-US" sz="8800" baseline="30000" dirty="0"/>
          </a:p>
        </p:txBody>
      </p:sp>
    </p:spTree>
    <p:extLst>
      <p:ext uri="{BB962C8B-B14F-4D97-AF65-F5344CB8AC3E}">
        <p14:creationId xmlns:p14="http://schemas.microsoft.com/office/powerpoint/2010/main" val="4849529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2 Peter 2:4 </a:t>
            </a:r>
            <a:r>
              <a:rPr lang="en-US" sz="6600" b="1" dirty="0" smtClean="0"/>
              <a:t>(NLT)</a:t>
            </a:r>
            <a:endParaRPr lang="en-US" sz="6600" b="1" dirty="0"/>
          </a:p>
        </p:txBody>
      </p:sp>
      <p:sp>
        <p:nvSpPr>
          <p:cNvPr id="3" name="Content Placeholder 2"/>
          <p:cNvSpPr>
            <a:spLocks noGrp="1"/>
          </p:cNvSpPr>
          <p:nvPr>
            <p:ph idx="1"/>
          </p:nvPr>
        </p:nvSpPr>
        <p:spPr>
          <a:xfrm>
            <a:off x="838200" y="2180467"/>
            <a:ext cx="10515600" cy="4351338"/>
          </a:xfrm>
        </p:spPr>
        <p:txBody>
          <a:bodyPr>
            <a:noAutofit/>
          </a:bodyPr>
          <a:lstStyle/>
          <a:p>
            <a:r>
              <a:rPr lang="en-US" sz="8800" baseline="30000" dirty="0"/>
              <a:t>4 For God did not spare even the </a:t>
            </a:r>
            <a:r>
              <a:rPr lang="en-US" sz="8800" baseline="30000" dirty="0">
                <a:solidFill>
                  <a:srgbClr val="FF0000"/>
                </a:solidFill>
              </a:rPr>
              <a:t>angels who sinned</a:t>
            </a:r>
            <a:r>
              <a:rPr lang="en-US" sz="8800" baseline="30000" dirty="0"/>
              <a:t>. He threw them into hell</a:t>
            </a:r>
            <a:r>
              <a:rPr lang="en-US" sz="8800" baseline="30000" dirty="0" smtClean="0"/>
              <a:t>, </a:t>
            </a:r>
            <a:r>
              <a:rPr lang="en-US" sz="8800" baseline="30000" dirty="0"/>
              <a:t>in gloomy pits of darkness</a:t>
            </a:r>
            <a:r>
              <a:rPr lang="en-US" sz="8800" baseline="30000" dirty="0" smtClean="0"/>
              <a:t>, </a:t>
            </a:r>
            <a:r>
              <a:rPr lang="en-US" sz="8800" baseline="30000" dirty="0"/>
              <a:t>where they are being held until the day of judgment.</a:t>
            </a:r>
            <a:r>
              <a:rPr lang="en-US" sz="8800" baseline="30000" dirty="0" smtClean="0"/>
              <a:t> </a:t>
            </a:r>
            <a:endParaRPr lang="en-US" sz="8800" baseline="30000" dirty="0"/>
          </a:p>
        </p:txBody>
      </p:sp>
    </p:spTree>
    <p:extLst>
      <p:ext uri="{BB962C8B-B14F-4D97-AF65-F5344CB8AC3E}">
        <p14:creationId xmlns:p14="http://schemas.microsoft.com/office/powerpoint/2010/main" val="29247060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a:t>
            </a:r>
            <a:r>
              <a:rPr lang="en-US" sz="6600" b="1" dirty="0" smtClean="0"/>
              <a:t>12:3-4 (NLT)</a:t>
            </a:r>
            <a:endParaRPr lang="en-US" sz="6600" b="1" dirty="0"/>
          </a:p>
        </p:txBody>
      </p:sp>
      <p:sp>
        <p:nvSpPr>
          <p:cNvPr id="3" name="Content Placeholder 2"/>
          <p:cNvSpPr>
            <a:spLocks noGrp="1"/>
          </p:cNvSpPr>
          <p:nvPr>
            <p:ph idx="1"/>
          </p:nvPr>
        </p:nvSpPr>
        <p:spPr>
          <a:xfrm>
            <a:off x="838200" y="2180467"/>
            <a:ext cx="10515600" cy="4351338"/>
          </a:xfrm>
        </p:spPr>
        <p:txBody>
          <a:bodyPr>
            <a:noAutofit/>
          </a:bodyPr>
          <a:lstStyle/>
          <a:p>
            <a:r>
              <a:rPr lang="en-US" sz="8800" baseline="30000" dirty="0"/>
              <a:t>3 Then I witnessed in heaven another significant event. I saw a large red dragon with seven heads and ten horns, with seven crowns on his heads.</a:t>
            </a:r>
            <a:r>
              <a:rPr lang="en-US" sz="8800" baseline="30000" dirty="0" smtClean="0"/>
              <a:t> </a:t>
            </a:r>
            <a:endParaRPr lang="en-US" sz="8800" baseline="30000" dirty="0"/>
          </a:p>
        </p:txBody>
      </p:sp>
    </p:spTree>
    <p:extLst>
      <p:ext uri="{BB962C8B-B14F-4D97-AF65-F5344CB8AC3E}">
        <p14:creationId xmlns:p14="http://schemas.microsoft.com/office/powerpoint/2010/main" val="23543186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a:t>
            </a:r>
            <a:r>
              <a:rPr lang="en-US" sz="6600" b="1" dirty="0" smtClean="0"/>
              <a:t>12:3-4 (NLT)</a:t>
            </a:r>
            <a:endParaRPr lang="en-US" sz="6600" b="1" dirty="0"/>
          </a:p>
        </p:txBody>
      </p:sp>
      <p:sp>
        <p:nvSpPr>
          <p:cNvPr id="3" name="Content Placeholder 2"/>
          <p:cNvSpPr>
            <a:spLocks noGrp="1"/>
          </p:cNvSpPr>
          <p:nvPr>
            <p:ph idx="1"/>
          </p:nvPr>
        </p:nvSpPr>
        <p:spPr>
          <a:xfrm>
            <a:off x="218364" y="2180467"/>
            <a:ext cx="11764370" cy="4351338"/>
          </a:xfrm>
        </p:spPr>
        <p:txBody>
          <a:bodyPr>
            <a:noAutofit/>
          </a:bodyPr>
          <a:lstStyle/>
          <a:p>
            <a:r>
              <a:rPr lang="en-US" sz="8800" baseline="30000" dirty="0"/>
              <a:t>4 His tail swept away </a:t>
            </a:r>
            <a:r>
              <a:rPr lang="en-US" sz="8800" baseline="30000" dirty="0">
                <a:solidFill>
                  <a:srgbClr val="FF0000"/>
                </a:solidFill>
              </a:rPr>
              <a:t>one-third</a:t>
            </a:r>
            <a:r>
              <a:rPr lang="en-US" sz="8800" baseline="30000" dirty="0"/>
              <a:t> of the stars in the sky, and he threw them to the earth. He stood in front of the woman as she was about to give birth, ready to devour her baby as soon as it was </a:t>
            </a:r>
            <a:r>
              <a:rPr lang="en-US" sz="8800" baseline="30000" dirty="0" smtClean="0"/>
              <a:t>born.</a:t>
            </a:r>
            <a:endParaRPr lang="en-US" sz="8800" baseline="30000" dirty="0"/>
          </a:p>
        </p:txBody>
      </p:sp>
    </p:spTree>
    <p:extLst>
      <p:ext uri="{BB962C8B-B14F-4D97-AF65-F5344CB8AC3E}">
        <p14:creationId xmlns:p14="http://schemas.microsoft.com/office/powerpoint/2010/main" val="41075714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Colossians </a:t>
            </a:r>
            <a:r>
              <a:rPr lang="en-US" sz="6600" b="1" dirty="0" smtClean="0"/>
              <a:t>1:15-16 (NLT)</a:t>
            </a:r>
            <a:endParaRPr lang="en-US" sz="6600" b="1" dirty="0"/>
          </a:p>
        </p:txBody>
      </p:sp>
      <p:sp>
        <p:nvSpPr>
          <p:cNvPr id="3" name="Content Placeholder 2"/>
          <p:cNvSpPr>
            <a:spLocks noGrp="1"/>
          </p:cNvSpPr>
          <p:nvPr>
            <p:ph idx="1"/>
          </p:nvPr>
        </p:nvSpPr>
        <p:spPr>
          <a:xfrm>
            <a:off x="109182" y="1978925"/>
            <a:ext cx="11764370" cy="4552880"/>
          </a:xfrm>
        </p:spPr>
        <p:txBody>
          <a:bodyPr>
            <a:noAutofit/>
          </a:bodyPr>
          <a:lstStyle/>
          <a:p>
            <a:r>
              <a:rPr lang="en-US" sz="6600" baseline="30000" dirty="0"/>
              <a:t>Christ is the visible image of the invisible </a:t>
            </a:r>
            <a:r>
              <a:rPr lang="en-US" sz="6600" baseline="30000" dirty="0" smtClean="0"/>
              <a:t>God. He </a:t>
            </a:r>
            <a:r>
              <a:rPr lang="en-US" sz="6600" baseline="30000" dirty="0"/>
              <a:t>existed before anything was created and is supreme over all </a:t>
            </a:r>
            <a:r>
              <a:rPr lang="en-US" sz="6600" baseline="30000" dirty="0" smtClean="0"/>
              <a:t>creation, for</a:t>
            </a:r>
            <a:r>
              <a:rPr lang="en-US" sz="6600" baseline="30000" dirty="0" smtClean="0">
                <a:solidFill>
                  <a:srgbClr val="FF0000"/>
                </a:solidFill>
              </a:rPr>
              <a:t> </a:t>
            </a:r>
            <a:r>
              <a:rPr lang="en-US" sz="6600" baseline="30000" dirty="0">
                <a:solidFill>
                  <a:srgbClr val="FF0000"/>
                </a:solidFill>
              </a:rPr>
              <a:t>through him God created </a:t>
            </a:r>
            <a:r>
              <a:rPr lang="en-US" sz="6600" baseline="30000" dirty="0" smtClean="0">
                <a:solidFill>
                  <a:srgbClr val="FF0000"/>
                </a:solidFill>
              </a:rPr>
              <a:t>everything in </a:t>
            </a:r>
            <a:r>
              <a:rPr lang="en-US" sz="6600" baseline="30000" dirty="0">
                <a:solidFill>
                  <a:srgbClr val="FF0000"/>
                </a:solidFill>
              </a:rPr>
              <a:t>the heavenly realms and on </a:t>
            </a:r>
            <a:r>
              <a:rPr lang="en-US" sz="6600" baseline="30000" dirty="0" smtClean="0">
                <a:solidFill>
                  <a:srgbClr val="FF0000"/>
                </a:solidFill>
              </a:rPr>
              <a:t>earth</a:t>
            </a:r>
            <a:r>
              <a:rPr lang="en-US" sz="6600" baseline="30000" dirty="0" smtClean="0"/>
              <a:t>. He </a:t>
            </a:r>
            <a:r>
              <a:rPr lang="en-US" sz="6600" baseline="30000" dirty="0"/>
              <a:t>made the things we can </a:t>
            </a:r>
            <a:r>
              <a:rPr lang="en-US" sz="6600" baseline="30000" dirty="0" smtClean="0"/>
              <a:t>see and </a:t>
            </a:r>
            <a:r>
              <a:rPr lang="en-US" sz="6600" baseline="30000" dirty="0"/>
              <a:t>the things we can’t </a:t>
            </a:r>
            <a:r>
              <a:rPr lang="en-US" sz="6600" baseline="30000" dirty="0" smtClean="0"/>
              <a:t>see—such </a:t>
            </a:r>
            <a:r>
              <a:rPr lang="en-US" sz="6600" baseline="30000" dirty="0"/>
              <a:t>as thrones, kingdoms, rulers, and authorities in the unseen </a:t>
            </a:r>
            <a:r>
              <a:rPr lang="en-US" sz="6600" baseline="30000" dirty="0" smtClean="0"/>
              <a:t>world. Everything </a:t>
            </a:r>
            <a:r>
              <a:rPr lang="en-US" sz="6600" baseline="30000" dirty="0"/>
              <a:t>was created through him and for him.</a:t>
            </a:r>
            <a:r>
              <a:rPr lang="en-US" sz="6600" baseline="30000" dirty="0" smtClean="0"/>
              <a:t> </a:t>
            </a:r>
            <a:endParaRPr lang="en-US" sz="6600" baseline="30000" dirty="0"/>
          </a:p>
        </p:txBody>
      </p:sp>
    </p:spTree>
    <p:extLst>
      <p:ext uri="{BB962C8B-B14F-4D97-AF65-F5344CB8AC3E}">
        <p14:creationId xmlns:p14="http://schemas.microsoft.com/office/powerpoint/2010/main" val="26143131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Isaiah 14:12 </a:t>
            </a:r>
            <a:r>
              <a:rPr lang="en-US" sz="6600" b="1" dirty="0" smtClean="0"/>
              <a:t>(NLT)</a:t>
            </a:r>
            <a:endParaRPr lang="en-US" sz="6600" b="1" dirty="0"/>
          </a:p>
        </p:txBody>
      </p:sp>
      <p:sp>
        <p:nvSpPr>
          <p:cNvPr id="3" name="Content Placeholder 2"/>
          <p:cNvSpPr>
            <a:spLocks noGrp="1"/>
          </p:cNvSpPr>
          <p:nvPr>
            <p:ph idx="1"/>
          </p:nvPr>
        </p:nvSpPr>
        <p:spPr>
          <a:xfrm>
            <a:off x="838200" y="2180467"/>
            <a:ext cx="10515600" cy="4351338"/>
          </a:xfrm>
        </p:spPr>
        <p:txBody>
          <a:bodyPr>
            <a:noAutofit/>
          </a:bodyPr>
          <a:lstStyle/>
          <a:p>
            <a:r>
              <a:rPr lang="en-US" sz="8800" baseline="30000" dirty="0"/>
              <a:t>  “How you are fallen from </a:t>
            </a:r>
            <a:r>
              <a:rPr lang="en-US" sz="8800" baseline="30000" dirty="0" smtClean="0"/>
              <a:t>heaven, </a:t>
            </a:r>
            <a:r>
              <a:rPr lang="en-US" sz="8800" baseline="30000" dirty="0" smtClean="0">
                <a:solidFill>
                  <a:srgbClr val="FF0000"/>
                </a:solidFill>
              </a:rPr>
              <a:t>O </a:t>
            </a:r>
            <a:r>
              <a:rPr lang="en-US" sz="8800" baseline="30000" dirty="0">
                <a:solidFill>
                  <a:srgbClr val="FF0000"/>
                </a:solidFill>
              </a:rPr>
              <a:t>shining star</a:t>
            </a:r>
            <a:r>
              <a:rPr lang="en-US" sz="8800" baseline="30000" dirty="0"/>
              <a:t>, </a:t>
            </a:r>
            <a:r>
              <a:rPr lang="en-US" sz="8800" baseline="30000" dirty="0">
                <a:solidFill>
                  <a:srgbClr val="FF0000"/>
                </a:solidFill>
              </a:rPr>
              <a:t>son of the </a:t>
            </a:r>
            <a:r>
              <a:rPr lang="en-US" sz="8800" baseline="30000" dirty="0" smtClean="0">
                <a:solidFill>
                  <a:srgbClr val="FF0000"/>
                </a:solidFill>
              </a:rPr>
              <a:t>morning</a:t>
            </a:r>
            <a:r>
              <a:rPr lang="en-US" sz="8800" baseline="30000" dirty="0" smtClean="0"/>
              <a:t>! You </a:t>
            </a:r>
            <a:r>
              <a:rPr lang="en-US" sz="8800" baseline="30000" dirty="0"/>
              <a:t>have been thrown down to the </a:t>
            </a:r>
            <a:r>
              <a:rPr lang="en-US" sz="8800" baseline="30000" dirty="0" smtClean="0"/>
              <a:t>earth, you </a:t>
            </a:r>
            <a:r>
              <a:rPr lang="en-US" sz="8800" baseline="30000" dirty="0"/>
              <a:t>who destroyed the nations of the world.</a:t>
            </a:r>
            <a:r>
              <a:rPr lang="en-US" sz="8800" baseline="30000" dirty="0" smtClean="0"/>
              <a:t> </a:t>
            </a:r>
            <a:endParaRPr lang="en-US" sz="8800" baseline="30000" dirty="0"/>
          </a:p>
        </p:txBody>
      </p:sp>
    </p:spTree>
    <p:extLst>
      <p:ext uri="{BB962C8B-B14F-4D97-AF65-F5344CB8AC3E}">
        <p14:creationId xmlns:p14="http://schemas.microsoft.com/office/powerpoint/2010/main" val="10702095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Ezekiel 28:14 </a:t>
            </a:r>
            <a:r>
              <a:rPr lang="en-US" sz="6600" b="1" dirty="0" smtClean="0"/>
              <a:t>(NLT)</a:t>
            </a:r>
            <a:endParaRPr lang="en-US" sz="6600" b="1" dirty="0"/>
          </a:p>
        </p:txBody>
      </p:sp>
      <p:sp>
        <p:nvSpPr>
          <p:cNvPr id="3" name="Content Placeholder 2"/>
          <p:cNvSpPr>
            <a:spLocks noGrp="1"/>
          </p:cNvSpPr>
          <p:nvPr>
            <p:ph idx="1"/>
          </p:nvPr>
        </p:nvSpPr>
        <p:spPr>
          <a:xfrm>
            <a:off x="838200" y="2180467"/>
            <a:ext cx="10515600" cy="4351338"/>
          </a:xfrm>
        </p:spPr>
        <p:txBody>
          <a:bodyPr>
            <a:noAutofit/>
          </a:bodyPr>
          <a:lstStyle/>
          <a:p>
            <a:r>
              <a:rPr lang="en-US" sz="8800" baseline="30000" dirty="0" smtClean="0"/>
              <a:t>  I </a:t>
            </a:r>
            <a:r>
              <a:rPr lang="en-US" sz="8800" baseline="30000" dirty="0"/>
              <a:t>ordained and anointed </a:t>
            </a:r>
            <a:r>
              <a:rPr lang="en-US" sz="8800" baseline="30000" dirty="0" smtClean="0"/>
              <a:t>you as </a:t>
            </a:r>
            <a:r>
              <a:rPr lang="en-US" sz="8800" baseline="30000" dirty="0"/>
              <a:t>the </a:t>
            </a:r>
            <a:r>
              <a:rPr lang="en-US" sz="8800" baseline="30000" dirty="0">
                <a:solidFill>
                  <a:srgbClr val="FF0000"/>
                </a:solidFill>
              </a:rPr>
              <a:t>mighty angelic </a:t>
            </a:r>
            <a:r>
              <a:rPr lang="en-US" sz="8800" baseline="30000" dirty="0" smtClean="0">
                <a:solidFill>
                  <a:srgbClr val="FF0000"/>
                </a:solidFill>
              </a:rPr>
              <a:t>guardian</a:t>
            </a:r>
            <a:r>
              <a:rPr lang="en-US" sz="8800" baseline="30000" dirty="0" smtClean="0"/>
              <a:t>. You </a:t>
            </a:r>
            <a:r>
              <a:rPr lang="en-US" sz="8800" baseline="30000" dirty="0"/>
              <a:t>had access to the holy mountain of </a:t>
            </a:r>
            <a:r>
              <a:rPr lang="en-US" sz="8800" baseline="30000" dirty="0" smtClean="0"/>
              <a:t>God and </a:t>
            </a:r>
            <a:r>
              <a:rPr lang="en-US" sz="8800" baseline="30000" dirty="0"/>
              <a:t>walked among the stones of fire.</a:t>
            </a:r>
            <a:r>
              <a:rPr lang="en-US" sz="8800" baseline="30000" dirty="0" smtClean="0"/>
              <a:t> </a:t>
            </a:r>
            <a:endParaRPr lang="en-US" sz="8800" baseline="30000" dirty="0"/>
          </a:p>
        </p:txBody>
      </p:sp>
    </p:spTree>
    <p:extLst>
      <p:ext uri="{BB962C8B-B14F-4D97-AF65-F5344CB8AC3E}">
        <p14:creationId xmlns:p14="http://schemas.microsoft.com/office/powerpoint/2010/main" val="37822175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Psalm 80:1 </a:t>
            </a:r>
            <a:r>
              <a:rPr lang="en-US" sz="6600" b="1" dirty="0" smtClean="0"/>
              <a:t>(NLT)</a:t>
            </a:r>
            <a:endParaRPr lang="en-US" sz="6600" b="1" dirty="0"/>
          </a:p>
        </p:txBody>
      </p:sp>
      <p:sp>
        <p:nvSpPr>
          <p:cNvPr id="3" name="Content Placeholder 2"/>
          <p:cNvSpPr>
            <a:spLocks noGrp="1"/>
          </p:cNvSpPr>
          <p:nvPr>
            <p:ph idx="1"/>
          </p:nvPr>
        </p:nvSpPr>
        <p:spPr>
          <a:xfrm>
            <a:off x="838200" y="2180467"/>
            <a:ext cx="10515600" cy="4351338"/>
          </a:xfrm>
        </p:spPr>
        <p:txBody>
          <a:bodyPr>
            <a:noAutofit/>
          </a:bodyPr>
          <a:lstStyle/>
          <a:p>
            <a:r>
              <a:rPr lang="en-US" sz="8800" baseline="30000" dirty="0" smtClean="0"/>
              <a:t>  1. Please </a:t>
            </a:r>
            <a:r>
              <a:rPr lang="en-US" sz="8800" baseline="30000" dirty="0"/>
              <a:t>listen, O Shepherd of </a:t>
            </a:r>
            <a:r>
              <a:rPr lang="en-US" sz="8800" baseline="30000" dirty="0" smtClean="0"/>
              <a:t>Israel, you </a:t>
            </a:r>
            <a:r>
              <a:rPr lang="en-US" sz="8800" baseline="30000" dirty="0"/>
              <a:t>who lead Joseph’s descendants like a </a:t>
            </a:r>
            <a:r>
              <a:rPr lang="en-US" sz="8800" baseline="30000" dirty="0" smtClean="0"/>
              <a:t>flock. O </a:t>
            </a:r>
            <a:r>
              <a:rPr lang="en-US" sz="8800" baseline="30000" dirty="0"/>
              <a:t>God, enthroned above </a:t>
            </a:r>
            <a:r>
              <a:rPr lang="en-US" sz="8800" baseline="30000" dirty="0" smtClean="0"/>
              <a:t>the </a:t>
            </a:r>
            <a:r>
              <a:rPr lang="en-US" sz="8800" baseline="30000" dirty="0" smtClean="0">
                <a:solidFill>
                  <a:srgbClr val="FF0000"/>
                </a:solidFill>
              </a:rPr>
              <a:t>cherubim</a:t>
            </a:r>
            <a:r>
              <a:rPr lang="en-US" sz="8800" baseline="30000" dirty="0" smtClean="0"/>
              <a:t>, display </a:t>
            </a:r>
            <a:r>
              <a:rPr lang="en-US" sz="8800" baseline="30000" dirty="0"/>
              <a:t>your radiant </a:t>
            </a:r>
            <a:r>
              <a:rPr lang="en-US" sz="8800" baseline="30000" dirty="0" smtClean="0"/>
              <a:t>glory. </a:t>
            </a:r>
            <a:endParaRPr lang="en-US" sz="8800" baseline="30000" dirty="0"/>
          </a:p>
        </p:txBody>
      </p:sp>
    </p:spTree>
    <p:extLst>
      <p:ext uri="{BB962C8B-B14F-4D97-AF65-F5344CB8AC3E}">
        <p14:creationId xmlns:p14="http://schemas.microsoft.com/office/powerpoint/2010/main" val="7240053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Ezekiel 28:12-17 </a:t>
            </a:r>
            <a:r>
              <a:rPr lang="en-US" sz="6600" b="1" dirty="0" smtClean="0"/>
              <a:t>(NLT)</a:t>
            </a:r>
            <a:endParaRPr lang="en-US" sz="6600" b="1" dirty="0"/>
          </a:p>
        </p:txBody>
      </p:sp>
      <p:sp>
        <p:nvSpPr>
          <p:cNvPr id="3" name="Content Placeholder 2"/>
          <p:cNvSpPr>
            <a:spLocks noGrp="1"/>
          </p:cNvSpPr>
          <p:nvPr>
            <p:ph idx="1"/>
          </p:nvPr>
        </p:nvSpPr>
        <p:spPr>
          <a:xfrm>
            <a:off x="838200" y="2180467"/>
            <a:ext cx="10515600" cy="4351338"/>
          </a:xfrm>
        </p:spPr>
        <p:txBody>
          <a:bodyPr>
            <a:noAutofit/>
          </a:bodyPr>
          <a:lstStyle/>
          <a:p>
            <a:r>
              <a:rPr lang="en-US" sz="8800" baseline="30000" dirty="0"/>
              <a:t> 12 “Son of man, sing this funeral song for the king of </a:t>
            </a:r>
            <a:r>
              <a:rPr lang="en-US" sz="8800" baseline="30000" dirty="0" err="1"/>
              <a:t>Tyre</a:t>
            </a:r>
            <a:r>
              <a:rPr lang="en-US" sz="8800" baseline="30000" dirty="0"/>
              <a:t>. Give him this message from the Sovereign </a:t>
            </a:r>
            <a:r>
              <a:rPr lang="en-US" sz="8800" baseline="30000" dirty="0" smtClean="0"/>
              <a:t>Lord: “</a:t>
            </a:r>
            <a:r>
              <a:rPr lang="en-US" sz="8800" baseline="30000" dirty="0"/>
              <a:t>You were the </a:t>
            </a:r>
            <a:r>
              <a:rPr lang="en-US" sz="8800" baseline="30000" dirty="0">
                <a:solidFill>
                  <a:srgbClr val="FF0000"/>
                </a:solidFill>
              </a:rPr>
              <a:t>model of </a:t>
            </a:r>
            <a:r>
              <a:rPr lang="en-US" sz="8800" baseline="30000" dirty="0" smtClean="0">
                <a:solidFill>
                  <a:srgbClr val="FF0000"/>
                </a:solidFill>
              </a:rPr>
              <a:t>perfection</a:t>
            </a:r>
            <a:r>
              <a:rPr lang="en-US" sz="8800" baseline="30000" dirty="0" smtClean="0"/>
              <a:t>, </a:t>
            </a:r>
            <a:r>
              <a:rPr lang="en-US" sz="8800" baseline="30000" dirty="0" smtClean="0">
                <a:solidFill>
                  <a:srgbClr val="FF0000"/>
                </a:solidFill>
              </a:rPr>
              <a:t>full </a:t>
            </a:r>
            <a:r>
              <a:rPr lang="en-US" sz="8800" baseline="30000" dirty="0">
                <a:solidFill>
                  <a:srgbClr val="FF0000"/>
                </a:solidFill>
              </a:rPr>
              <a:t>of wisdom and exquisite in beauty</a:t>
            </a:r>
            <a:r>
              <a:rPr lang="en-US" sz="8800" baseline="30000" dirty="0" smtClean="0">
                <a:solidFill>
                  <a:srgbClr val="FF0000"/>
                </a:solidFill>
              </a:rPr>
              <a:t>.</a:t>
            </a:r>
            <a:endParaRPr lang="en-US" sz="8800" baseline="30000" dirty="0">
              <a:solidFill>
                <a:srgbClr val="FF0000"/>
              </a:solidFill>
            </a:endParaRPr>
          </a:p>
        </p:txBody>
      </p:sp>
    </p:spTree>
    <p:extLst>
      <p:ext uri="{BB962C8B-B14F-4D97-AF65-F5344CB8AC3E}">
        <p14:creationId xmlns:p14="http://schemas.microsoft.com/office/powerpoint/2010/main" val="18537826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836" y="2671597"/>
            <a:ext cx="10515600" cy="1325563"/>
          </a:xfrm>
        </p:spPr>
        <p:txBody>
          <a:bodyPr>
            <a:noAutofit/>
          </a:bodyPr>
          <a:lstStyle/>
          <a:p>
            <a:pPr algn="ctr"/>
            <a:r>
              <a:rPr lang="en-US" sz="11500" dirty="0" smtClean="0"/>
              <a:t>Let us Pray</a:t>
            </a:r>
            <a:br>
              <a:rPr lang="en-US" sz="11500" dirty="0" smtClean="0"/>
            </a:br>
            <a:r>
              <a:rPr lang="en-US" sz="11500" dirty="0" smtClean="0"/>
              <a:t>and then start the Bible study..</a:t>
            </a:r>
            <a:endParaRPr lang="en-US" sz="11500" dirty="0"/>
          </a:p>
        </p:txBody>
      </p:sp>
    </p:spTree>
    <p:extLst>
      <p:ext uri="{BB962C8B-B14F-4D97-AF65-F5344CB8AC3E}">
        <p14:creationId xmlns:p14="http://schemas.microsoft.com/office/powerpoint/2010/main" val="2591903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Ezekiel 28:12-17 </a:t>
            </a:r>
            <a:r>
              <a:rPr lang="en-US" sz="6600" b="1" dirty="0" smtClean="0"/>
              <a:t>(NLT)</a:t>
            </a:r>
            <a:endParaRPr lang="en-US" sz="6600" b="1" dirty="0"/>
          </a:p>
        </p:txBody>
      </p:sp>
      <p:sp>
        <p:nvSpPr>
          <p:cNvPr id="3" name="Content Placeholder 2"/>
          <p:cNvSpPr>
            <a:spLocks noGrp="1"/>
          </p:cNvSpPr>
          <p:nvPr>
            <p:ph idx="1"/>
          </p:nvPr>
        </p:nvSpPr>
        <p:spPr>
          <a:xfrm>
            <a:off x="136478" y="2180467"/>
            <a:ext cx="11846256" cy="4351338"/>
          </a:xfrm>
        </p:spPr>
        <p:txBody>
          <a:bodyPr>
            <a:noAutofit/>
          </a:bodyPr>
          <a:lstStyle/>
          <a:p>
            <a:r>
              <a:rPr lang="en-US" sz="8800" baseline="30000" dirty="0" smtClean="0"/>
              <a:t>13 </a:t>
            </a:r>
            <a:r>
              <a:rPr lang="en-US" sz="8800" baseline="30000" dirty="0"/>
              <a:t>You were in </a:t>
            </a:r>
            <a:r>
              <a:rPr lang="en-US" sz="8800" baseline="30000" dirty="0" smtClean="0"/>
              <a:t>Eden, the </a:t>
            </a:r>
            <a:r>
              <a:rPr lang="en-US" sz="8800" baseline="30000" dirty="0"/>
              <a:t>garden of </a:t>
            </a:r>
            <a:r>
              <a:rPr lang="en-US" sz="8800" baseline="30000" dirty="0" smtClean="0"/>
              <a:t>God. </a:t>
            </a:r>
            <a:r>
              <a:rPr lang="en-US" sz="8800" baseline="30000" dirty="0" smtClean="0">
                <a:solidFill>
                  <a:srgbClr val="FF0000"/>
                </a:solidFill>
              </a:rPr>
              <a:t>Your </a:t>
            </a:r>
            <a:r>
              <a:rPr lang="en-US" sz="8800" baseline="30000" dirty="0">
                <a:solidFill>
                  <a:srgbClr val="FF0000"/>
                </a:solidFill>
              </a:rPr>
              <a:t>clothing was adorned with every precious stone[</a:t>
            </a:r>
            <a:r>
              <a:rPr lang="en-US" sz="8800" baseline="30000" dirty="0"/>
              <a:t>a</a:t>
            </a:r>
            <a:r>
              <a:rPr lang="en-US" sz="8800" baseline="30000" dirty="0" smtClean="0"/>
              <a:t>]—red </a:t>
            </a:r>
            <a:r>
              <a:rPr lang="en-US" sz="8800" baseline="30000" dirty="0"/>
              <a:t>carnelian, pale-green </a:t>
            </a:r>
            <a:r>
              <a:rPr lang="en-US" sz="8800" baseline="30000" dirty="0" err="1"/>
              <a:t>peridot</a:t>
            </a:r>
            <a:r>
              <a:rPr lang="en-US" sz="8800" baseline="30000" dirty="0"/>
              <a:t>, white </a:t>
            </a:r>
            <a:r>
              <a:rPr lang="en-US" sz="8800" baseline="30000" dirty="0" err="1" smtClean="0"/>
              <a:t>moonstone,blue</a:t>
            </a:r>
            <a:r>
              <a:rPr lang="en-US" sz="8800" baseline="30000" dirty="0" smtClean="0"/>
              <a:t>-green </a:t>
            </a:r>
            <a:r>
              <a:rPr lang="en-US" sz="8800" baseline="30000" dirty="0"/>
              <a:t>beryl, onyx, green jasper</a:t>
            </a:r>
            <a:r>
              <a:rPr lang="en-US" sz="8800" baseline="30000" dirty="0" smtClean="0"/>
              <a:t>,</a:t>
            </a:r>
            <a:endParaRPr lang="en-US" sz="8800" baseline="30000" dirty="0"/>
          </a:p>
        </p:txBody>
      </p:sp>
    </p:spTree>
    <p:extLst>
      <p:ext uri="{BB962C8B-B14F-4D97-AF65-F5344CB8AC3E}">
        <p14:creationId xmlns:p14="http://schemas.microsoft.com/office/powerpoint/2010/main" val="18102526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Ezekiel 28:12-17 </a:t>
            </a:r>
            <a:r>
              <a:rPr lang="en-US" sz="6600" b="1" dirty="0" smtClean="0"/>
              <a:t>(NLT)</a:t>
            </a:r>
            <a:endParaRPr lang="en-US" sz="6600" b="1" dirty="0"/>
          </a:p>
        </p:txBody>
      </p:sp>
      <p:sp>
        <p:nvSpPr>
          <p:cNvPr id="3" name="Content Placeholder 2"/>
          <p:cNvSpPr>
            <a:spLocks noGrp="1"/>
          </p:cNvSpPr>
          <p:nvPr>
            <p:ph idx="1"/>
          </p:nvPr>
        </p:nvSpPr>
        <p:spPr>
          <a:xfrm>
            <a:off x="838200" y="2180467"/>
            <a:ext cx="10515600" cy="4351338"/>
          </a:xfrm>
        </p:spPr>
        <p:txBody>
          <a:bodyPr>
            <a:noAutofit/>
          </a:bodyPr>
          <a:lstStyle/>
          <a:p>
            <a:pPr marL="0" indent="0">
              <a:buNone/>
            </a:pPr>
            <a:r>
              <a:rPr lang="en-US" sz="8800" baseline="30000" dirty="0" smtClean="0"/>
              <a:t>blue </a:t>
            </a:r>
            <a:r>
              <a:rPr lang="en-US" sz="8800" baseline="30000" dirty="0"/>
              <a:t>lapis lazuli, turquoise, and </a:t>
            </a:r>
            <a:r>
              <a:rPr lang="en-US" sz="8800" baseline="30000" dirty="0" smtClean="0"/>
              <a:t>emerald—all </a:t>
            </a:r>
            <a:r>
              <a:rPr lang="en-US" sz="8800" baseline="30000" dirty="0"/>
              <a:t>beautifully crafted for </a:t>
            </a:r>
            <a:r>
              <a:rPr lang="en-US" sz="8800" baseline="30000" dirty="0" smtClean="0"/>
              <a:t>you and </a:t>
            </a:r>
            <a:r>
              <a:rPr lang="en-US" sz="8800" baseline="30000" dirty="0"/>
              <a:t>set in the finest </a:t>
            </a:r>
            <a:r>
              <a:rPr lang="en-US" sz="8800" baseline="30000" dirty="0" smtClean="0"/>
              <a:t>gold. They </a:t>
            </a:r>
            <a:r>
              <a:rPr lang="en-US" sz="8800" baseline="30000" dirty="0"/>
              <a:t>were given to </a:t>
            </a:r>
            <a:r>
              <a:rPr lang="en-US" sz="8800" baseline="30000" dirty="0" smtClean="0"/>
              <a:t>you </a:t>
            </a:r>
            <a:r>
              <a:rPr lang="en-US" sz="8800" baseline="30000" dirty="0"/>
              <a:t>on the day you were created</a:t>
            </a:r>
            <a:r>
              <a:rPr lang="en-US" sz="8800" baseline="30000" dirty="0" smtClean="0"/>
              <a:t>.</a:t>
            </a:r>
            <a:endParaRPr lang="en-US" sz="8800" baseline="30000" dirty="0"/>
          </a:p>
        </p:txBody>
      </p:sp>
    </p:spTree>
    <p:extLst>
      <p:ext uri="{BB962C8B-B14F-4D97-AF65-F5344CB8AC3E}">
        <p14:creationId xmlns:p14="http://schemas.microsoft.com/office/powerpoint/2010/main" val="13742067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Ezekiel 28:12-17 </a:t>
            </a:r>
            <a:r>
              <a:rPr lang="en-US" sz="6600" b="1" dirty="0" smtClean="0"/>
              <a:t>(NLT)</a:t>
            </a:r>
            <a:endParaRPr lang="en-US" sz="6600" b="1" dirty="0"/>
          </a:p>
        </p:txBody>
      </p:sp>
      <p:sp>
        <p:nvSpPr>
          <p:cNvPr id="3" name="Content Placeholder 2"/>
          <p:cNvSpPr>
            <a:spLocks noGrp="1"/>
          </p:cNvSpPr>
          <p:nvPr>
            <p:ph idx="1"/>
          </p:nvPr>
        </p:nvSpPr>
        <p:spPr>
          <a:xfrm>
            <a:off x="177421" y="2074460"/>
            <a:ext cx="11696131" cy="4457345"/>
          </a:xfrm>
        </p:spPr>
        <p:txBody>
          <a:bodyPr>
            <a:noAutofit/>
          </a:bodyPr>
          <a:lstStyle/>
          <a:p>
            <a:endParaRPr lang="en-US" sz="8800" baseline="30000" dirty="0" smtClean="0"/>
          </a:p>
          <a:p>
            <a:r>
              <a:rPr lang="en-US" sz="8800" baseline="30000" dirty="0" smtClean="0"/>
              <a:t>14 </a:t>
            </a:r>
            <a:r>
              <a:rPr lang="en-US" sz="8800" baseline="30000" dirty="0"/>
              <a:t>I ordained and anointed </a:t>
            </a:r>
            <a:r>
              <a:rPr lang="en-US" sz="8800" baseline="30000" dirty="0" smtClean="0"/>
              <a:t>you </a:t>
            </a:r>
            <a:r>
              <a:rPr lang="en-US" sz="8800" baseline="30000" dirty="0"/>
              <a:t>as the </a:t>
            </a:r>
            <a:r>
              <a:rPr lang="en-US" sz="8800" baseline="30000" dirty="0">
                <a:solidFill>
                  <a:srgbClr val="FF0000"/>
                </a:solidFill>
              </a:rPr>
              <a:t>mighty </a:t>
            </a:r>
            <a:r>
              <a:rPr lang="en-US" sz="8800" baseline="30000" dirty="0" smtClean="0">
                <a:solidFill>
                  <a:srgbClr val="FF0000"/>
                </a:solidFill>
              </a:rPr>
              <a:t>angelic guardian</a:t>
            </a:r>
            <a:r>
              <a:rPr lang="en-US" sz="8800" baseline="30000" dirty="0" smtClean="0"/>
              <a:t>. You </a:t>
            </a:r>
            <a:r>
              <a:rPr lang="en-US" sz="8800" baseline="30000" dirty="0"/>
              <a:t>had access to the holy mountain of God</a:t>
            </a:r>
          </a:p>
          <a:p>
            <a:pPr marL="0" indent="0">
              <a:buNone/>
            </a:pPr>
            <a:r>
              <a:rPr lang="en-US" sz="8800" baseline="30000" dirty="0" smtClean="0"/>
              <a:t>and </a:t>
            </a:r>
            <a:r>
              <a:rPr lang="en-US" sz="8800" baseline="30000" dirty="0"/>
              <a:t>walked among the stones of fire</a:t>
            </a:r>
            <a:r>
              <a:rPr lang="en-US" sz="8800" baseline="30000" dirty="0" smtClean="0"/>
              <a:t>.</a:t>
            </a:r>
            <a:endParaRPr lang="en-US" sz="8800" baseline="30000" dirty="0"/>
          </a:p>
        </p:txBody>
      </p:sp>
    </p:spTree>
    <p:extLst>
      <p:ext uri="{BB962C8B-B14F-4D97-AF65-F5344CB8AC3E}">
        <p14:creationId xmlns:p14="http://schemas.microsoft.com/office/powerpoint/2010/main" val="39246104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Ezekiel 28:12-17 </a:t>
            </a:r>
            <a:r>
              <a:rPr lang="en-US" sz="6600" b="1" dirty="0" smtClean="0"/>
              <a:t>(NLT)</a:t>
            </a:r>
            <a:endParaRPr lang="en-US" sz="6600" b="1" dirty="0"/>
          </a:p>
        </p:txBody>
      </p:sp>
      <p:sp>
        <p:nvSpPr>
          <p:cNvPr id="3" name="Content Placeholder 2"/>
          <p:cNvSpPr>
            <a:spLocks noGrp="1"/>
          </p:cNvSpPr>
          <p:nvPr>
            <p:ph idx="1"/>
          </p:nvPr>
        </p:nvSpPr>
        <p:spPr>
          <a:xfrm>
            <a:off x="838200" y="2180467"/>
            <a:ext cx="10515600" cy="4351338"/>
          </a:xfrm>
        </p:spPr>
        <p:txBody>
          <a:bodyPr>
            <a:noAutofit/>
          </a:bodyPr>
          <a:lstStyle/>
          <a:p>
            <a:r>
              <a:rPr lang="en-US" sz="8800" baseline="30000" dirty="0" smtClean="0"/>
              <a:t>15 </a:t>
            </a:r>
            <a:r>
              <a:rPr lang="en-US" sz="8800" baseline="30000" dirty="0"/>
              <a:t>“</a:t>
            </a:r>
            <a:r>
              <a:rPr lang="en-US" sz="8800" baseline="30000" dirty="0">
                <a:solidFill>
                  <a:srgbClr val="FF0000"/>
                </a:solidFill>
              </a:rPr>
              <a:t>You were blameless in all you </a:t>
            </a:r>
            <a:r>
              <a:rPr lang="en-US" sz="8800" baseline="30000" dirty="0" smtClean="0">
                <a:solidFill>
                  <a:srgbClr val="FF0000"/>
                </a:solidFill>
              </a:rPr>
              <a:t>did from </a:t>
            </a:r>
            <a:r>
              <a:rPr lang="en-US" sz="8800" baseline="30000" dirty="0">
                <a:solidFill>
                  <a:srgbClr val="FF0000"/>
                </a:solidFill>
              </a:rPr>
              <a:t>the day you were </a:t>
            </a:r>
            <a:r>
              <a:rPr lang="en-US" sz="8800" baseline="30000" dirty="0" smtClean="0">
                <a:solidFill>
                  <a:srgbClr val="FF0000"/>
                </a:solidFill>
              </a:rPr>
              <a:t>created</a:t>
            </a:r>
            <a:r>
              <a:rPr lang="en-US" sz="8800" baseline="30000" dirty="0" smtClean="0"/>
              <a:t> until </a:t>
            </a:r>
            <a:r>
              <a:rPr lang="en-US" sz="8800" baseline="30000" dirty="0"/>
              <a:t>the day evil was found in you</a:t>
            </a:r>
            <a:r>
              <a:rPr lang="en-US" sz="8800" baseline="30000" dirty="0" smtClean="0"/>
              <a:t>.</a:t>
            </a:r>
            <a:endParaRPr lang="en-US" sz="8800" baseline="30000" dirty="0"/>
          </a:p>
        </p:txBody>
      </p:sp>
    </p:spTree>
    <p:extLst>
      <p:ext uri="{BB962C8B-B14F-4D97-AF65-F5344CB8AC3E}">
        <p14:creationId xmlns:p14="http://schemas.microsoft.com/office/powerpoint/2010/main" val="39585837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Ezekiel 28:12-17 </a:t>
            </a:r>
            <a:r>
              <a:rPr lang="en-US" sz="6600" b="1" dirty="0" smtClean="0"/>
              <a:t>(NLT)</a:t>
            </a:r>
            <a:endParaRPr lang="en-US" sz="6600" b="1" dirty="0"/>
          </a:p>
        </p:txBody>
      </p:sp>
      <p:sp>
        <p:nvSpPr>
          <p:cNvPr id="3" name="Content Placeholder 2"/>
          <p:cNvSpPr>
            <a:spLocks noGrp="1"/>
          </p:cNvSpPr>
          <p:nvPr>
            <p:ph idx="1"/>
          </p:nvPr>
        </p:nvSpPr>
        <p:spPr>
          <a:xfrm>
            <a:off x="204715" y="2180467"/>
            <a:ext cx="11600597" cy="4351338"/>
          </a:xfrm>
        </p:spPr>
        <p:txBody>
          <a:bodyPr>
            <a:noAutofit/>
          </a:bodyPr>
          <a:lstStyle/>
          <a:p>
            <a:r>
              <a:rPr lang="en-US" sz="8800" baseline="30000" dirty="0"/>
              <a:t> </a:t>
            </a:r>
            <a:r>
              <a:rPr lang="en-US" sz="8800" baseline="30000" dirty="0" smtClean="0"/>
              <a:t>16 </a:t>
            </a:r>
            <a:r>
              <a:rPr lang="en-US" sz="8800" baseline="30000" dirty="0">
                <a:solidFill>
                  <a:srgbClr val="FF0000"/>
                </a:solidFill>
              </a:rPr>
              <a:t>Your rich commerce led you to violence</a:t>
            </a:r>
            <a:r>
              <a:rPr lang="en-US" sz="8800" baseline="30000" dirty="0" smtClean="0">
                <a:solidFill>
                  <a:srgbClr val="FF0000"/>
                </a:solidFill>
              </a:rPr>
              <a:t>, </a:t>
            </a:r>
            <a:r>
              <a:rPr lang="en-US" sz="8800" baseline="30000" dirty="0">
                <a:solidFill>
                  <a:srgbClr val="FF0000"/>
                </a:solidFill>
              </a:rPr>
              <a:t>and you </a:t>
            </a:r>
            <a:r>
              <a:rPr lang="en-US" sz="8800" baseline="30000" dirty="0" smtClean="0">
                <a:solidFill>
                  <a:srgbClr val="FF0000"/>
                </a:solidFill>
              </a:rPr>
              <a:t>sinned</a:t>
            </a:r>
            <a:r>
              <a:rPr lang="en-US" sz="8800" baseline="30000" dirty="0" smtClean="0"/>
              <a:t>. So </a:t>
            </a:r>
            <a:r>
              <a:rPr lang="en-US" sz="8800" baseline="30000" dirty="0"/>
              <a:t>I banished you in </a:t>
            </a:r>
            <a:r>
              <a:rPr lang="en-US" sz="8800" baseline="30000" dirty="0" smtClean="0"/>
              <a:t>disgrace </a:t>
            </a:r>
            <a:r>
              <a:rPr lang="en-US" sz="8800" baseline="30000" dirty="0"/>
              <a:t>from the mountain of </a:t>
            </a:r>
            <a:r>
              <a:rPr lang="en-US" sz="8800" baseline="30000" dirty="0" smtClean="0"/>
              <a:t>God. I </a:t>
            </a:r>
            <a:r>
              <a:rPr lang="en-US" sz="8800" baseline="30000" dirty="0"/>
              <a:t>expelled you, O mighty guardian</a:t>
            </a:r>
            <a:r>
              <a:rPr lang="en-US" sz="8800" baseline="30000" dirty="0" smtClean="0"/>
              <a:t>, </a:t>
            </a:r>
            <a:r>
              <a:rPr lang="en-US" sz="8800" baseline="30000" dirty="0"/>
              <a:t>from your place among the stones of fire</a:t>
            </a:r>
            <a:r>
              <a:rPr lang="en-US" sz="8800" baseline="30000" dirty="0" smtClean="0"/>
              <a:t>.</a:t>
            </a:r>
            <a:endParaRPr lang="en-US" sz="8800" baseline="30000" dirty="0"/>
          </a:p>
        </p:txBody>
      </p:sp>
    </p:spTree>
    <p:extLst>
      <p:ext uri="{BB962C8B-B14F-4D97-AF65-F5344CB8AC3E}">
        <p14:creationId xmlns:p14="http://schemas.microsoft.com/office/powerpoint/2010/main" val="5802174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Ezekiel 28:12-17 </a:t>
            </a:r>
            <a:r>
              <a:rPr lang="en-US" sz="6600" b="1" dirty="0" smtClean="0"/>
              <a:t>(NLT)</a:t>
            </a:r>
            <a:endParaRPr lang="en-US" sz="6600" b="1" dirty="0"/>
          </a:p>
        </p:txBody>
      </p:sp>
      <p:sp>
        <p:nvSpPr>
          <p:cNvPr id="3" name="Content Placeholder 2"/>
          <p:cNvSpPr>
            <a:spLocks noGrp="1"/>
          </p:cNvSpPr>
          <p:nvPr>
            <p:ph idx="1"/>
          </p:nvPr>
        </p:nvSpPr>
        <p:spPr>
          <a:xfrm>
            <a:off x="218363" y="2180467"/>
            <a:ext cx="11737075" cy="4351338"/>
          </a:xfrm>
        </p:spPr>
        <p:txBody>
          <a:bodyPr>
            <a:noAutofit/>
          </a:bodyPr>
          <a:lstStyle/>
          <a:p>
            <a:r>
              <a:rPr lang="en-US" sz="8800" baseline="30000" dirty="0" smtClean="0"/>
              <a:t>17 </a:t>
            </a:r>
            <a:r>
              <a:rPr lang="en-US" sz="8800" baseline="30000" dirty="0"/>
              <a:t>Your </a:t>
            </a:r>
            <a:r>
              <a:rPr lang="en-US" sz="8800" baseline="30000" dirty="0">
                <a:solidFill>
                  <a:srgbClr val="FF0000"/>
                </a:solidFill>
              </a:rPr>
              <a:t>heart was filled with </a:t>
            </a:r>
            <a:r>
              <a:rPr lang="en-US" sz="8800" baseline="30000" dirty="0" smtClean="0">
                <a:solidFill>
                  <a:srgbClr val="FF0000"/>
                </a:solidFill>
              </a:rPr>
              <a:t>pride</a:t>
            </a:r>
            <a:r>
              <a:rPr lang="en-US" sz="8800" baseline="30000" dirty="0" smtClean="0"/>
              <a:t> </a:t>
            </a:r>
            <a:r>
              <a:rPr lang="en-US" sz="8800" baseline="30000" dirty="0"/>
              <a:t>because of all your beauty.</a:t>
            </a:r>
          </a:p>
          <a:p>
            <a:pPr marL="0" indent="0">
              <a:buNone/>
            </a:pPr>
            <a:r>
              <a:rPr lang="en-US" sz="8800" baseline="30000" dirty="0">
                <a:solidFill>
                  <a:srgbClr val="FF0000"/>
                </a:solidFill>
              </a:rPr>
              <a:t>Your wisdom was </a:t>
            </a:r>
            <a:r>
              <a:rPr lang="en-US" sz="8800" baseline="30000" dirty="0" smtClean="0">
                <a:solidFill>
                  <a:srgbClr val="FF0000"/>
                </a:solidFill>
              </a:rPr>
              <a:t>corrupted</a:t>
            </a:r>
            <a:r>
              <a:rPr lang="en-US" sz="8800" baseline="30000" dirty="0" smtClean="0"/>
              <a:t>  </a:t>
            </a:r>
            <a:r>
              <a:rPr lang="en-US" sz="8800" baseline="30000" dirty="0"/>
              <a:t>by your love of </a:t>
            </a:r>
            <a:r>
              <a:rPr lang="en-US" sz="8800" baseline="30000" dirty="0" smtClean="0"/>
              <a:t>splendor. So </a:t>
            </a:r>
            <a:r>
              <a:rPr lang="en-US" sz="8800" baseline="30000" dirty="0"/>
              <a:t>I threw you to the </a:t>
            </a:r>
            <a:r>
              <a:rPr lang="en-US" sz="8800" baseline="30000" dirty="0" smtClean="0"/>
              <a:t>ground </a:t>
            </a:r>
            <a:r>
              <a:rPr lang="en-US" sz="8800" baseline="30000" dirty="0"/>
              <a:t>and exposed you to the curious gaze of kings..</a:t>
            </a:r>
            <a:r>
              <a:rPr lang="en-US" sz="8800" baseline="30000" dirty="0" smtClean="0"/>
              <a:t> </a:t>
            </a:r>
            <a:endParaRPr lang="en-US" sz="8800" baseline="30000" dirty="0"/>
          </a:p>
        </p:txBody>
      </p:sp>
    </p:spTree>
    <p:extLst>
      <p:ext uri="{BB962C8B-B14F-4D97-AF65-F5344CB8AC3E}">
        <p14:creationId xmlns:p14="http://schemas.microsoft.com/office/powerpoint/2010/main" val="20176719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Isaiah 14:12-14 </a:t>
            </a:r>
            <a:r>
              <a:rPr lang="en-US" sz="6600" b="1" dirty="0" smtClean="0"/>
              <a:t>(NLT)</a:t>
            </a:r>
            <a:endParaRPr lang="en-US" sz="6600" b="1" dirty="0"/>
          </a:p>
        </p:txBody>
      </p:sp>
      <p:sp>
        <p:nvSpPr>
          <p:cNvPr id="3" name="Content Placeholder 2"/>
          <p:cNvSpPr>
            <a:spLocks noGrp="1"/>
          </p:cNvSpPr>
          <p:nvPr>
            <p:ph idx="1"/>
          </p:nvPr>
        </p:nvSpPr>
        <p:spPr>
          <a:xfrm>
            <a:off x="838200" y="2180467"/>
            <a:ext cx="10515600" cy="4351338"/>
          </a:xfrm>
        </p:spPr>
        <p:txBody>
          <a:bodyPr>
            <a:noAutofit/>
          </a:bodyPr>
          <a:lstStyle/>
          <a:p>
            <a:r>
              <a:rPr lang="en-US" sz="8800" baseline="30000" dirty="0"/>
              <a:t>12 How art thou fallen from heaven, O Lucifer, son of the morning! how art thou cut down to the ground, which didst weaken the nations</a:t>
            </a:r>
            <a:r>
              <a:rPr lang="en-US" sz="8800" baseline="30000" dirty="0" smtClean="0"/>
              <a:t>!</a:t>
            </a:r>
            <a:endParaRPr lang="en-US" sz="8800" baseline="30000" dirty="0"/>
          </a:p>
        </p:txBody>
      </p:sp>
    </p:spTree>
    <p:extLst>
      <p:ext uri="{BB962C8B-B14F-4D97-AF65-F5344CB8AC3E}">
        <p14:creationId xmlns:p14="http://schemas.microsoft.com/office/powerpoint/2010/main" val="19534355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Isaiah 14:12-14 </a:t>
            </a:r>
            <a:r>
              <a:rPr lang="en-US" sz="6600" b="1" dirty="0" smtClean="0"/>
              <a:t>(NLT)</a:t>
            </a:r>
            <a:endParaRPr lang="en-US" sz="6600" b="1" dirty="0"/>
          </a:p>
        </p:txBody>
      </p:sp>
      <p:sp>
        <p:nvSpPr>
          <p:cNvPr id="3" name="Content Placeholder 2"/>
          <p:cNvSpPr>
            <a:spLocks noGrp="1"/>
          </p:cNvSpPr>
          <p:nvPr>
            <p:ph idx="1"/>
          </p:nvPr>
        </p:nvSpPr>
        <p:spPr>
          <a:xfrm>
            <a:off x="838200" y="2180467"/>
            <a:ext cx="10515600" cy="4351338"/>
          </a:xfrm>
        </p:spPr>
        <p:txBody>
          <a:bodyPr>
            <a:noAutofit/>
          </a:bodyPr>
          <a:lstStyle/>
          <a:p>
            <a:r>
              <a:rPr lang="en-US" sz="8800" baseline="30000" dirty="0" smtClean="0"/>
              <a:t>13 </a:t>
            </a:r>
            <a:r>
              <a:rPr lang="en-US" sz="8800" baseline="30000" dirty="0"/>
              <a:t>For thou hast said in thine heart, </a:t>
            </a:r>
            <a:r>
              <a:rPr lang="en-US" sz="8800" baseline="30000" dirty="0">
                <a:solidFill>
                  <a:srgbClr val="FF0000"/>
                </a:solidFill>
              </a:rPr>
              <a:t>I will ascend into heaven,</a:t>
            </a:r>
            <a:r>
              <a:rPr lang="en-US" sz="8800" baseline="30000" dirty="0"/>
              <a:t> I will exalt my </a:t>
            </a:r>
            <a:r>
              <a:rPr lang="en-US" sz="8800" baseline="30000" dirty="0">
                <a:solidFill>
                  <a:srgbClr val="FF0000"/>
                </a:solidFill>
              </a:rPr>
              <a:t>throne above the stars of God</a:t>
            </a:r>
            <a:r>
              <a:rPr lang="en-US" sz="8800" baseline="30000" dirty="0"/>
              <a:t>: I </a:t>
            </a:r>
            <a:r>
              <a:rPr lang="en-US" sz="8800" baseline="30000" dirty="0">
                <a:solidFill>
                  <a:srgbClr val="FF0000"/>
                </a:solidFill>
              </a:rPr>
              <a:t>will sit</a:t>
            </a:r>
            <a:r>
              <a:rPr lang="en-US" sz="8800" baseline="30000" dirty="0"/>
              <a:t> also upon the mount of the congregation, in the sides of the north</a:t>
            </a:r>
            <a:r>
              <a:rPr lang="en-US" sz="8800" baseline="30000" dirty="0" smtClean="0"/>
              <a:t>:</a:t>
            </a:r>
            <a:endParaRPr lang="en-US" sz="8800" baseline="30000" dirty="0"/>
          </a:p>
        </p:txBody>
      </p:sp>
    </p:spTree>
    <p:extLst>
      <p:ext uri="{BB962C8B-B14F-4D97-AF65-F5344CB8AC3E}">
        <p14:creationId xmlns:p14="http://schemas.microsoft.com/office/powerpoint/2010/main" val="24818274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Isaiah 14:12-14 </a:t>
            </a:r>
            <a:r>
              <a:rPr lang="en-US" sz="6600" b="1" dirty="0" smtClean="0"/>
              <a:t>(NLT)</a:t>
            </a:r>
            <a:endParaRPr lang="en-US" sz="6600" b="1" dirty="0"/>
          </a:p>
        </p:txBody>
      </p:sp>
      <p:sp>
        <p:nvSpPr>
          <p:cNvPr id="3" name="Content Placeholder 2"/>
          <p:cNvSpPr>
            <a:spLocks noGrp="1"/>
          </p:cNvSpPr>
          <p:nvPr>
            <p:ph idx="1"/>
          </p:nvPr>
        </p:nvSpPr>
        <p:spPr>
          <a:xfrm>
            <a:off x="838200" y="2180467"/>
            <a:ext cx="10515600" cy="4351338"/>
          </a:xfrm>
        </p:spPr>
        <p:txBody>
          <a:bodyPr>
            <a:noAutofit/>
          </a:bodyPr>
          <a:lstStyle/>
          <a:p>
            <a:r>
              <a:rPr lang="en-US" sz="8800" baseline="30000" dirty="0" smtClean="0"/>
              <a:t>14 </a:t>
            </a:r>
            <a:r>
              <a:rPr lang="en-US" sz="8800" baseline="30000" dirty="0"/>
              <a:t>I will ascend above the heights of the clouds; </a:t>
            </a:r>
            <a:r>
              <a:rPr lang="en-US" sz="8800" baseline="30000" dirty="0">
                <a:solidFill>
                  <a:srgbClr val="FF0000"/>
                </a:solidFill>
              </a:rPr>
              <a:t>I will be like the most </a:t>
            </a:r>
            <a:r>
              <a:rPr lang="en-US" sz="8800" baseline="30000" dirty="0" smtClean="0">
                <a:solidFill>
                  <a:srgbClr val="FF0000"/>
                </a:solidFill>
              </a:rPr>
              <a:t>High</a:t>
            </a:r>
            <a:r>
              <a:rPr lang="en-US" sz="8800" baseline="30000" dirty="0" smtClean="0"/>
              <a:t>. </a:t>
            </a:r>
            <a:endParaRPr lang="en-US" sz="8800" baseline="30000" dirty="0"/>
          </a:p>
        </p:txBody>
      </p:sp>
    </p:spTree>
    <p:extLst>
      <p:ext uri="{BB962C8B-B14F-4D97-AF65-F5344CB8AC3E}">
        <p14:creationId xmlns:p14="http://schemas.microsoft.com/office/powerpoint/2010/main" val="32310807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1 John 4:10 </a:t>
            </a:r>
            <a:r>
              <a:rPr lang="en-US" sz="6600" b="1" dirty="0" smtClean="0"/>
              <a:t>(NLT)</a:t>
            </a:r>
            <a:endParaRPr lang="en-US" sz="6600" b="1" dirty="0"/>
          </a:p>
        </p:txBody>
      </p:sp>
      <p:sp>
        <p:nvSpPr>
          <p:cNvPr id="3" name="Content Placeholder 2"/>
          <p:cNvSpPr>
            <a:spLocks noGrp="1"/>
          </p:cNvSpPr>
          <p:nvPr>
            <p:ph idx="1"/>
          </p:nvPr>
        </p:nvSpPr>
        <p:spPr>
          <a:xfrm>
            <a:off x="838200" y="2180467"/>
            <a:ext cx="10515600" cy="4351338"/>
          </a:xfrm>
        </p:spPr>
        <p:txBody>
          <a:bodyPr>
            <a:noAutofit/>
          </a:bodyPr>
          <a:lstStyle/>
          <a:p>
            <a:r>
              <a:rPr lang="en-US" sz="8800" baseline="30000" dirty="0"/>
              <a:t>10 Herein is love, not that we loved God, </a:t>
            </a:r>
            <a:r>
              <a:rPr lang="en-US" sz="8800" baseline="30000" dirty="0">
                <a:solidFill>
                  <a:srgbClr val="FF0000"/>
                </a:solidFill>
              </a:rPr>
              <a:t>but that he loved us, and sent his Son to be the propitiation for our sins</a:t>
            </a:r>
            <a:r>
              <a:rPr lang="en-US" sz="8800" baseline="30000" dirty="0"/>
              <a:t>.</a:t>
            </a:r>
            <a:r>
              <a:rPr lang="en-US" sz="8800" baseline="30000" dirty="0" smtClean="0"/>
              <a:t> </a:t>
            </a:r>
            <a:endParaRPr lang="en-US" sz="8800" baseline="30000" dirty="0"/>
          </a:p>
        </p:txBody>
      </p:sp>
    </p:spTree>
    <p:extLst>
      <p:ext uri="{BB962C8B-B14F-4D97-AF65-F5344CB8AC3E}">
        <p14:creationId xmlns:p14="http://schemas.microsoft.com/office/powerpoint/2010/main" val="6871488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8170" y="218365"/>
            <a:ext cx="8990087" cy="6237026"/>
          </a:xfrm>
          <a:prstGeom prst="rect">
            <a:avLst/>
          </a:prstGeom>
        </p:spPr>
      </p:pic>
    </p:spTree>
    <p:extLst>
      <p:ext uri="{BB962C8B-B14F-4D97-AF65-F5344CB8AC3E}">
        <p14:creationId xmlns:p14="http://schemas.microsoft.com/office/powerpoint/2010/main" val="25429721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John 14:15 </a:t>
            </a:r>
            <a:r>
              <a:rPr lang="en-US" sz="6600" b="1" dirty="0" smtClean="0"/>
              <a:t>(NLT)</a:t>
            </a:r>
            <a:endParaRPr lang="en-US" sz="6600" b="1" dirty="0"/>
          </a:p>
        </p:txBody>
      </p:sp>
      <p:sp>
        <p:nvSpPr>
          <p:cNvPr id="3" name="Content Placeholder 2"/>
          <p:cNvSpPr>
            <a:spLocks noGrp="1"/>
          </p:cNvSpPr>
          <p:nvPr>
            <p:ph idx="1"/>
          </p:nvPr>
        </p:nvSpPr>
        <p:spPr>
          <a:xfrm>
            <a:off x="-1" y="2180466"/>
            <a:ext cx="11926111" cy="5368197"/>
          </a:xfrm>
        </p:spPr>
        <p:txBody>
          <a:bodyPr>
            <a:noAutofit/>
          </a:bodyPr>
          <a:lstStyle/>
          <a:p>
            <a:r>
              <a:rPr lang="en-US" sz="8800" baseline="30000" dirty="0" smtClean="0"/>
              <a:t> 15 </a:t>
            </a:r>
            <a:r>
              <a:rPr lang="en-US" sz="8800" baseline="30000" dirty="0"/>
              <a:t>If ye love me, </a:t>
            </a:r>
            <a:r>
              <a:rPr lang="en-US" sz="8800" baseline="30000" dirty="0">
                <a:solidFill>
                  <a:srgbClr val="FF0000"/>
                </a:solidFill>
              </a:rPr>
              <a:t>keep my </a:t>
            </a:r>
            <a:r>
              <a:rPr lang="en-US" sz="8800" baseline="30000" dirty="0" smtClean="0">
                <a:solidFill>
                  <a:srgbClr val="FF0000"/>
                </a:solidFill>
              </a:rPr>
              <a:t>commandments</a:t>
            </a:r>
            <a:r>
              <a:rPr lang="en-US" sz="8800" baseline="30000" dirty="0" smtClean="0"/>
              <a:t>.</a:t>
            </a:r>
          </a:p>
          <a:p>
            <a:pPr marL="0" indent="0">
              <a:buNone/>
            </a:pPr>
            <a:r>
              <a:rPr lang="en-US" sz="4400" u="sng" baseline="30000" dirty="0" smtClean="0"/>
              <a:t>“keep” Biblical Usage:</a:t>
            </a:r>
            <a:endParaRPr lang="en-US" sz="4400" u="sng" baseline="30000" dirty="0"/>
          </a:p>
          <a:p>
            <a:pPr>
              <a:lnSpc>
                <a:spcPct val="100000"/>
              </a:lnSpc>
            </a:pPr>
            <a:r>
              <a:rPr lang="en-US" sz="4400" baseline="30000" dirty="0"/>
              <a:t>to attend to carefully, take care of</a:t>
            </a:r>
          </a:p>
          <a:p>
            <a:pPr>
              <a:lnSpc>
                <a:spcPct val="100000"/>
              </a:lnSpc>
            </a:pPr>
            <a:r>
              <a:rPr lang="en-US" sz="4400" baseline="30000" dirty="0"/>
              <a:t>to guard</a:t>
            </a:r>
          </a:p>
          <a:p>
            <a:pPr>
              <a:lnSpc>
                <a:spcPct val="100000"/>
              </a:lnSpc>
            </a:pPr>
            <a:r>
              <a:rPr lang="en-US" sz="4400" baseline="30000" dirty="0" smtClean="0"/>
              <a:t>to </a:t>
            </a:r>
            <a:r>
              <a:rPr lang="en-US" sz="4400" baseline="30000" dirty="0"/>
              <a:t>keep, one in the state in which he </a:t>
            </a:r>
            <a:r>
              <a:rPr lang="en-US" sz="4400" baseline="30000" dirty="0" smtClean="0"/>
              <a:t>is to observe</a:t>
            </a:r>
          </a:p>
          <a:p>
            <a:pPr>
              <a:lnSpc>
                <a:spcPct val="100000"/>
              </a:lnSpc>
            </a:pPr>
            <a:r>
              <a:rPr lang="en-US" sz="4400" baseline="30000" dirty="0" smtClean="0"/>
              <a:t>to </a:t>
            </a:r>
            <a:r>
              <a:rPr lang="en-US" sz="4400" baseline="30000" dirty="0"/>
              <a:t>reserve: to undergo something</a:t>
            </a:r>
            <a:r>
              <a:rPr lang="en-US" sz="8800" baseline="30000" dirty="0" smtClean="0"/>
              <a:t> </a:t>
            </a:r>
            <a:endParaRPr lang="en-US" sz="8800" baseline="30000" dirty="0"/>
          </a:p>
        </p:txBody>
      </p:sp>
    </p:spTree>
    <p:extLst>
      <p:ext uri="{BB962C8B-B14F-4D97-AF65-F5344CB8AC3E}">
        <p14:creationId xmlns:p14="http://schemas.microsoft.com/office/powerpoint/2010/main" val="24921110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Romans 5:8 </a:t>
            </a:r>
            <a:r>
              <a:rPr lang="en-US" sz="6600" b="1" dirty="0" smtClean="0"/>
              <a:t>(NLT)</a:t>
            </a:r>
            <a:endParaRPr lang="en-US" sz="6600" b="1" dirty="0"/>
          </a:p>
        </p:txBody>
      </p:sp>
      <p:sp>
        <p:nvSpPr>
          <p:cNvPr id="3" name="Content Placeholder 2"/>
          <p:cNvSpPr>
            <a:spLocks noGrp="1"/>
          </p:cNvSpPr>
          <p:nvPr>
            <p:ph idx="1"/>
          </p:nvPr>
        </p:nvSpPr>
        <p:spPr>
          <a:xfrm>
            <a:off x="838200" y="2180467"/>
            <a:ext cx="10515600" cy="4351338"/>
          </a:xfrm>
        </p:spPr>
        <p:txBody>
          <a:bodyPr>
            <a:noAutofit/>
          </a:bodyPr>
          <a:lstStyle/>
          <a:p>
            <a:r>
              <a:rPr lang="en-US" sz="8800" baseline="30000" dirty="0"/>
              <a:t>8 But God showed his great love for us by sending Christ to die for us while we were still sinners.</a:t>
            </a:r>
            <a:r>
              <a:rPr lang="en-US" sz="8800" baseline="30000" dirty="0" smtClean="0"/>
              <a:t> </a:t>
            </a:r>
            <a:endParaRPr lang="en-US" sz="8800" baseline="30000" dirty="0"/>
          </a:p>
        </p:txBody>
      </p:sp>
    </p:spTree>
    <p:extLst>
      <p:ext uri="{BB962C8B-B14F-4D97-AF65-F5344CB8AC3E}">
        <p14:creationId xmlns:p14="http://schemas.microsoft.com/office/powerpoint/2010/main" val="2148069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John 3:16 </a:t>
            </a:r>
            <a:r>
              <a:rPr lang="en-US" sz="6600" b="1" dirty="0" smtClean="0"/>
              <a:t>(NLT)</a:t>
            </a:r>
            <a:endParaRPr lang="en-US" sz="6600" b="1" dirty="0"/>
          </a:p>
        </p:txBody>
      </p:sp>
      <p:sp>
        <p:nvSpPr>
          <p:cNvPr id="3" name="Content Placeholder 2"/>
          <p:cNvSpPr>
            <a:spLocks noGrp="1"/>
          </p:cNvSpPr>
          <p:nvPr>
            <p:ph idx="1"/>
          </p:nvPr>
        </p:nvSpPr>
        <p:spPr>
          <a:xfrm>
            <a:off x="838200" y="2180467"/>
            <a:ext cx="10515600" cy="4351338"/>
          </a:xfrm>
        </p:spPr>
        <p:txBody>
          <a:bodyPr>
            <a:noAutofit/>
          </a:bodyPr>
          <a:lstStyle/>
          <a:p>
            <a:r>
              <a:rPr lang="en-US" sz="8800" baseline="30000" dirty="0"/>
              <a:t>16 “For this is how God loved the world: He </a:t>
            </a:r>
            <a:r>
              <a:rPr lang="en-US" sz="8800" baseline="30000" dirty="0" smtClean="0"/>
              <a:t>gave </a:t>
            </a:r>
            <a:r>
              <a:rPr lang="en-US" sz="8800" baseline="30000" dirty="0"/>
              <a:t>his one and only Son, so that everyone who believes in him will not perish but have eternal </a:t>
            </a:r>
            <a:r>
              <a:rPr lang="en-US" sz="8800" baseline="30000" dirty="0" smtClean="0"/>
              <a:t>life. </a:t>
            </a:r>
            <a:endParaRPr lang="en-US" sz="8800" baseline="30000" dirty="0"/>
          </a:p>
        </p:txBody>
      </p:sp>
    </p:spTree>
    <p:extLst>
      <p:ext uri="{BB962C8B-B14F-4D97-AF65-F5344CB8AC3E}">
        <p14:creationId xmlns:p14="http://schemas.microsoft.com/office/powerpoint/2010/main" val="21783966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12:13 </a:t>
            </a:r>
            <a:r>
              <a:rPr lang="en-US" sz="6600" b="1" dirty="0" smtClean="0"/>
              <a:t>(NLT)</a:t>
            </a:r>
            <a:endParaRPr lang="en-US" sz="6600" b="1" dirty="0"/>
          </a:p>
        </p:txBody>
      </p:sp>
      <p:sp>
        <p:nvSpPr>
          <p:cNvPr id="3" name="Content Placeholder 2"/>
          <p:cNvSpPr>
            <a:spLocks noGrp="1"/>
          </p:cNvSpPr>
          <p:nvPr>
            <p:ph idx="1"/>
          </p:nvPr>
        </p:nvSpPr>
        <p:spPr>
          <a:xfrm>
            <a:off x="838200" y="2180467"/>
            <a:ext cx="10515600" cy="4351338"/>
          </a:xfrm>
        </p:spPr>
        <p:txBody>
          <a:bodyPr>
            <a:noAutofit/>
          </a:bodyPr>
          <a:lstStyle/>
          <a:p>
            <a:r>
              <a:rPr lang="en-US" sz="8800" baseline="30000" dirty="0"/>
              <a:t>13 When the dragon realized that he had been thrown down to the earth, </a:t>
            </a:r>
            <a:r>
              <a:rPr lang="en-US" sz="8800" baseline="30000" dirty="0">
                <a:solidFill>
                  <a:srgbClr val="FF0000"/>
                </a:solidFill>
              </a:rPr>
              <a:t>he pursued the woman</a:t>
            </a:r>
            <a:r>
              <a:rPr lang="en-US" sz="8800" baseline="30000" dirty="0"/>
              <a:t> who had given birth to the male </a:t>
            </a:r>
            <a:r>
              <a:rPr lang="en-US" sz="8800" baseline="30000" dirty="0" smtClean="0"/>
              <a:t>child. </a:t>
            </a:r>
            <a:endParaRPr lang="en-US" sz="8800" baseline="30000" dirty="0"/>
          </a:p>
        </p:txBody>
      </p:sp>
    </p:spTree>
    <p:extLst>
      <p:ext uri="{BB962C8B-B14F-4D97-AF65-F5344CB8AC3E}">
        <p14:creationId xmlns:p14="http://schemas.microsoft.com/office/powerpoint/2010/main" val="23495448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12:7-9 </a:t>
            </a:r>
            <a:r>
              <a:rPr lang="en-US" sz="6600" b="1" dirty="0" smtClean="0"/>
              <a:t>(NLT)</a:t>
            </a:r>
            <a:endParaRPr lang="en-US" sz="6600" b="1" dirty="0"/>
          </a:p>
        </p:txBody>
      </p:sp>
      <p:sp>
        <p:nvSpPr>
          <p:cNvPr id="3" name="Content Placeholder 2"/>
          <p:cNvSpPr>
            <a:spLocks noGrp="1"/>
          </p:cNvSpPr>
          <p:nvPr>
            <p:ph idx="1"/>
          </p:nvPr>
        </p:nvSpPr>
        <p:spPr>
          <a:xfrm>
            <a:off x="122830" y="2074461"/>
            <a:ext cx="11778018" cy="4572000"/>
          </a:xfrm>
        </p:spPr>
        <p:txBody>
          <a:bodyPr>
            <a:noAutofit/>
          </a:bodyPr>
          <a:lstStyle/>
          <a:p>
            <a:r>
              <a:rPr lang="en-US" sz="8800" baseline="30000" dirty="0" smtClean="0"/>
              <a:t>9 </a:t>
            </a:r>
            <a:r>
              <a:rPr lang="en-US" sz="8800" baseline="30000" dirty="0"/>
              <a:t>This great dragon—the ancient serpent called the devil, or Satan, the one </a:t>
            </a:r>
            <a:r>
              <a:rPr lang="en-US" sz="8800" baseline="30000" dirty="0">
                <a:solidFill>
                  <a:srgbClr val="FF0000"/>
                </a:solidFill>
              </a:rPr>
              <a:t>deceiving the whole world</a:t>
            </a:r>
            <a:r>
              <a:rPr lang="en-US" sz="8800" baseline="30000" dirty="0"/>
              <a:t>—was thrown down to the earth with all his angels.</a:t>
            </a:r>
            <a:r>
              <a:rPr lang="en-US" sz="8800" baseline="30000" dirty="0" smtClean="0"/>
              <a:t> </a:t>
            </a:r>
            <a:endParaRPr lang="en-US" sz="8800" baseline="30000" dirty="0"/>
          </a:p>
        </p:txBody>
      </p:sp>
    </p:spTree>
    <p:extLst>
      <p:ext uri="{BB962C8B-B14F-4D97-AF65-F5344CB8AC3E}">
        <p14:creationId xmlns:p14="http://schemas.microsoft.com/office/powerpoint/2010/main" val="10036538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a:t>
            </a:r>
            <a:r>
              <a:rPr lang="en-US" sz="6600" b="1" dirty="0" smtClean="0"/>
              <a:t>20:8,10 (NLT)</a:t>
            </a:r>
            <a:endParaRPr lang="en-US" sz="6600" b="1" dirty="0"/>
          </a:p>
        </p:txBody>
      </p:sp>
      <p:sp>
        <p:nvSpPr>
          <p:cNvPr id="3" name="Content Placeholder 2"/>
          <p:cNvSpPr>
            <a:spLocks noGrp="1"/>
          </p:cNvSpPr>
          <p:nvPr>
            <p:ph idx="1"/>
          </p:nvPr>
        </p:nvSpPr>
        <p:spPr>
          <a:xfrm>
            <a:off x="245660" y="2180467"/>
            <a:ext cx="11764370" cy="4351338"/>
          </a:xfrm>
        </p:spPr>
        <p:txBody>
          <a:bodyPr>
            <a:noAutofit/>
          </a:bodyPr>
          <a:lstStyle/>
          <a:p>
            <a:r>
              <a:rPr lang="en-US" sz="8800" baseline="30000" dirty="0"/>
              <a:t>8 He will go out to </a:t>
            </a:r>
            <a:r>
              <a:rPr lang="en-US" sz="8800" baseline="30000" dirty="0">
                <a:solidFill>
                  <a:srgbClr val="FF0000"/>
                </a:solidFill>
              </a:rPr>
              <a:t>deceive the nations</a:t>
            </a:r>
            <a:r>
              <a:rPr lang="en-US" sz="8800" baseline="30000" dirty="0"/>
              <a:t>—called Gog and Magog—in every corner of the earth. He will gather them together for battle—a mighty army, as numberless as sand along the </a:t>
            </a:r>
            <a:r>
              <a:rPr lang="en-US" sz="8800" baseline="30000" dirty="0" smtClean="0"/>
              <a:t>seashore. </a:t>
            </a:r>
            <a:endParaRPr lang="en-US" sz="8800" baseline="30000" dirty="0"/>
          </a:p>
        </p:txBody>
      </p:sp>
    </p:spTree>
    <p:extLst>
      <p:ext uri="{BB962C8B-B14F-4D97-AF65-F5344CB8AC3E}">
        <p14:creationId xmlns:p14="http://schemas.microsoft.com/office/powerpoint/2010/main" val="10646903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a:t>
            </a:r>
            <a:r>
              <a:rPr lang="en-US" sz="6600" b="1" dirty="0" smtClean="0"/>
              <a:t>20:8,10 (NLT)</a:t>
            </a:r>
            <a:endParaRPr lang="en-US" sz="6600" b="1" dirty="0"/>
          </a:p>
        </p:txBody>
      </p:sp>
      <p:sp>
        <p:nvSpPr>
          <p:cNvPr id="3" name="Content Placeholder 2"/>
          <p:cNvSpPr>
            <a:spLocks noGrp="1"/>
          </p:cNvSpPr>
          <p:nvPr>
            <p:ph idx="1"/>
          </p:nvPr>
        </p:nvSpPr>
        <p:spPr>
          <a:xfrm>
            <a:off x="245660" y="2180467"/>
            <a:ext cx="11764370" cy="4351338"/>
          </a:xfrm>
        </p:spPr>
        <p:txBody>
          <a:bodyPr>
            <a:noAutofit/>
          </a:bodyPr>
          <a:lstStyle/>
          <a:p>
            <a:r>
              <a:rPr lang="en-US" sz="8800" baseline="30000" dirty="0"/>
              <a:t>10 Then the devil, </a:t>
            </a:r>
            <a:r>
              <a:rPr lang="en-US" sz="8800" baseline="30000" dirty="0">
                <a:solidFill>
                  <a:srgbClr val="FF0000"/>
                </a:solidFill>
              </a:rPr>
              <a:t>who had deceived them</a:t>
            </a:r>
            <a:r>
              <a:rPr lang="en-US" sz="8800" baseline="30000" dirty="0"/>
              <a:t>, was thrown into the fiery lake of burning sulfur, joining the beast and the false prophet. There they will be tormented day and night forever and ever.</a:t>
            </a:r>
            <a:r>
              <a:rPr lang="en-US" sz="8800" baseline="30000" dirty="0" smtClean="0"/>
              <a:t> </a:t>
            </a:r>
            <a:endParaRPr lang="en-US" sz="8800" baseline="30000" dirty="0"/>
          </a:p>
        </p:txBody>
      </p:sp>
    </p:spTree>
    <p:extLst>
      <p:ext uri="{BB962C8B-B14F-4D97-AF65-F5344CB8AC3E}">
        <p14:creationId xmlns:p14="http://schemas.microsoft.com/office/powerpoint/2010/main" val="24338893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a:t>
            </a:r>
            <a:r>
              <a:rPr lang="en-US" sz="6600" b="1" dirty="0" smtClean="0"/>
              <a:t>2:10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10 Don’t be afraid of what you are about to suffer. </a:t>
            </a:r>
            <a:r>
              <a:rPr lang="en-US" sz="8000" baseline="30000" dirty="0">
                <a:solidFill>
                  <a:srgbClr val="FF0000"/>
                </a:solidFill>
              </a:rPr>
              <a:t>The devil will throw some of you into prison to test you</a:t>
            </a:r>
            <a:r>
              <a:rPr lang="en-US" sz="8000" baseline="30000" dirty="0"/>
              <a:t>. You will suffer for ten days. But if you remain faithful even when facing death, I will give you the crown of life</a:t>
            </a:r>
            <a:r>
              <a:rPr lang="en-US" sz="8000" baseline="30000" dirty="0" smtClean="0"/>
              <a:t>. </a:t>
            </a:r>
            <a:endParaRPr lang="en-US" sz="8000" baseline="30000" dirty="0"/>
          </a:p>
        </p:txBody>
      </p:sp>
    </p:spTree>
    <p:extLst>
      <p:ext uri="{BB962C8B-B14F-4D97-AF65-F5344CB8AC3E}">
        <p14:creationId xmlns:p14="http://schemas.microsoft.com/office/powerpoint/2010/main" val="15026061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2:13 </a:t>
            </a:r>
            <a:r>
              <a:rPr lang="en-US" sz="6600" b="1" dirty="0" smtClean="0"/>
              <a:t>(NLT)</a:t>
            </a:r>
            <a:endParaRPr lang="en-US" sz="6600" b="1" dirty="0"/>
          </a:p>
        </p:txBody>
      </p:sp>
      <p:sp>
        <p:nvSpPr>
          <p:cNvPr id="3" name="Content Placeholder 2"/>
          <p:cNvSpPr>
            <a:spLocks noGrp="1"/>
          </p:cNvSpPr>
          <p:nvPr>
            <p:ph idx="1"/>
          </p:nvPr>
        </p:nvSpPr>
        <p:spPr>
          <a:xfrm>
            <a:off x="259307" y="2047164"/>
            <a:ext cx="11641541" cy="4694830"/>
          </a:xfrm>
        </p:spPr>
        <p:txBody>
          <a:bodyPr>
            <a:noAutofit/>
          </a:bodyPr>
          <a:lstStyle/>
          <a:p>
            <a:r>
              <a:rPr lang="en-US" sz="8000" baseline="30000" dirty="0"/>
              <a:t>13 “I know that you live in the city where Satan has his throne, yet you have remained loyal to me. You refused to deny me even when Antipas, my faithful witness, </a:t>
            </a:r>
            <a:r>
              <a:rPr lang="en-US" sz="8000" baseline="30000" dirty="0">
                <a:solidFill>
                  <a:srgbClr val="FF0000"/>
                </a:solidFill>
              </a:rPr>
              <a:t>was martyred</a:t>
            </a:r>
            <a:r>
              <a:rPr lang="en-US" sz="8000" baseline="30000" dirty="0"/>
              <a:t> among you there in Satan’s city</a:t>
            </a:r>
            <a:r>
              <a:rPr lang="en-US" sz="8000" baseline="30000" dirty="0" smtClean="0"/>
              <a:t>.</a:t>
            </a:r>
            <a:endParaRPr lang="en-US" sz="8000" baseline="30000" dirty="0"/>
          </a:p>
        </p:txBody>
      </p:sp>
    </p:spTree>
    <p:extLst>
      <p:ext uri="{BB962C8B-B14F-4D97-AF65-F5344CB8AC3E}">
        <p14:creationId xmlns:p14="http://schemas.microsoft.com/office/powerpoint/2010/main" val="22840731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12:12 </a:t>
            </a:r>
            <a:r>
              <a:rPr lang="en-US" sz="6600" b="1" dirty="0" smtClean="0"/>
              <a:t>(NLT)</a:t>
            </a:r>
            <a:endParaRPr lang="en-US" sz="6600" b="1" dirty="0"/>
          </a:p>
        </p:txBody>
      </p:sp>
      <p:sp>
        <p:nvSpPr>
          <p:cNvPr id="3" name="Content Placeholder 2"/>
          <p:cNvSpPr>
            <a:spLocks noGrp="1"/>
          </p:cNvSpPr>
          <p:nvPr>
            <p:ph idx="1"/>
          </p:nvPr>
        </p:nvSpPr>
        <p:spPr>
          <a:xfrm>
            <a:off x="259307" y="1897039"/>
            <a:ext cx="11668835" cy="4634766"/>
          </a:xfrm>
        </p:spPr>
        <p:txBody>
          <a:bodyPr>
            <a:noAutofit/>
          </a:bodyPr>
          <a:lstStyle/>
          <a:p>
            <a:r>
              <a:rPr lang="en-US" sz="8800" baseline="30000" dirty="0"/>
              <a:t>Therefore, rejoice, O heavens</a:t>
            </a:r>
            <a:r>
              <a:rPr lang="en-US" sz="8800" baseline="30000" dirty="0" smtClean="0"/>
              <a:t>! </a:t>
            </a:r>
            <a:r>
              <a:rPr lang="en-US" sz="8800" baseline="30000" dirty="0"/>
              <a:t>And you who live in the heavens, </a:t>
            </a:r>
            <a:r>
              <a:rPr lang="en-US" sz="8800" baseline="30000" dirty="0" smtClean="0"/>
              <a:t>rejoice! But </a:t>
            </a:r>
            <a:r>
              <a:rPr lang="en-US" sz="8800" baseline="30000" dirty="0"/>
              <a:t>terror will come on the earth and the sea</a:t>
            </a:r>
            <a:r>
              <a:rPr lang="en-US" sz="8800" baseline="30000" dirty="0" smtClean="0"/>
              <a:t>, </a:t>
            </a:r>
            <a:r>
              <a:rPr lang="en-US" sz="8800" baseline="30000" dirty="0"/>
              <a:t>for the devil has come down to you </a:t>
            </a:r>
            <a:r>
              <a:rPr lang="en-US" sz="8800" baseline="30000" dirty="0">
                <a:solidFill>
                  <a:srgbClr val="FF0000"/>
                </a:solidFill>
              </a:rPr>
              <a:t>in great anger</a:t>
            </a:r>
            <a:r>
              <a:rPr lang="en-US" sz="8800" baseline="30000" dirty="0" smtClean="0"/>
              <a:t>, </a:t>
            </a:r>
            <a:r>
              <a:rPr lang="en-US" sz="8800" baseline="30000" dirty="0"/>
              <a:t>knowing that he has little time</a:t>
            </a:r>
            <a:r>
              <a:rPr lang="en-US" sz="8800" baseline="30000" dirty="0" smtClean="0"/>
              <a:t>.”</a:t>
            </a:r>
            <a:endParaRPr lang="en-US" sz="8800" baseline="30000" dirty="0"/>
          </a:p>
        </p:txBody>
      </p:sp>
    </p:spTree>
    <p:extLst>
      <p:ext uri="{BB962C8B-B14F-4D97-AF65-F5344CB8AC3E}">
        <p14:creationId xmlns:p14="http://schemas.microsoft.com/office/powerpoint/2010/main" val="14698590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3958" y="108567"/>
            <a:ext cx="8663799" cy="6223994"/>
          </a:xfrm>
          <a:prstGeom prst="rect">
            <a:avLst/>
          </a:prstGeom>
        </p:spPr>
      </p:pic>
    </p:spTree>
    <p:extLst>
      <p:ext uri="{BB962C8B-B14F-4D97-AF65-F5344CB8AC3E}">
        <p14:creationId xmlns:p14="http://schemas.microsoft.com/office/powerpoint/2010/main" val="373363997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John 8:44 </a:t>
            </a:r>
            <a:r>
              <a:rPr lang="en-US" sz="6600" b="1" dirty="0" smtClean="0"/>
              <a:t>(NLT)</a:t>
            </a:r>
            <a:endParaRPr lang="en-US" sz="6600" b="1" dirty="0"/>
          </a:p>
        </p:txBody>
      </p:sp>
      <p:sp>
        <p:nvSpPr>
          <p:cNvPr id="3" name="Content Placeholder 2"/>
          <p:cNvSpPr>
            <a:spLocks noGrp="1"/>
          </p:cNvSpPr>
          <p:nvPr>
            <p:ph idx="1"/>
          </p:nvPr>
        </p:nvSpPr>
        <p:spPr>
          <a:xfrm>
            <a:off x="245659" y="2180467"/>
            <a:ext cx="11709779" cy="4351338"/>
          </a:xfrm>
        </p:spPr>
        <p:txBody>
          <a:bodyPr>
            <a:noAutofit/>
          </a:bodyPr>
          <a:lstStyle/>
          <a:p>
            <a:r>
              <a:rPr lang="en-US" sz="8800" baseline="30000" dirty="0"/>
              <a:t>44 For you are the children of your father the devil, and you love to do the </a:t>
            </a:r>
            <a:r>
              <a:rPr lang="en-US" sz="8800" baseline="30000" dirty="0">
                <a:solidFill>
                  <a:srgbClr val="FF0000"/>
                </a:solidFill>
              </a:rPr>
              <a:t>evil things</a:t>
            </a:r>
            <a:r>
              <a:rPr lang="en-US" sz="8800" baseline="30000" dirty="0"/>
              <a:t> he does. He was a </a:t>
            </a:r>
            <a:r>
              <a:rPr lang="en-US" sz="8800" baseline="30000" dirty="0">
                <a:solidFill>
                  <a:srgbClr val="FF0000"/>
                </a:solidFill>
              </a:rPr>
              <a:t>murderer </a:t>
            </a:r>
            <a:r>
              <a:rPr lang="en-US" sz="8800" baseline="30000" dirty="0"/>
              <a:t>from the beginning. He has always </a:t>
            </a:r>
            <a:r>
              <a:rPr lang="en-US" sz="8800" baseline="30000" dirty="0">
                <a:solidFill>
                  <a:srgbClr val="FF0000"/>
                </a:solidFill>
              </a:rPr>
              <a:t>hated the truth</a:t>
            </a:r>
            <a:r>
              <a:rPr lang="en-US" sz="8800" baseline="30000" dirty="0"/>
              <a:t>, because there is no truth in </a:t>
            </a:r>
            <a:r>
              <a:rPr lang="en-US" sz="8800" baseline="30000" dirty="0" smtClean="0"/>
              <a:t>him… </a:t>
            </a:r>
            <a:endParaRPr lang="en-US" sz="8800" baseline="30000" dirty="0"/>
          </a:p>
        </p:txBody>
      </p:sp>
    </p:spTree>
    <p:extLst>
      <p:ext uri="{BB962C8B-B14F-4D97-AF65-F5344CB8AC3E}">
        <p14:creationId xmlns:p14="http://schemas.microsoft.com/office/powerpoint/2010/main" val="37323755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John 8:44 </a:t>
            </a:r>
            <a:r>
              <a:rPr lang="en-US" sz="6600" b="1" dirty="0" smtClean="0"/>
              <a:t>(NLT)</a:t>
            </a:r>
            <a:endParaRPr lang="en-US" sz="6600" b="1" dirty="0"/>
          </a:p>
        </p:txBody>
      </p:sp>
      <p:sp>
        <p:nvSpPr>
          <p:cNvPr id="3" name="Content Placeholder 2"/>
          <p:cNvSpPr>
            <a:spLocks noGrp="1"/>
          </p:cNvSpPr>
          <p:nvPr>
            <p:ph idx="1"/>
          </p:nvPr>
        </p:nvSpPr>
        <p:spPr>
          <a:xfrm>
            <a:off x="838200" y="2180467"/>
            <a:ext cx="10515600" cy="4351338"/>
          </a:xfrm>
        </p:spPr>
        <p:txBody>
          <a:bodyPr>
            <a:noAutofit/>
          </a:bodyPr>
          <a:lstStyle/>
          <a:p>
            <a:r>
              <a:rPr lang="en-US" sz="8800" baseline="30000" dirty="0" smtClean="0"/>
              <a:t>…When </a:t>
            </a:r>
            <a:r>
              <a:rPr lang="en-US" sz="8800" baseline="30000" dirty="0"/>
              <a:t>he </a:t>
            </a:r>
            <a:r>
              <a:rPr lang="en-US" sz="8800" baseline="30000" dirty="0">
                <a:solidFill>
                  <a:srgbClr val="FF0000"/>
                </a:solidFill>
              </a:rPr>
              <a:t>lies</a:t>
            </a:r>
            <a:r>
              <a:rPr lang="en-US" sz="8800" baseline="30000" dirty="0"/>
              <a:t>, it is consistent with his character; for he is a </a:t>
            </a:r>
            <a:r>
              <a:rPr lang="en-US" sz="8800" baseline="30000" dirty="0">
                <a:solidFill>
                  <a:srgbClr val="FF0000"/>
                </a:solidFill>
              </a:rPr>
              <a:t>liar</a:t>
            </a:r>
            <a:r>
              <a:rPr lang="en-US" sz="8800" baseline="30000" dirty="0"/>
              <a:t> and the </a:t>
            </a:r>
            <a:r>
              <a:rPr lang="en-US" sz="8800" baseline="30000" dirty="0">
                <a:solidFill>
                  <a:srgbClr val="FF0000"/>
                </a:solidFill>
              </a:rPr>
              <a:t>father of lies</a:t>
            </a:r>
            <a:r>
              <a:rPr lang="en-US" sz="8800" baseline="30000" dirty="0" smtClean="0"/>
              <a:t>.</a:t>
            </a:r>
            <a:endParaRPr lang="en-US" sz="8800" baseline="30000" dirty="0"/>
          </a:p>
        </p:txBody>
      </p:sp>
    </p:spTree>
    <p:extLst>
      <p:ext uri="{BB962C8B-B14F-4D97-AF65-F5344CB8AC3E}">
        <p14:creationId xmlns:p14="http://schemas.microsoft.com/office/powerpoint/2010/main" val="160906684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2 Corinthians 11:13-15 </a:t>
            </a:r>
            <a:r>
              <a:rPr lang="en-US" sz="6600" b="1" dirty="0" smtClean="0"/>
              <a:t>(NLT)</a:t>
            </a:r>
            <a:endParaRPr lang="en-US" sz="6600" b="1" dirty="0"/>
          </a:p>
        </p:txBody>
      </p:sp>
      <p:sp>
        <p:nvSpPr>
          <p:cNvPr id="3" name="Content Placeholder 2"/>
          <p:cNvSpPr>
            <a:spLocks noGrp="1"/>
          </p:cNvSpPr>
          <p:nvPr>
            <p:ph idx="1"/>
          </p:nvPr>
        </p:nvSpPr>
        <p:spPr>
          <a:xfrm>
            <a:off x="272955" y="2180467"/>
            <a:ext cx="11696132" cy="4351338"/>
          </a:xfrm>
        </p:spPr>
        <p:txBody>
          <a:bodyPr>
            <a:noAutofit/>
          </a:bodyPr>
          <a:lstStyle/>
          <a:p>
            <a:r>
              <a:rPr lang="en-US" sz="8800" baseline="30000" dirty="0"/>
              <a:t>13 These people are </a:t>
            </a:r>
            <a:r>
              <a:rPr lang="en-US" sz="8800" baseline="30000" dirty="0">
                <a:solidFill>
                  <a:srgbClr val="FF0000"/>
                </a:solidFill>
              </a:rPr>
              <a:t>false apostles</a:t>
            </a:r>
            <a:r>
              <a:rPr lang="en-US" sz="8800" baseline="30000" dirty="0"/>
              <a:t>. They are </a:t>
            </a:r>
            <a:r>
              <a:rPr lang="en-US" sz="8800" baseline="30000" dirty="0">
                <a:solidFill>
                  <a:srgbClr val="FF0000"/>
                </a:solidFill>
              </a:rPr>
              <a:t>deceitful workers</a:t>
            </a:r>
            <a:r>
              <a:rPr lang="en-US" sz="8800" baseline="30000" dirty="0"/>
              <a:t> who </a:t>
            </a:r>
            <a:r>
              <a:rPr lang="en-US" sz="8800" baseline="30000" dirty="0" smtClean="0">
                <a:solidFill>
                  <a:srgbClr val="FF0000"/>
                </a:solidFill>
              </a:rPr>
              <a:t>disguise themselves</a:t>
            </a:r>
            <a:r>
              <a:rPr lang="en-US" sz="8800" baseline="30000" dirty="0" smtClean="0"/>
              <a:t> as </a:t>
            </a:r>
            <a:r>
              <a:rPr lang="en-US" sz="8800" baseline="30000" dirty="0"/>
              <a:t>apostles of Christ. 14 </a:t>
            </a:r>
            <a:r>
              <a:rPr lang="en-US" sz="8800" baseline="30000" dirty="0" smtClean="0"/>
              <a:t>But </a:t>
            </a:r>
            <a:r>
              <a:rPr lang="en-US" sz="8800" baseline="30000" dirty="0"/>
              <a:t>I am not surprised! Even Satan disguises himself as an angel of light. </a:t>
            </a:r>
          </a:p>
        </p:txBody>
      </p:sp>
    </p:spTree>
    <p:extLst>
      <p:ext uri="{BB962C8B-B14F-4D97-AF65-F5344CB8AC3E}">
        <p14:creationId xmlns:p14="http://schemas.microsoft.com/office/powerpoint/2010/main" val="269760683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2 Corinthians 11:13-15 </a:t>
            </a:r>
            <a:r>
              <a:rPr lang="en-US" sz="6600" b="1" dirty="0" smtClean="0"/>
              <a:t>(NLT)</a:t>
            </a:r>
            <a:endParaRPr lang="en-US" sz="6600" b="1" dirty="0"/>
          </a:p>
        </p:txBody>
      </p:sp>
      <p:sp>
        <p:nvSpPr>
          <p:cNvPr id="3" name="Content Placeholder 2"/>
          <p:cNvSpPr>
            <a:spLocks noGrp="1"/>
          </p:cNvSpPr>
          <p:nvPr>
            <p:ph idx="1"/>
          </p:nvPr>
        </p:nvSpPr>
        <p:spPr>
          <a:xfrm>
            <a:off x="838200" y="2180467"/>
            <a:ext cx="10515600" cy="4351338"/>
          </a:xfrm>
        </p:spPr>
        <p:txBody>
          <a:bodyPr>
            <a:noAutofit/>
          </a:bodyPr>
          <a:lstStyle/>
          <a:p>
            <a:r>
              <a:rPr lang="en-US" sz="8800" baseline="30000" dirty="0" smtClean="0"/>
              <a:t>15 </a:t>
            </a:r>
            <a:r>
              <a:rPr lang="en-US" sz="8800" baseline="30000" dirty="0"/>
              <a:t>So it is no wonder that his servants also </a:t>
            </a:r>
            <a:r>
              <a:rPr lang="en-US" sz="8800" baseline="30000" dirty="0">
                <a:solidFill>
                  <a:srgbClr val="FF0000"/>
                </a:solidFill>
              </a:rPr>
              <a:t>disguise themselves as servants of righteousness</a:t>
            </a:r>
            <a:r>
              <a:rPr lang="en-US" sz="8800" baseline="30000" dirty="0"/>
              <a:t>. In the end they will get the punishment their wicked deeds deserve.</a:t>
            </a:r>
            <a:r>
              <a:rPr lang="en-US" sz="8800" baseline="30000" dirty="0" smtClean="0"/>
              <a:t> </a:t>
            </a:r>
            <a:endParaRPr lang="en-US" sz="8800" baseline="30000" dirty="0"/>
          </a:p>
        </p:txBody>
      </p:sp>
    </p:spTree>
    <p:extLst>
      <p:ext uri="{BB962C8B-B14F-4D97-AF65-F5344CB8AC3E}">
        <p14:creationId xmlns:p14="http://schemas.microsoft.com/office/powerpoint/2010/main" val="10722576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a:t>
            </a:r>
            <a:r>
              <a:rPr lang="en-US" sz="6600" b="1" dirty="0" smtClean="0"/>
              <a:t>16:13-14 (NLT)</a:t>
            </a:r>
            <a:endParaRPr lang="en-US" sz="6600" b="1" dirty="0"/>
          </a:p>
        </p:txBody>
      </p:sp>
      <p:sp>
        <p:nvSpPr>
          <p:cNvPr id="3" name="Content Placeholder 2"/>
          <p:cNvSpPr>
            <a:spLocks noGrp="1"/>
          </p:cNvSpPr>
          <p:nvPr>
            <p:ph idx="1"/>
          </p:nvPr>
        </p:nvSpPr>
        <p:spPr>
          <a:xfrm>
            <a:off x="838200" y="2180467"/>
            <a:ext cx="10515600" cy="4351338"/>
          </a:xfrm>
        </p:spPr>
        <p:txBody>
          <a:bodyPr>
            <a:noAutofit/>
          </a:bodyPr>
          <a:lstStyle/>
          <a:p>
            <a:r>
              <a:rPr lang="en-US" sz="8800" baseline="30000" dirty="0"/>
              <a:t>13 And I saw three </a:t>
            </a:r>
            <a:r>
              <a:rPr lang="en-US" sz="8800" baseline="30000" dirty="0" smtClean="0"/>
              <a:t>evil </a:t>
            </a:r>
            <a:r>
              <a:rPr lang="en-US" sz="8800" baseline="30000" dirty="0"/>
              <a:t>spirits that looked like frogs leap from the mouths of the dragon, the beast, and the </a:t>
            </a:r>
            <a:r>
              <a:rPr lang="en-US" sz="8800" baseline="30000" dirty="0">
                <a:solidFill>
                  <a:srgbClr val="FF0000"/>
                </a:solidFill>
              </a:rPr>
              <a:t>false prophet</a:t>
            </a:r>
            <a:r>
              <a:rPr lang="en-US" sz="8800" baseline="30000" dirty="0"/>
              <a:t>.</a:t>
            </a:r>
            <a:r>
              <a:rPr lang="en-US" sz="8800" baseline="30000" dirty="0" smtClean="0"/>
              <a:t> </a:t>
            </a:r>
            <a:endParaRPr lang="en-US" sz="8800" baseline="30000" dirty="0"/>
          </a:p>
        </p:txBody>
      </p:sp>
    </p:spTree>
    <p:extLst>
      <p:ext uri="{BB962C8B-B14F-4D97-AF65-F5344CB8AC3E}">
        <p14:creationId xmlns:p14="http://schemas.microsoft.com/office/powerpoint/2010/main" val="133821946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a:t>
            </a:r>
            <a:r>
              <a:rPr lang="en-US" sz="6600" b="1" dirty="0" smtClean="0"/>
              <a:t>16:13-14 (NLT)</a:t>
            </a:r>
            <a:endParaRPr lang="en-US" sz="6600" b="1" dirty="0"/>
          </a:p>
        </p:txBody>
      </p:sp>
      <p:sp>
        <p:nvSpPr>
          <p:cNvPr id="3" name="Content Placeholder 2"/>
          <p:cNvSpPr>
            <a:spLocks noGrp="1"/>
          </p:cNvSpPr>
          <p:nvPr>
            <p:ph idx="1"/>
          </p:nvPr>
        </p:nvSpPr>
        <p:spPr>
          <a:xfrm>
            <a:off x="838200" y="2180467"/>
            <a:ext cx="10515600" cy="4351338"/>
          </a:xfrm>
        </p:spPr>
        <p:txBody>
          <a:bodyPr>
            <a:noAutofit/>
          </a:bodyPr>
          <a:lstStyle/>
          <a:p>
            <a:r>
              <a:rPr lang="en-US" sz="8800" baseline="30000" dirty="0"/>
              <a:t>14 They are </a:t>
            </a:r>
            <a:r>
              <a:rPr lang="en-US" sz="8800" baseline="30000" dirty="0">
                <a:solidFill>
                  <a:srgbClr val="FF0000"/>
                </a:solidFill>
              </a:rPr>
              <a:t>demonic spirits</a:t>
            </a:r>
            <a:r>
              <a:rPr lang="en-US" sz="8800" baseline="30000" dirty="0"/>
              <a:t> who work miracles and go out to all the rulers of the world to gather them for battle against the Lord on that great judgment day of God the Almighty.</a:t>
            </a:r>
            <a:r>
              <a:rPr lang="en-US" sz="8800" baseline="30000" dirty="0" smtClean="0"/>
              <a:t> </a:t>
            </a:r>
            <a:endParaRPr lang="en-US" sz="8800" baseline="30000" dirty="0"/>
          </a:p>
        </p:txBody>
      </p:sp>
    </p:spTree>
    <p:extLst>
      <p:ext uri="{BB962C8B-B14F-4D97-AF65-F5344CB8AC3E}">
        <p14:creationId xmlns:p14="http://schemas.microsoft.com/office/powerpoint/2010/main" val="1969822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2 Thessalonians 2:9 </a:t>
            </a:r>
            <a:r>
              <a:rPr lang="en-US" sz="6600" b="1" dirty="0" smtClean="0"/>
              <a:t>(NLT)</a:t>
            </a:r>
            <a:endParaRPr lang="en-US" sz="6600" b="1" dirty="0"/>
          </a:p>
        </p:txBody>
      </p:sp>
      <p:sp>
        <p:nvSpPr>
          <p:cNvPr id="3" name="Content Placeholder 2"/>
          <p:cNvSpPr>
            <a:spLocks noGrp="1"/>
          </p:cNvSpPr>
          <p:nvPr>
            <p:ph idx="1"/>
          </p:nvPr>
        </p:nvSpPr>
        <p:spPr>
          <a:xfrm>
            <a:off x="838200" y="2180467"/>
            <a:ext cx="10515600" cy="4351338"/>
          </a:xfrm>
        </p:spPr>
        <p:txBody>
          <a:bodyPr>
            <a:noAutofit/>
          </a:bodyPr>
          <a:lstStyle/>
          <a:p>
            <a:r>
              <a:rPr lang="en-US" sz="8800" baseline="30000" dirty="0"/>
              <a:t>9 This man will come to do the work of Satan with </a:t>
            </a:r>
            <a:r>
              <a:rPr lang="en-US" sz="8800" baseline="30000" dirty="0">
                <a:solidFill>
                  <a:srgbClr val="FF0000"/>
                </a:solidFill>
              </a:rPr>
              <a:t>counterfeit power and signs and </a:t>
            </a:r>
            <a:r>
              <a:rPr lang="en-US" sz="8800" baseline="30000" dirty="0" smtClean="0">
                <a:solidFill>
                  <a:srgbClr val="FF0000"/>
                </a:solidFill>
              </a:rPr>
              <a:t>miracles</a:t>
            </a:r>
            <a:r>
              <a:rPr lang="en-US" sz="8800" baseline="30000" dirty="0" smtClean="0"/>
              <a:t>. </a:t>
            </a:r>
            <a:endParaRPr lang="en-US" sz="8800" baseline="30000" dirty="0"/>
          </a:p>
        </p:txBody>
      </p:sp>
    </p:spTree>
    <p:extLst>
      <p:ext uri="{BB962C8B-B14F-4D97-AF65-F5344CB8AC3E}">
        <p14:creationId xmlns:p14="http://schemas.microsoft.com/office/powerpoint/2010/main" val="95365939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Matthew 24:24 </a:t>
            </a:r>
            <a:r>
              <a:rPr lang="en-US" sz="6600" b="1" dirty="0" smtClean="0"/>
              <a:t>(NLT)</a:t>
            </a:r>
            <a:endParaRPr lang="en-US" sz="6600" b="1" dirty="0"/>
          </a:p>
        </p:txBody>
      </p:sp>
      <p:sp>
        <p:nvSpPr>
          <p:cNvPr id="3" name="Content Placeholder 2"/>
          <p:cNvSpPr>
            <a:spLocks noGrp="1"/>
          </p:cNvSpPr>
          <p:nvPr>
            <p:ph idx="1"/>
          </p:nvPr>
        </p:nvSpPr>
        <p:spPr>
          <a:xfrm>
            <a:off x="838200" y="2180467"/>
            <a:ext cx="10515600" cy="4351338"/>
          </a:xfrm>
        </p:spPr>
        <p:txBody>
          <a:bodyPr>
            <a:noAutofit/>
          </a:bodyPr>
          <a:lstStyle/>
          <a:p>
            <a:r>
              <a:rPr lang="en-US" sz="8800" baseline="30000" dirty="0"/>
              <a:t>24 For </a:t>
            </a:r>
            <a:r>
              <a:rPr lang="en-US" sz="8800" baseline="30000" dirty="0">
                <a:solidFill>
                  <a:srgbClr val="FF0000"/>
                </a:solidFill>
              </a:rPr>
              <a:t>false messiahs and false prophets</a:t>
            </a:r>
            <a:r>
              <a:rPr lang="en-US" sz="8800" baseline="30000" dirty="0"/>
              <a:t> will rise up and perform great signs and wonders so as to deceive, </a:t>
            </a:r>
            <a:r>
              <a:rPr lang="en-US" sz="8800" baseline="30000" dirty="0">
                <a:solidFill>
                  <a:srgbClr val="FF0000"/>
                </a:solidFill>
              </a:rPr>
              <a:t>if possible</a:t>
            </a:r>
            <a:r>
              <a:rPr lang="en-US" sz="8800" baseline="30000" dirty="0"/>
              <a:t>, even God’s chosen ones.</a:t>
            </a:r>
            <a:r>
              <a:rPr lang="en-US" sz="8800" baseline="30000" dirty="0" smtClean="0"/>
              <a:t> </a:t>
            </a:r>
            <a:endParaRPr lang="en-US" sz="8800" baseline="30000" dirty="0"/>
          </a:p>
        </p:txBody>
      </p:sp>
    </p:spTree>
    <p:extLst>
      <p:ext uri="{BB962C8B-B14F-4D97-AF65-F5344CB8AC3E}">
        <p14:creationId xmlns:p14="http://schemas.microsoft.com/office/powerpoint/2010/main" val="261511060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Matthew 7:21-23 </a:t>
            </a:r>
            <a:r>
              <a:rPr lang="en-US" sz="6600" b="1" dirty="0" smtClean="0"/>
              <a:t>(NLT)</a:t>
            </a:r>
            <a:endParaRPr lang="en-US" sz="6600" b="1" dirty="0"/>
          </a:p>
        </p:txBody>
      </p:sp>
      <p:sp>
        <p:nvSpPr>
          <p:cNvPr id="3" name="Content Placeholder 2"/>
          <p:cNvSpPr>
            <a:spLocks noGrp="1"/>
          </p:cNvSpPr>
          <p:nvPr>
            <p:ph idx="1"/>
          </p:nvPr>
        </p:nvSpPr>
        <p:spPr>
          <a:xfrm>
            <a:off x="838200" y="2180467"/>
            <a:ext cx="10515600" cy="4351338"/>
          </a:xfrm>
        </p:spPr>
        <p:txBody>
          <a:bodyPr>
            <a:noAutofit/>
          </a:bodyPr>
          <a:lstStyle/>
          <a:p>
            <a:r>
              <a:rPr lang="en-US" sz="8800" baseline="30000" dirty="0"/>
              <a:t>21 “Not everyone who calls out to me, ‘Lord! Lord!’ will enter the Kingdom of Heaven. </a:t>
            </a:r>
            <a:r>
              <a:rPr lang="en-US" sz="8800" baseline="30000" dirty="0">
                <a:solidFill>
                  <a:srgbClr val="FF0000"/>
                </a:solidFill>
              </a:rPr>
              <a:t>Only those who actually do the will of my Father in heaven will enter</a:t>
            </a:r>
            <a:r>
              <a:rPr lang="en-US" sz="8800" baseline="30000" dirty="0" smtClean="0"/>
              <a:t>.’ </a:t>
            </a:r>
            <a:endParaRPr lang="en-US" sz="8800" baseline="30000" dirty="0"/>
          </a:p>
        </p:txBody>
      </p:sp>
    </p:spTree>
    <p:extLst>
      <p:ext uri="{BB962C8B-B14F-4D97-AF65-F5344CB8AC3E}">
        <p14:creationId xmlns:p14="http://schemas.microsoft.com/office/powerpoint/2010/main" val="107287176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Matthew 7:21-23 </a:t>
            </a:r>
            <a:r>
              <a:rPr lang="en-US" sz="6600" b="1" dirty="0" smtClean="0"/>
              <a:t>(NLT)</a:t>
            </a:r>
            <a:endParaRPr lang="en-US" sz="6600" b="1" dirty="0"/>
          </a:p>
        </p:txBody>
      </p:sp>
      <p:sp>
        <p:nvSpPr>
          <p:cNvPr id="3" name="Content Placeholder 2"/>
          <p:cNvSpPr>
            <a:spLocks noGrp="1"/>
          </p:cNvSpPr>
          <p:nvPr>
            <p:ph idx="1"/>
          </p:nvPr>
        </p:nvSpPr>
        <p:spPr>
          <a:xfrm>
            <a:off x="838200" y="2180467"/>
            <a:ext cx="10515600" cy="4351338"/>
          </a:xfrm>
        </p:spPr>
        <p:txBody>
          <a:bodyPr>
            <a:noAutofit/>
          </a:bodyPr>
          <a:lstStyle/>
          <a:p>
            <a:r>
              <a:rPr lang="en-US" sz="8800" baseline="30000" dirty="0" smtClean="0"/>
              <a:t>22 </a:t>
            </a:r>
            <a:r>
              <a:rPr lang="en-US" sz="8800" baseline="30000" dirty="0"/>
              <a:t>On judgment day many will say to me, ‘Lord! Lord! We prophesied in your name and cast out demons in your name and performed many miracles in your name</a:t>
            </a:r>
            <a:r>
              <a:rPr lang="en-US" sz="8800" baseline="30000" dirty="0" smtClean="0"/>
              <a:t>.’</a:t>
            </a:r>
            <a:endParaRPr lang="en-US" sz="8800" baseline="30000" dirty="0"/>
          </a:p>
        </p:txBody>
      </p:sp>
    </p:spTree>
    <p:extLst>
      <p:ext uri="{BB962C8B-B14F-4D97-AF65-F5344CB8AC3E}">
        <p14:creationId xmlns:p14="http://schemas.microsoft.com/office/powerpoint/2010/main" val="2540711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5653" y="220851"/>
            <a:ext cx="7420963" cy="6234540"/>
          </a:xfrm>
          <a:prstGeom prst="rect">
            <a:avLst/>
          </a:prstGeom>
        </p:spPr>
      </p:pic>
    </p:spTree>
    <p:extLst>
      <p:ext uri="{BB962C8B-B14F-4D97-AF65-F5344CB8AC3E}">
        <p14:creationId xmlns:p14="http://schemas.microsoft.com/office/powerpoint/2010/main" val="167354269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Matthew 7:21-23 </a:t>
            </a:r>
            <a:r>
              <a:rPr lang="en-US" sz="6600" b="1" dirty="0" smtClean="0"/>
              <a:t>(NLT)</a:t>
            </a:r>
            <a:endParaRPr lang="en-US" sz="6600" b="1" dirty="0"/>
          </a:p>
        </p:txBody>
      </p:sp>
      <p:sp>
        <p:nvSpPr>
          <p:cNvPr id="3" name="Content Placeholder 2"/>
          <p:cNvSpPr>
            <a:spLocks noGrp="1"/>
          </p:cNvSpPr>
          <p:nvPr>
            <p:ph idx="1"/>
          </p:nvPr>
        </p:nvSpPr>
        <p:spPr>
          <a:xfrm>
            <a:off x="838200" y="2180467"/>
            <a:ext cx="10515600" cy="4351338"/>
          </a:xfrm>
        </p:spPr>
        <p:txBody>
          <a:bodyPr>
            <a:noAutofit/>
          </a:bodyPr>
          <a:lstStyle/>
          <a:p>
            <a:r>
              <a:rPr lang="en-US" sz="8800" baseline="30000" dirty="0" smtClean="0"/>
              <a:t>23 </a:t>
            </a:r>
            <a:r>
              <a:rPr lang="en-US" sz="8800" baseline="30000" dirty="0"/>
              <a:t>But I will reply, ‘</a:t>
            </a:r>
            <a:r>
              <a:rPr lang="en-US" sz="8800" baseline="30000" dirty="0">
                <a:solidFill>
                  <a:srgbClr val="FF0000"/>
                </a:solidFill>
              </a:rPr>
              <a:t>I never knew you</a:t>
            </a:r>
            <a:r>
              <a:rPr lang="en-US" sz="8800" baseline="30000" dirty="0"/>
              <a:t>. Get away from me, you who </a:t>
            </a:r>
            <a:r>
              <a:rPr lang="en-US" sz="8800" baseline="30000" dirty="0">
                <a:solidFill>
                  <a:srgbClr val="FF0000"/>
                </a:solidFill>
              </a:rPr>
              <a:t>break </a:t>
            </a:r>
            <a:r>
              <a:rPr lang="en-US" sz="8800" baseline="30000" dirty="0"/>
              <a:t>God’s laws</a:t>
            </a:r>
            <a:r>
              <a:rPr lang="en-US" sz="8800" baseline="30000" dirty="0" smtClean="0"/>
              <a:t>.’</a:t>
            </a:r>
            <a:endParaRPr lang="en-US" sz="8800" baseline="30000" dirty="0"/>
          </a:p>
          <a:p>
            <a:r>
              <a:rPr lang="en-US" sz="8800" baseline="30000" dirty="0" smtClean="0"/>
              <a:t>“…</a:t>
            </a:r>
            <a:r>
              <a:rPr lang="en-US" sz="8800" dirty="0" smtClean="0"/>
              <a:t> </a:t>
            </a:r>
            <a:r>
              <a:rPr lang="en-US" sz="8800" baseline="30000" dirty="0" smtClean="0">
                <a:solidFill>
                  <a:srgbClr val="FF0000"/>
                </a:solidFill>
              </a:rPr>
              <a:t>Keep my commandments</a:t>
            </a:r>
            <a:r>
              <a:rPr lang="en-US" sz="8800" baseline="30000" dirty="0" smtClean="0"/>
              <a:t>”</a:t>
            </a:r>
            <a:endParaRPr lang="en-US" sz="8800" baseline="30000" dirty="0"/>
          </a:p>
        </p:txBody>
      </p:sp>
    </p:spTree>
    <p:extLst>
      <p:ext uri="{BB962C8B-B14F-4D97-AF65-F5344CB8AC3E}">
        <p14:creationId xmlns:p14="http://schemas.microsoft.com/office/powerpoint/2010/main" val="346749778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Matthew 4:1, 5, 6 </a:t>
            </a:r>
            <a:r>
              <a:rPr lang="en-US" sz="6600" b="1" dirty="0" smtClean="0"/>
              <a:t>(NLT)</a:t>
            </a:r>
            <a:endParaRPr lang="en-US" sz="6600" b="1" dirty="0"/>
          </a:p>
        </p:txBody>
      </p:sp>
      <p:sp>
        <p:nvSpPr>
          <p:cNvPr id="3" name="Content Placeholder 2"/>
          <p:cNvSpPr>
            <a:spLocks noGrp="1"/>
          </p:cNvSpPr>
          <p:nvPr>
            <p:ph idx="1"/>
          </p:nvPr>
        </p:nvSpPr>
        <p:spPr>
          <a:xfrm>
            <a:off x="838200" y="2180467"/>
            <a:ext cx="10515600" cy="4351338"/>
          </a:xfrm>
        </p:spPr>
        <p:txBody>
          <a:bodyPr>
            <a:noAutofit/>
          </a:bodyPr>
          <a:lstStyle/>
          <a:p>
            <a:r>
              <a:rPr lang="en-US" sz="8800" baseline="30000" dirty="0"/>
              <a:t>1 Then Jesus was led by the Spirit into the wilderness to </a:t>
            </a:r>
            <a:r>
              <a:rPr lang="en-US" sz="8800" baseline="30000" dirty="0">
                <a:solidFill>
                  <a:srgbClr val="FF0000"/>
                </a:solidFill>
              </a:rPr>
              <a:t>be tempted there by the </a:t>
            </a:r>
            <a:r>
              <a:rPr lang="en-US" sz="8800" baseline="30000" dirty="0" smtClean="0">
                <a:solidFill>
                  <a:srgbClr val="FF0000"/>
                </a:solidFill>
              </a:rPr>
              <a:t>devil</a:t>
            </a:r>
            <a:r>
              <a:rPr lang="en-US" sz="8800" baseline="30000" dirty="0" smtClean="0"/>
              <a:t>. </a:t>
            </a:r>
            <a:endParaRPr lang="en-US" sz="8800" baseline="30000" dirty="0"/>
          </a:p>
        </p:txBody>
      </p:sp>
    </p:spTree>
    <p:extLst>
      <p:ext uri="{BB962C8B-B14F-4D97-AF65-F5344CB8AC3E}">
        <p14:creationId xmlns:p14="http://schemas.microsoft.com/office/powerpoint/2010/main" val="308492586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Matthew 4:1, 5, 6 </a:t>
            </a:r>
            <a:r>
              <a:rPr lang="en-US" sz="6600" b="1" dirty="0" smtClean="0"/>
              <a:t>(NLT)</a:t>
            </a:r>
            <a:endParaRPr lang="en-US" sz="6600" b="1" dirty="0"/>
          </a:p>
        </p:txBody>
      </p:sp>
      <p:sp>
        <p:nvSpPr>
          <p:cNvPr id="3" name="Content Placeholder 2"/>
          <p:cNvSpPr>
            <a:spLocks noGrp="1"/>
          </p:cNvSpPr>
          <p:nvPr>
            <p:ph idx="1"/>
          </p:nvPr>
        </p:nvSpPr>
        <p:spPr>
          <a:xfrm>
            <a:off x="177421" y="1828800"/>
            <a:ext cx="11750722" cy="4703005"/>
          </a:xfrm>
        </p:spPr>
        <p:txBody>
          <a:bodyPr>
            <a:noAutofit/>
          </a:bodyPr>
          <a:lstStyle/>
          <a:p>
            <a:r>
              <a:rPr lang="en-US" sz="7200" baseline="30000" dirty="0"/>
              <a:t>5 Then the devil took him to the holy city, Jerusalem, to the highest point of the Temple,</a:t>
            </a:r>
            <a:r>
              <a:rPr lang="en-US" sz="7200" baseline="30000" dirty="0" smtClean="0"/>
              <a:t> </a:t>
            </a:r>
            <a:r>
              <a:rPr lang="en-US" sz="7200" baseline="30000" dirty="0"/>
              <a:t>6 and said, “If you are the Son of God, jump off! </a:t>
            </a:r>
            <a:r>
              <a:rPr lang="en-US" sz="7200" baseline="30000" dirty="0">
                <a:solidFill>
                  <a:srgbClr val="FF0000"/>
                </a:solidFill>
              </a:rPr>
              <a:t>For the Scriptures </a:t>
            </a:r>
            <a:r>
              <a:rPr lang="en-US" sz="7200" baseline="30000" dirty="0" smtClean="0">
                <a:solidFill>
                  <a:srgbClr val="FF0000"/>
                </a:solidFill>
              </a:rPr>
              <a:t>say</a:t>
            </a:r>
            <a:r>
              <a:rPr lang="en-US" sz="7200" baseline="30000" dirty="0" smtClean="0"/>
              <a:t>, ‘</a:t>
            </a:r>
            <a:r>
              <a:rPr lang="en-US" sz="7200" baseline="30000" dirty="0"/>
              <a:t>He will order his angels to protect </a:t>
            </a:r>
            <a:r>
              <a:rPr lang="en-US" sz="7200" baseline="30000" dirty="0" smtClean="0"/>
              <a:t>you. And </a:t>
            </a:r>
            <a:r>
              <a:rPr lang="en-US" sz="7200" baseline="30000" dirty="0"/>
              <a:t>they will hold you up with their </a:t>
            </a:r>
            <a:r>
              <a:rPr lang="en-US" sz="7200" baseline="30000" dirty="0" smtClean="0"/>
              <a:t>hands </a:t>
            </a:r>
            <a:r>
              <a:rPr lang="en-US" sz="7200" baseline="30000" dirty="0"/>
              <a:t>so you won’t even hurt your foot on a stone</a:t>
            </a:r>
            <a:r>
              <a:rPr lang="en-US" sz="7200" baseline="30000" dirty="0" smtClean="0"/>
              <a:t>.’”</a:t>
            </a:r>
            <a:endParaRPr lang="en-US" sz="7200" baseline="30000" dirty="0"/>
          </a:p>
        </p:txBody>
      </p:sp>
    </p:spTree>
    <p:extLst>
      <p:ext uri="{BB962C8B-B14F-4D97-AF65-F5344CB8AC3E}">
        <p14:creationId xmlns:p14="http://schemas.microsoft.com/office/powerpoint/2010/main" val="338086995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smtClean="0"/>
              <a:t>Psalm 91:11-12 (NLT)</a:t>
            </a:r>
            <a:endParaRPr lang="en-US" sz="6600" b="1" dirty="0"/>
          </a:p>
        </p:txBody>
      </p:sp>
      <p:sp>
        <p:nvSpPr>
          <p:cNvPr id="3" name="Content Placeholder 2"/>
          <p:cNvSpPr>
            <a:spLocks noGrp="1"/>
          </p:cNvSpPr>
          <p:nvPr>
            <p:ph idx="1"/>
          </p:nvPr>
        </p:nvSpPr>
        <p:spPr>
          <a:xfrm>
            <a:off x="177421" y="2918298"/>
            <a:ext cx="11750722" cy="3613507"/>
          </a:xfrm>
        </p:spPr>
        <p:txBody>
          <a:bodyPr>
            <a:noAutofit/>
          </a:bodyPr>
          <a:lstStyle/>
          <a:p>
            <a:r>
              <a:rPr lang="en-US" sz="7200" baseline="30000" dirty="0" smtClean="0"/>
              <a:t>11 For </a:t>
            </a:r>
            <a:r>
              <a:rPr lang="en-US" sz="7200" baseline="30000" dirty="0"/>
              <a:t>he will order his </a:t>
            </a:r>
            <a:r>
              <a:rPr lang="en-US" sz="7200" baseline="30000" dirty="0" smtClean="0"/>
              <a:t>angels </a:t>
            </a:r>
            <a:r>
              <a:rPr lang="en-US" sz="7200" baseline="30000" dirty="0"/>
              <a:t>to protect you wherever you go.</a:t>
            </a:r>
          </a:p>
          <a:p>
            <a:r>
              <a:rPr lang="en-US" sz="7200" baseline="30000" dirty="0"/>
              <a:t>12 They will hold you up with their </a:t>
            </a:r>
            <a:r>
              <a:rPr lang="en-US" sz="7200" baseline="30000" dirty="0" smtClean="0"/>
              <a:t>hands </a:t>
            </a:r>
            <a:r>
              <a:rPr lang="en-US" sz="7200" baseline="30000" dirty="0"/>
              <a:t>so you won’t even hurt your foot on a stone.</a:t>
            </a:r>
          </a:p>
        </p:txBody>
      </p:sp>
    </p:spTree>
    <p:extLst>
      <p:ext uri="{BB962C8B-B14F-4D97-AF65-F5344CB8AC3E}">
        <p14:creationId xmlns:p14="http://schemas.microsoft.com/office/powerpoint/2010/main" val="76153912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12:17 </a:t>
            </a:r>
            <a:r>
              <a:rPr lang="en-US" sz="6600" b="1" dirty="0" smtClean="0"/>
              <a:t>(NLT)</a:t>
            </a:r>
            <a:endParaRPr lang="en-US" sz="6600" b="1" dirty="0"/>
          </a:p>
        </p:txBody>
      </p:sp>
      <p:sp>
        <p:nvSpPr>
          <p:cNvPr id="3" name="Content Placeholder 2"/>
          <p:cNvSpPr>
            <a:spLocks noGrp="1"/>
          </p:cNvSpPr>
          <p:nvPr>
            <p:ph idx="1"/>
          </p:nvPr>
        </p:nvSpPr>
        <p:spPr>
          <a:xfrm>
            <a:off x="368490" y="2180467"/>
            <a:ext cx="11641540" cy="4351338"/>
          </a:xfrm>
        </p:spPr>
        <p:txBody>
          <a:bodyPr>
            <a:noAutofit/>
          </a:bodyPr>
          <a:lstStyle/>
          <a:p>
            <a:r>
              <a:rPr lang="en-US" sz="8800" baseline="30000" dirty="0"/>
              <a:t>17 And the dragon was angry at the </a:t>
            </a:r>
            <a:r>
              <a:rPr lang="en-US" sz="8800" baseline="30000" dirty="0">
                <a:solidFill>
                  <a:srgbClr val="FF0000"/>
                </a:solidFill>
              </a:rPr>
              <a:t>woman</a:t>
            </a:r>
            <a:r>
              <a:rPr lang="en-US" sz="8800" baseline="30000" dirty="0"/>
              <a:t> and declared war against the </a:t>
            </a:r>
            <a:r>
              <a:rPr lang="en-US" sz="8800" baseline="30000" dirty="0">
                <a:solidFill>
                  <a:srgbClr val="FF0000"/>
                </a:solidFill>
              </a:rPr>
              <a:t>rest of her children</a:t>
            </a:r>
            <a:r>
              <a:rPr lang="en-US" sz="8800" baseline="30000" dirty="0"/>
              <a:t>—all who </a:t>
            </a:r>
            <a:r>
              <a:rPr lang="en-US" sz="8800" baseline="30000" dirty="0">
                <a:solidFill>
                  <a:srgbClr val="FF0000"/>
                </a:solidFill>
              </a:rPr>
              <a:t>keep God’s commandments</a:t>
            </a:r>
            <a:r>
              <a:rPr lang="en-US" sz="8800" baseline="30000" dirty="0"/>
              <a:t> and maintain their </a:t>
            </a:r>
            <a:r>
              <a:rPr lang="en-US" sz="8800" baseline="30000" dirty="0">
                <a:solidFill>
                  <a:srgbClr val="FF0000"/>
                </a:solidFill>
              </a:rPr>
              <a:t>testimony for </a:t>
            </a:r>
            <a:r>
              <a:rPr lang="en-US" sz="8800" baseline="30000" dirty="0" smtClean="0">
                <a:solidFill>
                  <a:srgbClr val="FF0000"/>
                </a:solidFill>
              </a:rPr>
              <a:t>Jesus.</a:t>
            </a:r>
            <a:r>
              <a:rPr lang="en-US" sz="8800" baseline="30000" dirty="0" smtClean="0"/>
              <a:t> </a:t>
            </a:r>
            <a:endParaRPr lang="en-US" sz="8800" baseline="30000" dirty="0"/>
          </a:p>
        </p:txBody>
      </p:sp>
    </p:spTree>
    <p:extLst>
      <p:ext uri="{BB962C8B-B14F-4D97-AF65-F5344CB8AC3E}">
        <p14:creationId xmlns:p14="http://schemas.microsoft.com/office/powerpoint/2010/main" val="80047062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Isaiah 8:20 </a:t>
            </a:r>
            <a:r>
              <a:rPr lang="en-US" sz="6600" b="1" dirty="0" smtClean="0"/>
              <a:t>(NLT)</a:t>
            </a:r>
            <a:endParaRPr lang="en-US" sz="6600" b="1" dirty="0"/>
          </a:p>
        </p:txBody>
      </p:sp>
      <p:sp>
        <p:nvSpPr>
          <p:cNvPr id="3" name="Content Placeholder 2"/>
          <p:cNvSpPr>
            <a:spLocks noGrp="1"/>
          </p:cNvSpPr>
          <p:nvPr>
            <p:ph idx="1"/>
          </p:nvPr>
        </p:nvSpPr>
        <p:spPr>
          <a:xfrm>
            <a:off x="838199" y="2180467"/>
            <a:ext cx="10857931" cy="4351338"/>
          </a:xfrm>
        </p:spPr>
        <p:txBody>
          <a:bodyPr>
            <a:noAutofit/>
          </a:bodyPr>
          <a:lstStyle/>
          <a:p>
            <a:r>
              <a:rPr lang="en-US" sz="8800" baseline="30000" dirty="0"/>
              <a:t>20 Look to God’s </a:t>
            </a:r>
            <a:r>
              <a:rPr lang="en-US" sz="8800" baseline="30000" dirty="0">
                <a:solidFill>
                  <a:srgbClr val="FF0000"/>
                </a:solidFill>
              </a:rPr>
              <a:t>instructions and teachings!</a:t>
            </a:r>
            <a:r>
              <a:rPr lang="en-US" sz="8800" baseline="30000" dirty="0"/>
              <a:t> People who contradict his word are completely in the dark.</a:t>
            </a:r>
            <a:r>
              <a:rPr lang="en-US" sz="8800" baseline="30000" dirty="0" smtClean="0"/>
              <a:t> </a:t>
            </a:r>
            <a:endParaRPr lang="en-US" sz="8800" baseline="30000" dirty="0"/>
          </a:p>
        </p:txBody>
      </p:sp>
    </p:spTree>
    <p:extLst>
      <p:ext uri="{BB962C8B-B14F-4D97-AF65-F5344CB8AC3E}">
        <p14:creationId xmlns:p14="http://schemas.microsoft.com/office/powerpoint/2010/main" val="133953999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Acts 17:11 </a:t>
            </a:r>
            <a:r>
              <a:rPr lang="en-US" sz="6600" b="1" dirty="0" smtClean="0"/>
              <a:t>(NLT)</a:t>
            </a:r>
            <a:endParaRPr lang="en-US" sz="6600" b="1" dirty="0"/>
          </a:p>
        </p:txBody>
      </p:sp>
      <p:sp>
        <p:nvSpPr>
          <p:cNvPr id="3" name="Content Placeholder 2"/>
          <p:cNvSpPr>
            <a:spLocks noGrp="1"/>
          </p:cNvSpPr>
          <p:nvPr>
            <p:ph idx="1"/>
          </p:nvPr>
        </p:nvSpPr>
        <p:spPr>
          <a:xfrm>
            <a:off x="218365" y="2033516"/>
            <a:ext cx="11737074" cy="4498289"/>
          </a:xfrm>
        </p:spPr>
        <p:txBody>
          <a:bodyPr>
            <a:noAutofit/>
          </a:bodyPr>
          <a:lstStyle/>
          <a:p>
            <a:r>
              <a:rPr lang="en-US" sz="8000" baseline="30000" dirty="0"/>
              <a:t>11 And the people of Berea were more </a:t>
            </a:r>
            <a:r>
              <a:rPr lang="en-US" sz="8000" baseline="30000" dirty="0">
                <a:solidFill>
                  <a:srgbClr val="FF0000"/>
                </a:solidFill>
              </a:rPr>
              <a:t>open-minded </a:t>
            </a:r>
            <a:r>
              <a:rPr lang="en-US" sz="8000" baseline="30000" dirty="0"/>
              <a:t>than those in Thessalonica, and they </a:t>
            </a:r>
            <a:r>
              <a:rPr lang="en-US" sz="8000" baseline="30000" dirty="0">
                <a:solidFill>
                  <a:srgbClr val="FF0000"/>
                </a:solidFill>
              </a:rPr>
              <a:t>listened eagerly </a:t>
            </a:r>
            <a:r>
              <a:rPr lang="en-US" sz="8000" baseline="30000" dirty="0"/>
              <a:t>to Paul’s message. They </a:t>
            </a:r>
            <a:r>
              <a:rPr lang="en-US" sz="8000" baseline="30000" dirty="0">
                <a:solidFill>
                  <a:srgbClr val="FF0000"/>
                </a:solidFill>
              </a:rPr>
              <a:t>searched the Scriptures</a:t>
            </a:r>
            <a:r>
              <a:rPr lang="en-US" sz="8000" baseline="30000" dirty="0"/>
              <a:t> day after day to see if Paul and Silas were teaching the truth.</a:t>
            </a:r>
            <a:r>
              <a:rPr lang="en-US" sz="8000" baseline="30000" dirty="0" smtClean="0"/>
              <a:t> </a:t>
            </a:r>
            <a:endParaRPr lang="en-US" sz="8000" baseline="30000" dirty="0"/>
          </a:p>
        </p:txBody>
      </p:sp>
    </p:spTree>
    <p:extLst>
      <p:ext uri="{BB962C8B-B14F-4D97-AF65-F5344CB8AC3E}">
        <p14:creationId xmlns:p14="http://schemas.microsoft.com/office/powerpoint/2010/main" val="272956925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John 7:17 </a:t>
            </a:r>
            <a:r>
              <a:rPr lang="en-US" sz="6600" b="1" dirty="0" smtClean="0"/>
              <a:t>(NLT)</a:t>
            </a:r>
            <a:endParaRPr lang="en-US" sz="6600" b="1" dirty="0"/>
          </a:p>
        </p:txBody>
      </p:sp>
      <p:sp>
        <p:nvSpPr>
          <p:cNvPr id="3" name="Content Placeholder 2"/>
          <p:cNvSpPr>
            <a:spLocks noGrp="1"/>
          </p:cNvSpPr>
          <p:nvPr>
            <p:ph idx="1"/>
          </p:nvPr>
        </p:nvSpPr>
        <p:spPr>
          <a:xfrm>
            <a:off x="838200" y="2180467"/>
            <a:ext cx="10515600" cy="4351338"/>
          </a:xfrm>
        </p:spPr>
        <p:txBody>
          <a:bodyPr>
            <a:noAutofit/>
          </a:bodyPr>
          <a:lstStyle/>
          <a:p>
            <a:r>
              <a:rPr lang="en-US" sz="8800" baseline="30000" dirty="0"/>
              <a:t>17 Anyone who wants to do the will of God will know whether my </a:t>
            </a:r>
            <a:r>
              <a:rPr lang="en-US" sz="8800" baseline="30000" dirty="0">
                <a:solidFill>
                  <a:srgbClr val="FF0000"/>
                </a:solidFill>
              </a:rPr>
              <a:t>teaching is from God</a:t>
            </a:r>
            <a:r>
              <a:rPr lang="en-US" sz="8800" baseline="30000" dirty="0"/>
              <a:t> or is merely my </a:t>
            </a:r>
            <a:r>
              <a:rPr lang="en-US" sz="8800" baseline="30000" dirty="0" smtClean="0"/>
              <a:t>own. </a:t>
            </a:r>
            <a:endParaRPr lang="en-US" sz="8800" baseline="30000" dirty="0"/>
          </a:p>
        </p:txBody>
      </p:sp>
    </p:spTree>
    <p:extLst>
      <p:ext uri="{BB962C8B-B14F-4D97-AF65-F5344CB8AC3E}">
        <p14:creationId xmlns:p14="http://schemas.microsoft.com/office/powerpoint/2010/main" val="283725620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2 Thessalonians 2:10-12 </a:t>
            </a:r>
            <a:r>
              <a:rPr lang="en-US" sz="6600" b="1" dirty="0" smtClean="0"/>
              <a:t>(NLT)</a:t>
            </a:r>
            <a:endParaRPr lang="en-US" sz="6600" b="1" dirty="0"/>
          </a:p>
        </p:txBody>
      </p:sp>
      <p:sp>
        <p:nvSpPr>
          <p:cNvPr id="3" name="Content Placeholder 2"/>
          <p:cNvSpPr>
            <a:spLocks noGrp="1"/>
          </p:cNvSpPr>
          <p:nvPr>
            <p:ph idx="1"/>
          </p:nvPr>
        </p:nvSpPr>
        <p:spPr>
          <a:xfrm>
            <a:off x="838200" y="2180467"/>
            <a:ext cx="10515600" cy="4351338"/>
          </a:xfrm>
        </p:spPr>
        <p:txBody>
          <a:bodyPr>
            <a:noAutofit/>
          </a:bodyPr>
          <a:lstStyle/>
          <a:p>
            <a:r>
              <a:rPr lang="en-US" sz="8800" baseline="30000" dirty="0"/>
              <a:t>10 He will use every kind of evil deception to fool those on their way to destruction, because they refuse to </a:t>
            </a:r>
            <a:r>
              <a:rPr lang="en-US" sz="8800" baseline="30000" dirty="0">
                <a:solidFill>
                  <a:srgbClr val="FF0000"/>
                </a:solidFill>
              </a:rPr>
              <a:t>love and accept the truth</a:t>
            </a:r>
            <a:r>
              <a:rPr lang="en-US" sz="8800" baseline="30000" dirty="0"/>
              <a:t> that would save them. </a:t>
            </a:r>
          </a:p>
        </p:txBody>
      </p:sp>
    </p:spTree>
    <p:extLst>
      <p:ext uri="{BB962C8B-B14F-4D97-AF65-F5344CB8AC3E}">
        <p14:creationId xmlns:p14="http://schemas.microsoft.com/office/powerpoint/2010/main" val="132854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2 Thessalonians 2:10-12 </a:t>
            </a:r>
            <a:r>
              <a:rPr lang="en-US" sz="6600" b="1" dirty="0" smtClean="0"/>
              <a:t>(NLT)</a:t>
            </a:r>
            <a:endParaRPr lang="en-US" sz="6600" b="1" dirty="0"/>
          </a:p>
        </p:txBody>
      </p:sp>
      <p:sp>
        <p:nvSpPr>
          <p:cNvPr id="3" name="Content Placeholder 2"/>
          <p:cNvSpPr>
            <a:spLocks noGrp="1"/>
          </p:cNvSpPr>
          <p:nvPr>
            <p:ph idx="1"/>
          </p:nvPr>
        </p:nvSpPr>
        <p:spPr>
          <a:xfrm>
            <a:off x="368490" y="2180467"/>
            <a:ext cx="11518710" cy="4351338"/>
          </a:xfrm>
        </p:spPr>
        <p:txBody>
          <a:bodyPr>
            <a:noAutofit/>
          </a:bodyPr>
          <a:lstStyle/>
          <a:p>
            <a:r>
              <a:rPr lang="en-US" sz="8800" baseline="30000" dirty="0" smtClean="0"/>
              <a:t>11 </a:t>
            </a:r>
            <a:r>
              <a:rPr lang="en-US" sz="8800" baseline="30000" dirty="0"/>
              <a:t>So God will cause them to be greatly deceived, and they will believe these lies. 12 Then they will be condemned for enjoying evil rather than believing the truth.</a:t>
            </a:r>
            <a:r>
              <a:rPr lang="en-US" sz="8800" baseline="30000" dirty="0" smtClean="0"/>
              <a:t> </a:t>
            </a:r>
            <a:endParaRPr lang="en-US" sz="8800" baseline="30000" dirty="0"/>
          </a:p>
        </p:txBody>
      </p:sp>
    </p:spTree>
    <p:extLst>
      <p:ext uri="{BB962C8B-B14F-4D97-AF65-F5344CB8AC3E}">
        <p14:creationId xmlns:p14="http://schemas.microsoft.com/office/powerpoint/2010/main" val="39297522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6929" y="354842"/>
            <a:ext cx="8907895" cy="5827594"/>
          </a:xfrm>
          <a:prstGeom prst="rect">
            <a:avLst/>
          </a:prstGeom>
        </p:spPr>
      </p:pic>
    </p:spTree>
    <p:extLst>
      <p:ext uri="{BB962C8B-B14F-4D97-AF65-F5344CB8AC3E}">
        <p14:creationId xmlns:p14="http://schemas.microsoft.com/office/powerpoint/2010/main" val="26579218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1 Peter 5:8 </a:t>
            </a:r>
            <a:r>
              <a:rPr lang="en-US" sz="6600" b="1" dirty="0" smtClean="0"/>
              <a:t>(NLT)</a:t>
            </a:r>
            <a:endParaRPr lang="en-US" sz="6600" b="1" dirty="0"/>
          </a:p>
        </p:txBody>
      </p:sp>
      <p:sp>
        <p:nvSpPr>
          <p:cNvPr id="3" name="Content Placeholder 2"/>
          <p:cNvSpPr>
            <a:spLocks noGrp="1"/>
          </p:cNvSpPr>
          <p:nvPr>
            <p:ph idx="1"/>
          </p:nvPr>
        </p:nvSpPr>
        <p:spPr>
          <a:xfrm>
            <a:off x="838200" y="2180467"/>
            <a:ext cx="10515600" cy="4351338"/>
          </a:xfrm>
        </p:spPr>
        <p:txBody>
          <a:bodyPr>
            <a:noAutofit/>
          </a:bodyPr>
          <a:lstStyle/>
          <a:p>
            <a:r>
              <a:rPr lang="en-US" sz="8800" baseline="30000" dirty="0"/>
              <a:t>8 Stay alert! Watch out for your great enemy, the devil. He </a:t>
            </a:r>
            <a:r>
              <a:rPr lang="en-US" sz="8800" baseline="30000" dirty="0">
                <a:solidFill>
                  <a:srgbClr val="FF0000"/>
                </a:solidFill>
              </a:rPr>
              <a:t>prowls around like a roaring lion,</a:t>
            </a:r>
            <a:r>
              <a:rPr lang="en-US" sz="8800" baseline="30000" dirty="0"/>
              <a:t> looking for someone to devour.</a:t>
            </a:r>
            <a:r>
              <a:rPr lang="en-US" sz="8800" baseline="30000" dirty="0" smtClean="0"/>
              <a:t> </a:t>
            </a:r>
            <a:endParaRPr lang="en-US" sz="8800" baseline="30000" dirty="0"/>
          </a:p>
        </p:txBody>
      </p:sp>
    </p:spTree>
    <p:extLst>
      <p:ext uri="{BB962C8B-B14F-4D97-AF65-F5344CB8AC3E}">
        <p14:creationId xmlns:p14="http://schemas.microsoft.com/office/powerpoint/2010/main" val="378272253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12:12 </a:t>
            </a:r>
            <a:r>
              <a:rPr lang="en-US" sz="6600" b="1" dirty="0" smtClean="0"/>
              <a:t>(NLT)</a:t>
            </a:r>
            <a:endParaRPr lang="en-US" sz="6600" b="1" dirty="0"/>
          </a:p>
        </p:txBody>
      </p:sp>
      <p:sp>
        <p:nvSpPr>
          <p:cNvPr id="3" name="Content Placeholder 2"/>
          <p:cNvSpPr>
            <a:spLocks noGrp="1"/>
          </p:cNvSpPr>
          <p:nvPr>
            <p:ph idx="1"/>
          </p:nvPr>
        </p:nvSpPr>
        <p:spPr>
          <a:xfrm>
            <a:off x="259307" y="1897039"/>
            <a:ext cx="11668835" cy="4634766"/>
          </a:xfrm>
        </p:spPr>
        <p:txBody>
          <a:bodyPr>
            <a:noAutofit/>
          </a:bodyPr>
          <a:lstStyle/>
          <a:p>
            <a:r>
              <a:rPr lang="en-US" sz="8800" baseline="30000" dirty="0"/>
              <a:t>Therefore, rejoice, O heavens</a:t>
            </a:r>
            <a:r>
              <a:rPr lang="en-US" sz="8800" baseline="30000" dirty="0" smtClean="0"/>
              <a:t>! </a:t>
            </a:r>
            <a:r>
              <a:rPr lang="en-US" sz="8800" baseline="30000" dirty="0"/>
              <a:t>And you who live in the heavens, </a:t>
            </a:r>
            <a:r>
              <a:rPr lang="en-US" sz="8800" baseline="30000" dirty="0" smtClean="0"/>
              <a:t>rejoice! But </a:t>
            </a:r>
            <a:r>
              <a:rPr lang="en-US" sz="8800" baseline="30000" dirty="0"/>
              <a:t>terror will come on the earth and the sea</a:t>
            </a:r>
            <a:r>
              <a:rPr lang="en-US" sz="8800" baseline="30000" dirty="0" smtClean="0"/>
              <a:t>, </a:t>
            </a:r>
            <a:r>
              <a:rPr lang="en-US" sz="8800" baseline="30000" dirty="0"/>
              <a:t>for the devil has come down to you in great anger</a:t>
            </a:r>
            <a:r>
              <a:rPr lang="en-US" sz="8800" baseline="30000" dirty="0" smtClean="0"/>
              <a:t>, </a:t>
            </a:r>
            <a:r>
              <a:rPr lang="en-US" sz="8800" baseline="30000" dirty="0">
                <a:solidFill>
                  <a:srgbClr val="FF0000"/>
                </a:solidFill>
              </a:rPr>
              <a:t>knowing that he has little time</a:t>
            </a:r>
            <a:r>
              <a:rPr lang="en-US" sz="8800" baseline="30000" dirty="0" smtClean="0"/>
              <a:t>.”</a:t>
            </a:r>
            <a:endParaRPr lang="en-US" sz="8800" baseline="30000" dirty="0"/>
          </a:p>
        </p:txBody>
      </p:sp>
    </p:spTree>
    <p:extLst>
      <p:ext uri="{BB962C8B-B14F-4D97-AF65-F5344CB8AC3E}">
        <p14:creationId xmlns:p14="http://schemas.microsoft.com/office/powerpoint/2010/main" val="240840713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a:t>
            </a:r>
            <a:r>
              <a:rPr lang="en-US" sz="6600" b="1" dirty="0" smtClean="0"/>
              <a:t>20:10 (NLT)</a:t>
            </a:r>
            <a:endParaRPr lang="en-US" sz="6600" b="1" dirty="0"/>
          </a:p>
        </p:txBody>
      </p:sp>
      <p:sp>
        <p:nvSpPr>
          <p:cNvPr id="3" name="Content Placeholder 2"/>
          <p:cNvSpPr>
            <a:spLocks noGrp="1"/>
          </p:cNvSpPr>
          <p:nvPr>
            <p:ph idx="1"/>
          </p:nvPr>
        </p:nvSpPr>
        <p:spPr>
          <a:xfrm>
            <a:off x="213815" y="2005370"/>
            <a:ext cx="11764370" cy="4351338"/>
          </a:xfrm>
        </p:spPr>
        <p:txBody>
          <a:bodyPr>
            <a:noAutofit/>
          </a:bodyPr>
          <a:lstStyle/>
          <a:p>
            <a:r>
              <a:rPr lang="en-US" sz="8800" baseline="30000" dirty="0"/>
              <a:t>10 Then </a:t>
            </a:r>
            <a:r>
              <a:rPr lang="en-US" sz="8800" baseline="30000" dirty="0">
                <a:solidFill>
                  <a:schemeClr val="accent1">
                    <a:lumMod val="50000"/>
                  </a:schemeClr>
                </a:solidFill>
              </a:rPr>
              <a:t>the devil</a:t>
            </a:r>
            <a:r>
              <a:rPr lang="en-US" sz="8800" baseline="30000" dirty="0"/>
              <a:t>, who had deceived them, was </a:t>
            </a:r>
            <a:r>
              <a:rPr lang="en-US" sz="8800" baseline="30000" dirty="0">
                <a:solidFill>
                  <a:srgbClr val="FF0000"/>
                </a:solidFill>
              </a:rPr>
              <a:t>thrown into the fiery lake of burning sulfur</a:t>
            </a:r>
            <a:r>
              <a:rPr lang="en-US" sz="8800" baseline="30000" dirty="0"/>
              <a:t>, joining the </a:t>
            </a:r>
            <a:r>
              <a:rPr lang="en-US" sz="8800" baseline="30000" dirty="0">
                <a:solidFill>
                  <a:schemeClr val="accent1">
                    <a:lumMod val="50000"/>
                  </a:schemeClr>
                </a:solidFill>
              </a:rPr>
              <a:t>beast</a:t>
            </a:r>
            <a:r>
              <a:rPr lang="en-US" sz="8800" baseline="30000" dirty="0"/>
              <a:t> and the </a:t>
            </a:r>
            <a:r>
              <a:rPr lang="en-US" sz="8800" baseline="30000" dirty="0">
                <a:solidFill>
                  <a:schemeClr val="accent1">
                    <a:lumMod val="50000"/>
                  </a:schemeClr>
                </a:solidFill>
              </a:rPr>
              <a:t>false prophet</a:t>
            </a:r>
            <a:r>
              <a:rPr lang="en-US" sz="8800" baseline="30000" dirty="0"/>
              <a:t>. There they will be tormented day and night forever and ever.</a:t>
            </a:r>
            <a:r>
              <a:rPr lang="en-US" sz="8800" baseline="30000" dirty="0" smtClean="0"/>
              <a:t> </a:t>
            </a:r>
            <a:endParaRPr lang="en-US" sz="8800" baseline="30000" dirty="0"/>
          </a:p>
        </p:txBody>
      </p:sp>
    </p:spTree>
    <p:extLst>
      <p:ext uri="{BB962C8B-B14F-4D97-AF65-F5344CB8AC3E}">
        <p14:creationId xmlns:p14="http://schemas.microsoft.com/office/powerpoint/2010/main" val="306798354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Ezekiel 28:18, 19 </a:t>
            </a:r>
            <a:r>
              <a:rPr lang="en-US" sz="6600" b="1" dirty="0" smtClean="0"/>
              <a:t>(NLT)</a:t>
            </a:r>
            <a:endParaRPr lang="en-US" sz="6600" b="1" dirty="0"/>
          </a:p>
        </p:txBody>
      </p:sp>
      <p:sp>
        <p:nvSpPr>
          <p:cNvPr id="3" name="Content Placeholder 2"/>
          <p:cNvSpPr>
            <a:spLocks noGrp="1"/>
          </p:cNvSpPr>
          <p:nvPr>
            <p:ph idx="1"/>
          </p:nvPr>
        </p:nvSpPr>
        <p:spPr>
          <a:xfrm>
            <a:off x="204715" y="2180467"/>
            <a:ext cx="11737075" cy="4351338"/>
          </a:xfrm>
        </p:spPr>
        <p:txBody>
          <a:bodyPr>
            <a:noAutofit/>
          </a:bodyPr>
          <a:lstStyle/>
          <a:p>
            <a:r>
              <a:rPr lang="en-US" sz="8000" baseline="30000" dirty="0" smtClean="0"/>
              <a:t>18 You </a:t>
            </a:r>
            <a:r>
              <a:rPr lang="en-US" sz="8000" baseline="30000" dirty="0"/>
              <a:t>defiled your </a:t>
            </a:r>
            <a:r>
              <a:rPr lang="en-US" sz="8000" baseline="30000" dirty="0" smtClean="0"/>
              <a:t>sanctuaries </a:t>
            </a:r>
            <a:r>
              <a:rPr lang="en-US" sz="8000" baseline="30000" dirty="0"/>
              <a:t>with your many sins and your dishonest </a:t>
            </a:r>
            <a:r>
              <a:rPr lang="en-US" sz="8000" baseline="30000" dirty="0" smtClean="0"/>
              <a:t>trade. So </a:t>
            </a:r>
            <a:r>
              <a:rPr lang="en-US" sz="8000" baseline="30000" dirty="0"/>
              <a:t>I brought fire out from within you</a:t>
            </a:r>
            <a:r>
              <a:rPr lang="en-US" sz="8000" baseline="30000" dirty="0" smtClean="0"/>
              <a:t>, </a:t>
            </a:r>
            <a:r>
              <a:rPr lang="en-US" sz="8000" baseline="30000" dirty="0"/>
              <a:t>and </a:t>
            </a:r>
            <a:r>
              <a:rPr lang="en-US" sz="8000" baseline="30000" dirty="0">
                <a:solidFill>
                  <a:srgbClr val="FF0000"/>
                </a:solidFill>
              </a:rPr>
              <a:t>it consumed </a:t>
            </a:r>
            <a:r>
              <a:rPr lang="en-US" sz="8000" baseline="30000" dirty="0" smtClean="0">
                <a:solidFill>
                  <a:srgbClr val="FF0000"/>
                </a:solidFill>
              </a:rPr>
              <a:t>you</a:t>
            </a:r>
            <a:r>
              <a:rPr lang="en-US" sz="8000" baseline="30000" dirty="0" smtClean="0"/>
              <a:t>. I </a:t>
            </a:r>
            <a:r>
              <a:rPr lang="en-US" sz="8000" baseline="30000" dirty="0"/>
              <a:t>reduced you to </a:t>
            </a:r>
            <a:r>
              <a:rPr lang="en-US" sz="8000" baseline="30000" dirty="0">
                <a:solidFill>
                  <a:srgbClr val="FF0000"/>
                </a:solidFill>
              </a:rPr>
              <a:t>ashes</a:t>
            </a:r>
            <a:r>
              <a:rPr lang="en-US" sz="8000" baseline="30000" dirty="0"/>
              <a:t> on the </a:t>
            </a:r>
            <a:r>
              <a:rPr lang="en-US" sz="8000" baseline="30000" dirty="0" smtClean="0"/>
              <a:t>ground </a:t>
            </a:r>
            <a:r>
              <a:rPr lang="en-US" sz="8000" baseline="30000" dirty="0"/>
              <a:t>in the sight of all who were watching.</a:t>
            </a:r>
            <a:r>
              <a:rPr lang="en-US" sz="8000" baseline="30000" dirty="0" smtClean="0"/>
              <a:t> </a:t>
            </a:r>
            <a:endParaRPr lang="en-US" sz="8000" baseline="30000" dirty="0"/>
          </a:p>
        </p:txBody>
      </p:sp>
    </p:spTree>
    <p:extLst>
      <p:ext uri="{BB962C8B-B14F-4D97-AF65-F5344CB8AC3E}">
        <p14:creationId xmlns:p14="http://schemas.microsoft.com/office/powerpoint/2010/main" val="309517557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Ezekiel 28:18, 19 </a:t>
            </a:r>
            <a:r>
              <a:rPr lang="en-US" sz="6600" b="1" dirty="0" smtClean="0"/>
              <a:t>(NLT)</a:t>
            </a:r>
            <a:endParaRPr lang="en-US" sz="6600" b="1" dirty="0"/>
          </a:p>
        </p:txBody>
      </p:sp>
      <p:sp>
        <p:nvSpPr>
          <p:cNvPr id="3" name="Content Placeholder 2"/>
          <p:cNvSpPr>
            <a:spLocks noGrp="1"/>
          </p:cNvSpPr>
          <p:nvPr>
            <p:ph idx="1"/>
          </p:nvPr>
        </p:nvSpPr>
        <p:spPr>
          <a:xfrm>
            <a:off x="204715" y="2180467"/>
            <a:ext cx="11737075" cy="4351338"/>
          </a:xfrm>
        </p:spPr>
        <p:txBody>
          <a:bodyPr>
            <a:noAutofit/>
          </a:bodyPr>
          <a:lstStyle/>
          <a:p>
            <a:r>
              <a:rPr lang="en-US" sz="8000" baseline="30000" dirty="0" smtClean="0"/>
              <a:t>19 All </a:t>
            </a:r>
            <a:r>
              <a:rPr lang="en-US" sz="8000" baseline="30000" dirty="0"/>
              <a:t>who knew you are appalled at your fate</a:t>
            </a:r>
            <a:r>
              <a:rPr lang="en-US" sz="8000" baseline="30000" dirty="0" smtClean="0"/>
              <a:t>. </a:t>
            </a:r>
            <a:r>
              <a:rPr lang="en-US" sz="8000" baseline="30000" dirty="0"/>
              <a:t>You have come to a </a:t>
            </a:r>
            <a:r>
              <a:rPr lang="en-US" sz="8000" baseline="30000" dirty="0">
                <a:solidFill>
                  <a:srgbClr val="FF0000"/>
                </a:solidFill>
              </a:rPr>
              <a:t>terrible end</a:t>
            </a:r>
            <a:r>
              <a:rPr lang="en-US" sz="8000" baseline="30000" dirty="0" smtClean="0"/>
              <a:t>, </a:t>
            </a:r>
            <a:r>
              <a:rPr lang="en-US" sz="8000" baseline="30000" dirty="0"/>
              <a:t>and you will </a:t>
            </a:r>
            <a:r>
              <a:rPr lang="en-US" sz="8000" baseline="30000" dirty="0">
                <a:solidFill>
                  <a:srgbClr val="FF0000"/>
                </a:solidFill>
              </a:rPr>
              <a:t>exist no more</a:t>
            </a:r>
            <a:r>
              <a:rPr lang="en-US" sz="8000" baseline="30000" dirty="0"/>
              <a:t>.”</a:t>
            </a:r>
          </a:p>
        </p:txBody>
      </p:sp>
    </p:spTree>
    <p:extLst>
      <p:ext uri="{BB962C8B-B14F-4D97-AF65-F5344CB8AC3E}">
        <p14:creationId xmlns:p14="http://schemas.microsoft.com/office/powerpoint/2010/main" val="315425472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Hebrews 2:14 </a:t>
            </a:r>
            <a:r>
              <a:rPr lang="en-US" sz="6600" b="1" dirty="0" smtClean="0"/>
              <a:t>(NLT)</a:t>
            </a:r>
            <a:endParaRPr lang="en-US" sz="6600" b="1" dirty="0"/>
          </a:p>
        </p:txBody>
      </p:sp>
      <p:sp>
        <p:nvSpPr>
          <p:cNvPr id="3" name="Content Placeholder 2"/>
          <p:cNvSpPr>
            <a:spLocks noGrp="1"/>
          </p:cNvSpPr>
          <p:nvPr>
            <p:ph idx="1"/>
          </p:nvPr>
        </p:nvSpPr>
        <p:spPr>
          <a:xfrm>
            <a:off x="191069" y="1910687"/>
            <a:ext cx="11764370" cy="4621118"/>
          </a:xfrm>
        </p:spPr>
        <p:txBody>
          <a:bodyPr>
            <a:noAutofit/>
          </a:bodyPr>
          <a:lstStyle/>
          <a:p>
            <a:r>
              <a:rPr lang="en-US" sz="8000" baseline="30000" dirty="0"/>
              <a:t>14 Because God’s children are human beings—made of flesh and blood—the Son also became flesh and blood. For only as a human being could he die, and only by dying could he</a:t>
            </a:r>
            <a:r>
              <a:rPr lang="en-US" sz="8000" baseline="30000" dirty="0">
                <a:solidFill>
                  <a:srgbClr val="FF0000"/>
                </a:solidFill>
              </a:rPr>
              <a:t> break the power of the devil</a:t>
            </a:r>
            <a:r>
              <a:rPr lang="en-US" sz="8000" baseline="30000" dirty="0"/>
              <a:t>, who </a:t>
            </a:r>
            <a:r>
              <a:rPr lang="en-US" sz="8000" baseline="30000" dirty="0" smtClean="0"/>
              <a:t>had </a:t>
            </a:r>
            <a:r>
              <a:rPr lang="en-US" sz="8000" baseline="30000" dirty="0"/>
              <a:t>the power of death.</a:t>
            </a:r>
            <a:r>
              <a:rPr lang="en-US" sz="8000" baseline="30000" dirty="0" smtClean="0"/>
              <a:t> </a:t>
            </a:r>
            <a:endParaRPr lang="en-US" sz="8000" baseline="30000" dirty="0"/>
          </a:p>
        </p:txBody>
      </p:sp>
    </p:spTree>
    <p:extLst>
      <p:ext uri="{BB962C8B-B14F-4D97-AF65-F5344CB8AC3E}">
        <p14:creationId xmlns:p14="http://schemas.microsoft.com/office/powerpoint/2010/main" val="13494735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12:11 </a:t>
            </a:r>
            <a:r>
              <a:rPr lang="en-US" sz="6600" b="1" dirty="0" smtClean="0"/>
              <a:t>(NLT)</a:t>
            </a:r>
            <a:endParaRPr lang="en-US" sz="6600" b="1" dirty="0"/>
          </a:p>
        </p:txBody>
      </p:sp>
      <p:sp>
        <p:nvSpPr>
          <p:cNvPr id="3" name="Content Placeholder 2"/>
          <p:cNvSpPr>
            <a:spLocks noGrp="1"/>
          </p:cNvSpPr>
          <p:nvPr>
            <p:ph idx="1"/>
          </p:nvPr>
        </p:nvSpPr>
        <p:spPr>
          <a:xfrm>
            <a:off x="838200" y="2180467"/>
            <a:ext cx="10515600" cy="4351338"/>
          </a:xfrm>
        </p:spPr>
        <p:txBody>
          <a:bodyPr>
            <a:noAutofit/>
          </a:bodyPr>
          <a:lstStyle/>
          <a:p>
            <a:r>
              <a:rPr lang="en-US" sz="8800" baseline="30000" dirty="0"/>
              <a:t>And they have defeated him </a:t>
            </a:r>
            <a:r>
              <a:rPr lang="en-US" sz="8800" baseline="30000" dirty="0">
                <a:solidFill>
                  <a:srgbClr val="FF0000"/>
                </a:solidFill>
              </a:rPr>
              <a:t>by the blood of the </a:t>
            </a:r>
            <a:r>
              <a:rPr lang="en-US" sz="8800" baseline="30000" dirty="0" smtClean="0">
                <a:solidFill>
                  <a:srgbClr val="FF0000"/>
                </a:solidFill>
              </a:rPr>
              <a:t>Lamb </a:t>
            </a:r>
            <a:r>
              <a:rPr lang="en-US" sz="8800" baseline="30000" dirty="0">
                <a:solidFill>
                  <a:srgbClr val="FF0000"/>
                </a:solidFill>
              </a:rPr>
              <a:t>and by their </a:t>
            </a:r>
            <a:r>
              <a:rPr lang="en-US" sz="8800" baseline="30000" dirty="0" smtClean="0">
                <a:solidFill>
                  <a:srgbClr val="FF0000"/>
                </a:solidFill>
              </a:rPr>
              <a:t>testimony.</a:t>
            </a:r>
            <a:r>
              <a:rPr lang="en-US" sz="8800" dirty="0" smtClean="0"/>
              <a:t> </a:t>
            </a:r>
            <a:r>
              <a:rPr lang="en-US" sz="8800" baseline="30000" dirty="0" smtClean="0"/>
              <a:t>And </a:t>
            </a:r>
            <a:r>
              <a:rPr lang="en-US" sz="8800" baseline="30000" dirty="0"/>
              <a:t>they did </a:t>
            </a:r>
            <a:r>
              <a:rPr lang="en-US" sz="8800" baseline="30000" dirty="0">
                <a:solidFill>
                  <a:srgbClr val="FF0000"/>
                </a:solidFill>
              </a:rPr>
              <a:t>not</a:t>
            </a:r>
            <a:r>
              <a:rPr lang="en-US" sz="8800" baseline="30000" dirty="0"/>
              <a:t> love their lives so </a:t>
            </a:r>
            <a:r>
              <a:rPr lang="en-US" sz="8800" baseline="30000" dirty="0" smtClean="0"/>
              <a:t>much </a:t>
            </a:r>
            <a:r>
              <a:rPr lang="en-US" sz="8800" baseline="30000" dirty="0"/>
              <a:t>that they were </a:t>
            </a:r>
            <a:r>
              <a:rPr lang="en-US" sz="8800" baseline="30000" dirty="0">
                <a:solidFill>
                  <a:srgbClr val="FF0000"/>
                </a:solidFill>
              </a:rPr>
              <a:t>afraid</a:t>
            </a:r>
            <a:r>
              <a:rPr lang="en-US" sz="8800" baseline="30000" dirty="0"/>
              <a:t> to die.</a:t>
            </a:r>
            <a:r>
              <a:rPr lang="en-US" sz="8800" baseline="30000" dirty="0" smtClean="0"/>
              <a:t> </a:t>
            </a:r>
            <a:endParaRPr lang="en-US" sz="8800" baseline="30000" dirty="0"/>
          </a:p>
        </p:txBody>
      </p:sp>
    </p:spTree>
    <p:extLst>
      <p:ext uri="{BB962C8B-B14F-4D97-AF65-F5344CB8AC3E}">
        <p14:creationId xmlns:p14="http://schemas.microsoft.com/office/powerpoint/2010/main" val="384628920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smtClean="0"/>
              <a:t>Revelation 22:17 (NLT)</a:t>
            </a:r>
            <a:endParaRPr lang="en-US" sz="6600" b="1" dirty="0"/>
          </a:p>
        </p:txBody>
      </p:sp>
      <p:sp>
        <p:nvSpPr>
          <p:cNvPr id="3" name="Content Placeholder 2"/>
          <p:cNvSpPr>
            <a:spLocks noGrp="1"/>
          </p:cNvSpPr>
          <p:nvPr>
            <p:ph idx="1"/>
          </p:nvPr>
        </p:nvSpPr>
        <p:spPr>
          <a:xfrm>
            <a:off x="838200" y="2180467"/>
            <a:ext cx="10515600" cy="4351338"/>
          </a:xfrm>
        </p:spPr>
        <p:txBody>
          <a:bodyPr>
            <a:noAutofit/>
          </a:bodyPr>
          <a:lstStyle/>
          <a:p>
            <a:r>
              <a:rPr lang="en-US" sz="8800" baseline="30000" dirty="0"/>
              <a:t>17 The Spirit and the bride say, “Come.” Let anyone who hears this say, “Come.” Let anyone who is thirsty come. Let anyone who desires drink freely from the water of </a:t>
            </a:r>
            <a:r>
              <a:rPr lang="en-US" sz="8800" baseline="30000" dirty="0" smtClean="0"/>
              <a:t>life. </a:t>
            </a:r>
            <a:endParaRPr lang="en-US" sz="8800" baseline="30000" dirty="0"/>
          </a:p>
        </p:txBody>
      </p:sp>
    </p:spTree>
    <p:extLst>
      <p:ext uri="{BB962C8B-B14F-4D97-AF65-F5344CB8AC3E}">
        <p14:creationId xmlns:p14="http://schemas.microsoft.com/office/powerpoint/2010/main" val="234654956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285" y="739302"/>
            <a:ext cx="11880715" cy="5350213"/>
          </a:xfrm>
          <a:solidFill>
            <a:schemeClr val="accent1">
              <a:lumMod val="50000"/>
            </a:schemeClr>
          </a:solidFill>
        </p:spPr>
        <p:txBody>
          <a:bodyPr>
            <a:normAutofit fontScale="90000"/>
          </a:bodyPr>
          <a:lstStyle/>
          <a:p>
            <a:pPr algn="ctr"/>
            <a:r>
              <a:rPr lang="en-US" sz="8000" b="1" dirty="0" smtClean="0">
                <a:solidFill>
                  <a:srgbClr val="FFFF00"/>
                </a:solidFill>
              </a:rPr>
              <a:t>Don’t Be Afraid to Follow Jesus!</a:t>
            </a:r>
            <a:r>
              <a:rPr lang="en-US" sz="6600" b="1" dirty="0" smtClean="0">
                <a:solidFill>
                  <a:srgbClr val="FFFF00"/>
                </a:solidFill>
              </a:rPr>
              <a:t/>
            </a:r>
            <a:br>
              <a:rPr lang="en-US" sz="6600" b="1" dirty="0" smtClean="0">
                <a:solidFill>
                  <a:srgbClr val="FFFF00"/>
                </a:solidFill>
              </a:rPr>
            </a:br>
            <a:r>
              <a:rPr lang="en-US" sz="6600" b="1" dirty="0" smtClean="0">
                <a:solidFill>
                  <a:srgbClr val="FFFF00"/>
                </a:solidFill>
              </a:rPr>
              <a:t/>
            </a:r>
            <a:br>
              <a:rPr lang="en-US" sz="6600" b="1" dirty="0" smtClean="0">
                <a:solidFill>
                  <a:srgbClr val="FFFF00"/>
                </a:solidFill>
              </a:rPr>
            </a:br>
            <a:r>
              <a:rPr lang="en-US" sz="6600" b="1" dirty="0" smtClean="0">
                <a:solidFill>
                  <a:srgbClr val="FFFF00"/>
                </a:solidFill>
              </a:rPr>
              <a:t>“If you love Him, keep His commandments”</a:t>
            </a:r>
            <a:br>
              <a:rPr lang="en-US" sz="6600" b="1" dirty="0" smtClean="0">
                <a:solidFill>
                  <a:srgbClr val="FFFF00"/>
                </a:solidFill>
              </a:rPr>
            </a:br>
            <a:endParaRPr lang="en-US" sz="6600" b="1" dirty="0">
              <a:solidFill>
                <a:srgbClr val="FFFF00"/>
              </a:solidFill>
            </a:endParaRPr>
          </a:p>
        </p:txBody>
      </p:sp>
    </p:spTree>
    <p:extLst>
      <p:ext uri="{BB962C8B-B14F-4D97-AF65-F5344CB8AC3E}">
        <p14:creationId xmlns:p14="http://schemas.microsoft.com/office/powerpoint/2010/main" val="25234037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a:t>
            </a:r>
            <a:r>
              <a:rPr lang="en-US" sz="6600" b="1" dirty="0" smtClean="0"/>
              <a:t>2:10 (NLT)</a:t>
            </a:r>
            <a:endParaRPr lang="en-US" sz="6600" b="1" dirty="0"/>
          </a:p>
        </p:txBody>
      </p:sp>
      <p:sp>
        <p:nvSpPr>
          <p:cNvPr id="3" name="Content Placeholder 2"/>
          <p:cNvSpPr>
            <a:spLocks noGrp="1"/>
          </p:cNvSpPr>
          <p:nvPr>
            <p:ph idx="1"/>
          </p:nvPr>
        </p:nvSpPr>
        <p:spPr>
          <a:xfrm>
            <a:off x="234462" y="2180467"/>
            <a:ext cx="11723076" cy="4351338"/>
          </a:xfrm>
        </p:spPr>
        <p:txBody>
          <a:bodyPr>
            <a:noAutofit/>
          </a:bodyPr>
          <a:lstStyle/>
          <a:p>
            <a:r>
              <a:rPr lang="en-US" sz="8000" baseline="30000" dirty="0"/>
              <a:t>10 Don’t be afraid of what you are about to suffer. The </a:t>
            </a:r>
            <a:r>
              <a:rPr lang="en-US" sz="8000" baseline="30000" dirty="0">
                <a:solidFill>
                  <a:srgbClr val="FF0000"/>
                </a:solidFill>
              </a:rPr>
              <a:t>devil will throw </a:t>
            </a:r>
            <a:r>
              <a:rPr lang="en-US" sz="8000" baseline="30000" dirty="0"/>
              <a:t>some of you into prison </a:t>
            </a:r>
            <a:r>
              <a:rPr lang="en-US" sz="8000" baseline="30000" dirty="0">
                <a:solidFill>
                  <a:srgbClr val="FF0000"/>
                </a:solidFill>
              </a:rPr>
              <a:t>to test you.</a:t>
            </a:r>
            <a:r>
              <a:rPr lang="en-US" sz="8000" baseline="30000" dirty="0"/>
              <a:t> You will suffer for ten days. But if you remain faithful even when facing death, I will give you the crown of life</a:t>
            </a:r>
            <a:r>
              <a:rPr lang="en-US" sz="8000" baseline="30000" dirty="0" smtClean="0"/>
              <a:t>. </a:t>
            </a:r>
            <a:endParaRPr lang="en-US" sz="8000" baseline="30000" dirty="0"/>
          </a:p>
        </p:txBody>
      </p:sp>
    </p:spTree>
    <p:extLst>
      <p:ext uri="{BB962C8B-B14F-4D97-AF65-F5344CB8AC3E}">
        <p14:creationId xmlns:p14="http://schemas.microsoft.com/office/powerpoint/2010/main" val="40591779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a:t>
            </a:r>
            <a:r>
              <a:rPr lang="en-US" sz="6600" b="1" dirty="0" smtClean="0"/>
              <a:t>12:9 (NLT)</a:t>
            </a:r>
            <a:endParaRPr lang="en-US" sz="6600" b="1" dirty="0"/>
          </a:p>
        </p:txBody>
      </p:sp>
      <p:sp>
        <p:nvSpPr>
          <p:cNvPr id="3" name="Content Placeholder 2"/>
          <p:cNvSpPr>
            <a:spLocks noGrp="1"/>
          </p:cNvSpPr>
          <p:nvPr>
            <p:ph idx="1"/>
          </p:nvPr>
        </p:nvSpPr>
        <p:spPr>
          <a:xfrm>
            <a:off x="281354" y="2180467"/>
            <a:ext cx="11629292" cy="4351338"/>
          </a:xfrm>
        </p:spPr>
        <p:txBody>
          <a:bodyPr>
            <a:noAutofit/>
          </a:bodyPr>
          <a:lstStyle/>
          <a:p>
            <a:r>
              <a:rPr lang="en-US" sz="8800" baseline="30000" dirty="0"/>
              <a:t>9 This great </a:t>
            </a:r>
            <a:r>
              <a:rPr lang="en-US" sz="8800" baseline="30000" dirty="0">
                <a:solidFill>
                  <a:srgbClr val="FF0000"/>
                </a:solidFill>
              </a:rPr>
              <a:t>dragon</a:t>
            </a:r>
            <a:r>
              <a:rPr lang="en-US" sz="8800" baseline="30000" dirty="0"/>
              <a:t>—the ancient </a:t>
            </a:r>
            <a:r>
              <a:rPr lang="en-US" sz="8800" baseline="30000" dirty="0">
                <a:solidFill>
                  <a:srgbClr val="FF0000"/>
                </a:solidFill>
              </a:rPr>
              <a:t>serpent</a:t>
            </a:r>
            <a:r>
              <a:rPr lang="en-US" sz="8800" baseline="30000" dirty="0"/>
              <a:t> called the </a:t>
            </a:r>
            <a:r>
              <a:rPr lang="en-US" sz="8800" baseline="30000" dirty="0">
                <a:solidFill>
                  <a:srgbClr val="FF0000"/>
                </a:solidFill>
              </a:rPr>
              <a:t>devil</a:t>
            </a:r>
            <a:r>
              <a:rPr lang="en-US" sz="8800" baseline="30000" dirty="0"/>
              <a:t>, or </a:t>
            </a:r>
            <a:r>
              <a:rPr lang="en-US" sz="8800" baseline="30000" dirty="0">
                <a:solidFill>
                  <a:srgbClr val="FF0000"/>
                </a:solidFill>
              </a:rPr>
              <a:t>Satan</a:t>
            </a:r>
            <a:r>
              <a:rPr lang="en-US" sz="8800" baseline="30000" dirty="0"/>
              <a:t>, the one </a:t>
            </a:r>
            <a:r>
              <a:rPr lang="en-US" sz="8800" baseline="30000" dirty="0">
                <a:solidFill>
                  <a:srgbClr val="FF0000"/>
                </a:solidFill>
              </a:rPr>
              <a:t>deceiving</a:t>
            </a:r>
            <a:r>
              <a:rPr lang="en-US" sz="8800" baseline="30000" dirty="0"/>
              <a:t> the whole world—was thrown down to the earth with all his angels.</a:t>
            </a:r>
            <a:r>
              <a:rPr lang="en-US" sz="8800" baseline="30000" dirty="0" smtClean="0"/>
              <a:t> </a:t>
            </a:r>
            <a:endParaRPr lang="en-US" sz="8800" baseline="30000" dirty="0"/>
          </a:p>
        </p:txBody>
      </p:sp>
    </p:spTree>
    <p:extLst>
      <p:ext uri="{BB962C8B-B14F-4D97-AF65-F5344CB8AC3E}">
        <p14:creationId xmlns:p14="http://schemas.microsoft.com/office/powerpoint/2010/main" val="29216120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a:t>
            </a:r>
            <a:r>
              <a:rPr lang="en-US" sz="6600" b="1" dirty="0" smtClean="0"/>
              <a:t>12:10 (NLT)</a:t>
            </a:r>
            <a:endParaRPr lang="en-US" sz="6600" b="1" dirty="0"/>
          </a:p>
        </p:txBody>
      </p:sp>
      <p:sp>
        <p:nvSpPr>
          <p:cNvPr id="3" name="Content Placeholder 2"/>
          <p:cNvSpPr>
            <a:spLocks noGrp="1"/>
          </p:cNvSpPr>
          <p:nvPr>
            <p:ph idx="1"/>
          </p:nvPr>
        </p:nvSpPr>
        <p:spPr>
          <a:xfrm>
            <a:off x="191069" y="1883391"/>
            <a:ext cx="11805313" cy="4621118"/>
          </a:xfrm>
        </p:spPr>
        <p:txBody>
          <a:bodyPr>
            <a:noAutofit/>
          </a:bodyPr>
          <a:lstStyle/>
          <a:p>
            <a:r>
              <a:rPr lang="en-US" sz="6600" baseline="30000" dirty="0"/>
              <a:t>10 Then I heard a loud voice shouting across the heavens</a:t>
            </a:r>
            <a:r>
              <a:rPr lang="en-US" sz="6600" baseline="30000" dirty="0" smtClean="0"/>
              <a:t>, “</a:t>
            </a:r>
            <a:r>
              <a:rPr lang="en-US" sz="6600" baseline="30000" dirty="0"/>
              <a:t>It has come at </a:t>
            </a:r>
            <a:r>
              <a:rPr lang="en-US" sz="6600" baseline="30000" dirty="0" smtClean="0"/>
              <a:t>last—salvation </a:t>
            </a:r>
            <a:r>
              <a:rPr lang="en-US" sz="6600" baseline="30000" dirty="0"/>
              <a:t>and </a:t>
            </a:r>
            <a:r>
              <a:rPr lang="en-US" sz="6600" baseline="30000" dirty="0" smtClean="0"/>
              <a:t>power</a:t>
            </a:r>
            <a:r>
              <a:rPr lang="en-US" sz="6600" dirty="0" smtClean="0"/>
              <a:t> </a:t>
            </a:r>
            <a:r>
              <a:rPr lang="en-US" sz="6600" baseline="30000" dirty="0" smtClean="0"/>
              <a:t>and </a:t>
            </a:r>
            <a:r>
              <a:rPr lang="en-US" sz="6600" baseline="30000" dirty="0"/>
              <a:t>the Kingdom of our God</a:t>
            </a:r>
            <a:r>
              <a:rPr lang="en-US" sz="6600" baseline="30000" dirty="0" smtClean="0"/>
              <a:t>, </a:t>
            </a:r>
            <a:r>
              <a:rPr lang="en-US" sz="6600" baseline="30000" dirty="0"/>
              <a:t>and the authority of his Christ.[</a:t>
            </a:r>
            <a:r>
              <a:rPr lang="en-US" sz="6600" baseline="30000" dirty="0" smtClean="0"/>
              <a:t>a]For </a:t>
            </a:r>
            <a:r>
              <a:rPr lang="en-US" sz="6600" baseline="30000" dirty="0">
                <a:solidFill>
                  <a:srgbClr val="FF0000"/>
                </a:solidFill>
              </a:rPr>
              <a:t>the accuser </a:t>
            </a:r>
            <a:r>
              <a:rPr lang="en-US" sz="6600" baseline="30000" dirty="0"/>
              <a:t>of our brothers and sisters[b</a:t>
            </a:r>
            <a:r>
              <a:rPr lang="en-US" sz="6600" baseline="30000" dirty="0" smtClean="0"/>
              <a:t>]  </a:t>
            </a:r>
            <a:r>
              <a:rPr lang="en-US" sz="6600" baseline="30000" dirty="0"/>
              <a:t>has been thrown down to </a:t>
            </a:r>
            <a:r>
              <a:rPr lang="en-US" sz="6600" baseline="30000" dirty="0" smtClean="0"/>
              <a:t>earth—the </a:t>
            </a:r>
            <a:r>
              <a:rPr lang="en-US" sz="6600" baseline="30000" dirty="0"/>
              <a:t>one who </a:t>
            </a:r>
            <a:r>
              <a:rPr lang="en-US" sz="6600" baseline="30000" dirty="0">
                <a:solidFill>
                  <a:srgbClr val="FF0000"/>
                </a:solidFill>
              </a:rPr>
              <a:t>accuses </a:t>
            </a:r>
            <a:r>
              <a:rPr lang="en-US" sz="6600" baseline="30000" dirty="0" smtClean="0">
                <a:solidFill>
                  <a:srgbClr val="FF0000"/>
                </a:solidFill>
              </a:rPr>
              <a:t>them</a:t>
            </a:r>
            <a:r>
              <a:rPr lang="en-US" sz="6600" dirty="0" smtClean="0">
                <a:solidFill>
                  <a:srgbClr val="FF0000"/>
                </a:solidFill>
              </a:rPr>
              <a:t> </a:t>
            </a:r>
            <a:r>
              <a:rPr lang="en-US" sz="6600" baseline="30000" dirty="0" smtClean="0">
                <a:solidFill>
                  <a:srgbClr val="FF0000"/>
                </a:solidFill>
              </a:rPr>
              <a:t>before </a:t>
            </a:r>
            <a:r>
              <a:rPr lang="en-US" sz="6600" baseline="30000" dirty="0"/>
              <a:t>our God day and night</a:t>
            </a:r>
            <a:r>
              <a:rPr lang="en-US" sz="6600" baseline="30000" dirty="0" smtClean="0"/>
              <a:t>.</a:t>
            </a:r>
            <a:endParaRPr lang="en-US" sz="6600" baseline="30000" dirty="0"/>
          </a:p>
        </p:txBody>
      </p:sp>
    </p:spTree>
    <p:extLst>
      <p:ext uri="{BB962C8B-B14F-4D97-AF65-F5344CB8AC3E}">
        <p14:creationId xmlns:p14="http://schemas.microsoft.com/office/powerpoint/2010/main" val="208329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998</TotalTime>
  <Words>2484</Words>
  <Application>Microsoft Office PowerPoint</Application>
  <PresentationFormat>Custom</PresentationFormat>
  <Paragraphs>137</Paragraphs>
  <Slides>68</Slides>
  <Notes>0</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Office Theme</vt:lpstr>
      <vt:lpstr>The study will begin at 7:30 PM</vt:lpstr>
      <vt:lpstr>Let us Pray and then start the Bible study..</vt:lpstr>
      <vt:lpstr>PowerPoint Presentation</vt:lpstr>
      <vt:lpstr>PowerPoint Presentation</vt:lpstr>
      <vt:lpstr>PowerPoint Presentation</vt:lpstr>
      <vt:lpstr>PowerPoint Presentation</vt:lpstr>
      <vt:lpstr>Revelation 2:10 (NLT)</vt:lpstr>
      <vt:lpstr>Revelation 12:9 (NLT)</vt:lpstr>
      <vt:lpstr>Revelation 12:10 (NLT)</vt:lpstr>
      <vt:lpstr>Revelation 12:7-9 (NLT)</vt:lpstr>
      <vt:lpstr>Revelation 12:7-9 (NLT)</vt:lpstr>
      <vt:lpstr>2 Peter 2:4 (NLT)</vt:lpstr>
      <vt:lpstr>Revelation 12:3-4 (NLT)</vt:lpstr>
      <vt:lpstr>Revelation 12:3-4 (NLT)</vt:lpstr>
      <vt:lpstr>Colossians 1:15-16 (NLT)</vt:lpstr>
      <vt:lpstr>Isaiah 14:12 (NLT)</vt:lpstr>
      <vt:lpstr>Ezekiel 28:14 (NLT)</vt:lpstr>
      <vt:lpstr>Psalm 80:1 (NLT)</vt:lpstr>
      <vt:lpstr>Ezekiel 28:12-17 (NLT)</vt:lpstr>
      <vt:lpstr>Ezekiel 28:12-17 (NLT)</vt:lpstr>
      <vt:lpstr>Ezekiel 28:12-17 (NLT)</vt:lpstr>
      <vt:lpstr>Ezekiel 28:12-17 (NLT)</vt:lpstr>
      <vt:lpstr>Ezekiel 28:12-17 (NLT)</vt:lpstr>
      <vt:lpstr>Ezekiel 28:12-17 (NLT)</vt:lpstr>
      <vt:lpstr>Ezekiel 28:12-17 (NLT)</vt:lpstr>
      <vt:lpstr>Isaiah 14:12-14 (NLT)</vt:lpstr>
      <vt:lpstr>Isaiah 14:12-14 (NLT)</vt:lpstr>
      <vt:lpstr>Isaiah 14:12-14 (NLT)</vt:lpstr>
      <vt:lpstr>1 John 4:10 (NLT)</vt:lpstr>
      <vt:lpstr>John 14:15 (NLT)</vt:lpstr>
      <vt:lpstr>Romans 5:8 (NLT)</vt:lpstr>
      <vt:lpstr>John 3:16 (NLT)</vt:lpstr>
      <vt:lpstr>Revelation 12:13 (NLT)</vt:lpstr>
      <vt:lpstr>Revelation 12:7-9 (NLT)</vt:lpstr>
      <vt:lpstr>Revelation 20:8,10 (NLT)</vt:lpstr>
      <vt:lpstr>Revelation 20:8,10 (NLT)</vt:lpstr>
      <vt:lpstr>Revelation 2:10 (NLT)</vt:lpstr>
      <vt:lpstr>Revelation 2:13 (NLT)</vt:lpstr>
      <vt:lpstr>Revelation 12:12 (NLT)</vt:lpstr>
      <vt:lpstr>John 8:44 (NLT)</vt:lpstr>
      <vt:lpstr>John 8:44 (NLT)</vt:lpstr>
      <vt:lpstr>2 Corinthians 11:13-15 (NLT)</vt:lpstr>
      <vt:lpstr>2 Corinthians 11:13-15 (NLT)</vt:lpstr>
      <vt:lpstr>Revelation 16:13-14 (NLT)</vt:lpstr>
      <vt:lpstr>Revelation 16:13-14 (NLT)</vt:lpstr>
      <vt:lpstr>2 Thessalonians 2:9 (NLT)</vt:lpstr>
      <vt:lpstr>Matthew 24:24 (NLT)</vt:lpstr>
      <vt:lpstr>Matthew 7:21-23 (NLT)</vt:lpstr>
      <vt:lpstr>Matthew 7:21-23 (NLT)</vt:lpstr>
      <vt:lpstr>Matthew 7:21-23 (NLT)</vt:lpstr>
      <vt:lpstr>Matthew 4:1, 5, 6 (NLT)</vt:lpstr>
      <vt:lpstr>Matthew 4:1, 5, 6 (NLT)</vt:lpstr>
      <vt:lpstr>Psalm 91:11-12 (NLT)</vt:lpstr>
      <vt:lpstr>Revelation 12:17 (NLT)</vt:lpstr>
      <vt:lpstr>Isaiah 8:20 (NLT)</vt:lpstr>
      <vt:lpstr>Acts 17:11 (NLT)</vt:lpstr>
      <vt:lpstr>John 7:17 (NLT)</vt:lpstr>
      <vt:lpstr>2 Thessalonians 2:10-12 (NLT)</vt:lpstr>
      <vt:lpstr>2 Thessalonians 2:10-12 (NLT)</vt:lpstr>
      <vt:lpstr>1 Peter 5:8 (NLT)</vt:lpstr>
      <vt:lpstr>Revelation 12:12 (NLT)</vt:lpstr>
      <vt:lpstr>Revelation 20:10 (NLT)</vt:lpstr>
      <vt:lpstr>Ezekiel 28:18, 19 (NLT)</vt:lpstr>
      <vt:lpstr>Ezekiel 28:18, 19 (NLT)</vt:lpstr>
      <vt:lpstr>Hebrews 2:14 (NLT)</vt:lpstr>
      <vt:lpstr>Revelation 12:11 (NLT)</vt:lpstr>
      <vt:lpstr>Revelation 22:17 (NLT)</vt:lpstr>
      <vt:lpstr>Don’t Be Afraid to Follow Jesus!  “If you love Him, keep His commandments”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carlfost@yahoo.com</dc:creator>
  <cp:lastModifiedBy>HP</cp:lastModifiedBy>
  <cp:revision>101</cp:revision>
  <dcterms:created xsi:type="dcterms:W3CDTF">2018-04-10T16:16:30Z</dcterms:created>
  <dcterms:modified xsi:type="dcterms:W3CDTF">2018-11-03T01:03:45Z</dcterms:modified>
</cp:coreProperties>
</file>