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Lst>
  <p:notesMasterIdLst>
    <p:notesMasterId r:id="rId96"/>
  </p:notesMasterIdLst>
  <p:sldIdLst>
    <p:sldId id="336" r:id="rId14"/>
    <p:sldId id="341" r:id="rId15"/>
    <p:sldId id="436" r:id="rId16"/>
    <p:sldId id="534" r:id="rId17"/>
    <p:sldId id="1708" r:id="rId18"/>
    <p:sldId id="1711" r:id="rId19"/>
    <p:sldId id="1699" r:id="rId20"/>
    <p:sldId id="633" r:id="rId21"/>
    <p:sldId id="1739" r:id="rId22"/>
    <p:sldId id="1678" r:id="rId23"/>
    <p:sldId id="1730" r:id="rId24"/>
    <p:sldId id="1740" r:id="rId25"/>
    <p:sldId id="1741" r:id="rId26"/>
    <p:sldId id="1742" r:id="rId27"/>
    <p:sldId id="1743" r:id="rId28"/>
    <p:sldId id="1744" r:id="rId29"/>
    <p:sldId id="1745" r:id="rId30"/>
    <p:sldId id="1786" r:id="rId31"/>
    <p:sldId id="1746" r:id="rId32"/>
    <p:sldId id="1731" r:id="rId33"/>
    <p:sldId id="1747" r:id="rId34"/>
    <p:sldId id="1788" r:id="rId35"/>
    <p:sldId id="1748" r:id="rId36"/>
    <p:sldId id="1749" r:id="rId37"/>
    <p:sldId id="1750" r:id="rId38"/>
    <p:sldId id="1751" r:id="rId39"/>
    <p:sldId id="1752" r:id="rId40"/>
    <p:sldId id="1787" r:id="rId41"/>
    <p:sldId id="1733" r:id="rId42"/>
    <p:sldId id="1732" r:id="rId43"/>
    <p:sldId id="1734" r:id="rId44"/>
    <p:sldId id="1789" r:id="rId45"/>
    <p:sldId id="1735" r:id="rId46"/>
    <p:sldId id="1790" r:id="rId47"/>
    <p:sldId id="1753" r:id="rId48"/>
    <p:sldId id="1754" r:id="rId49"/>
    <p:sldId id="1755" r:id="rId50"/>
    <p:sldId id="1791" r:id="rId51"/>
    <p:sldId id="1756" r:id="rId52"/>
    <p:sldId id="1757" r:id="rId53"/>
    <p:sldId id="1758" r:id="rId54"/>
    <p:sldId id="1759" r:id="rId55"/>
    <p:sldId id="1760" r:id="rId56"/>
    <p:sldId id="1761" r:id="rId57"/>
    <p:sldId id="1762" r:id="rId58"/>
    <p:sldId id="1792" r:id="rId59"/>
    <p:sldId id="1766" r:id="rId60"/>
    <p:sldId id="1763" r:id="rId61"/>
    <p:sldId id="1764" r:id="rId62"/>
    <p:sldId id="1765" r:id="rId63"/>
    <p:sldId id="1793" r:id="rId64"/>
    <p:sldId id="1767" r:id="rId65"/>
    <p:sldId id="1768" r:id="rId66"/>
    <p:sldId id="1769" r:id="rId67"/>
    <p:sldId id="1771" r:id="rId68"/>
    <p:sldId id="1772" r:id="rId69"/>
    <p:sldId id="1773" r:id="rId70"/>
    <p:sldId id="1774" r:id="rId71"/>
    <p:sldId id="1794" r:id="rId72"/>
    <p:sldId id="1770" r:id="rId73"/>
    <p:sldId id="1775" r:id="rId74"/>
    <p:sldId id="1776" r:id="rId75"/>
    <p:sldId id="1777" r:id="rId76"/>
    <p:sldId id="1778" r:id="rId77"/>
    <p:sldId id="1779" r:id="rId78"/>
    <p:sldId id="1780" r:id="rId79"/>
    <p:sldId id="1781" r:id="rId80"/>
    <p:sldId id="1795" r:id="rId81"/>
    <p:sldId id="1782" r:id="rId82"/>
    <p:sldId id="1783" r:id="rId83"/>
    <p:sldId id="1784" r:id="rId84"/>
    <p:sldId id="1785" r:id="rId85"/>
    <p:sldId id="1796" r:id="rId86"/>
    <p:sldId id="1736" r:id="rId87"/>
    <p:sldId id="1797" r:id="rId88"/>
    <p:sldId id="1738" r:id="rId89"/>
    <p:sldId id="1737" r:id="rId90"/>
    <p:sldId id="1798" r:id="rId91"/>
    <p:sldId id="477" r:id="rId92"/>
    <p:sldId id="1729" r:id="rId93"/>
    <p:sldId id="483" r:id="rId94"/>
    <p:sldId id="400"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3529" autoAdjust="0"/>
    <p:restoredTop sz="94660"/>
  </p:normalViewPr>
  <p:slideViewPr>
    <p:cSldViewPr snapToGrid="0">
      <p:cViewPr>
        <p:scale>
          <a:sx n="80" d="100"/>
          <a:sy n="80" d="100"/>
        </p:scale>
        <p:origin x="-954" y="-102"/>
      </p:cViewPr>
      <p:guideLst>
        <p:guide orient="horz" pos="2160"/>
        <p:guide pos="3840"/>
      </p:guideLst>
    </p:cSldViewPr>
  </p:slideViewPr>
  <p:notesTextViewPr>
    <p:cViewPr>
      <p:scale>
        <a:sx n="1" d="1"/>
        <a:sy n="1" d="1"/>
      </p:scale>
      <p:origin x="0" y="0"/>
    </p:cViewPr>
  </p:notesTextViewPr>
  <p:sorterViewPr>
    <p:cViewPr>
      <p:scale>
        <a:sx n="70" d="100"/>
        <a:sy n="70" d="100"/>
      </p:scale>
      <p:origin x="0" y="241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7DE61-79A5-4B4C-BD06-8C11335EBD8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CAA7-B383-41F5-9705-3E06B7F9A15B}" type="slidenum">
              <a:rPr lang="en-US" smtClean="0"/>
              <a:t>‹#›</a:t>
            </a:fld>
            <a:endParaRPr lang="en-US"/>
          </a:p>
        </p:txBody>
      </p:sp>
    </p:spTree>
    <p:extLst>
      <p:ext uri="{BB962C8B-B14F-4D97-AF65-F5344CB8AC3E}">
        <p14:creationId xmlns:p14="http://schemas.microsoft.com/office/powerpoint/2010/main" val="160226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2759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4312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6422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5641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17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1605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888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2454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8557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08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7899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4940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4474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549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0160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4516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9971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4631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9560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99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6699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9547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945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1450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7995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2623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3565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6837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921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5685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94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5956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7098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222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1395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9717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9370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4288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361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7824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5506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4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9868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4909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4142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4577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832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818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96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611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496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2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582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97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583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509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860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080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216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775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63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0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917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720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39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748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957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439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599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058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958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49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657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670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535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684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98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5742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253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39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595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72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7375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339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2804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554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74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737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566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5838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3017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377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486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5888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750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614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307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0364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387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234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3500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28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5251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7918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8323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2586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450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8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9237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3184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9154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58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5315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5058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611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975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9736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0068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628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5057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803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88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2808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6728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311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496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6178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3604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3048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9085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7860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30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3055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6597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6357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8504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3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45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741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2547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0630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8744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153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68340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0.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455613"/>
            <a:ext cx="7896225"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1:12-14.  (NLT)</a:t>
            </a:r>
            <a:endParaRPr lang="en-US" sz="6600" b="1" dirty="0"/>
          </a:p>
        </p:txBody>
      </p:sp>
      <p:sp>
        <p:nvSpPr>
          <p:cNvPr id="3" name="Content Placeholder 2"/>
          <p:cNvSpPr>
            <a:spLocks noGrp="1"/>
          </p:cNvSpPr>
          <p:nvPr>
            <p:ph idx="1"/>
          </p:nvPr>
        </p:nvSpPr>
        <p:spPr>
          <a:xfrm>
            <a:off x="218697" y="1808154"/>
            <a:ext cx="11723076" cy="5049846"/>
          </a:xfrm>
        </p:spPr>
        <p:txBody>
          <a:bodyPr>
            <a:noAutofit/>
          </a:bodyPr>
          <a:lstStyle/>
          <a:p>
            <a:r>
              <a:rPr lang="en-US" sz="4000" dirty="0"/>
              <a:t>12 When I turned to see who was speaking to me, I saw seven gold lampstands. 13 And standing in the middle of the lampstands </a:t>
            </a:r>
            <a:r>
              <a:rPr lang="en-US" sz="4000" dirty="0">
                <a:solidFill>
                  <a:srgbClr val="FF0000"/>
                </a:solidFill>
              </a:rPr>
              <a:t>was someone like the Son of Man</a:t>
            </a:r>
            <a:r>
              <a:rPr lang="en-US" sz="4000" dirty="0" smtClean="0"/>
              <a:t>. </a:t>
            </a:r>
            <a:r>
              <a:rPr lang="en-US" sz="4000" dirty="0"/>
              <a:t>He was wearing a long robe with a gold sash across his chest. 14 His head and his hair were white like wool, as white as snow. And his eyes were like flames of fire. 15 His feet were like polished bronze refined in a furnace</a:t>
            </a:r>
          </a:p>
        </p:txBody>
      </p:sp>
    </p:spTree>
    <p:extLst>
      <p:ext uri="{BB962C8B-B14F-4D97-AF65-F5344CB8AC3E}">
        <p14:creationId xmlns:p14="http://schemas.microsoft.com/office/powerpoint/2010/main" val="2023104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654" y="150381"/>
            <a:ext cx="7338000" cy="6537021"/>
          </a:xfrm>
          <a:prstGeom prst="rect">
            <a:avLst/>
          </a:prstGeom>
        </p:spPr>
      </p:pic>
    </p:spTree>
    <p:extLst>
      <p:ext uri="{BB962C8B-B14F-4D97-AF65-F5344CB8AC3E}">
        <p14:creationId xmlns:p14="http://schemas.microsoft.com/office/powerpoint/2010/main" val="1767290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0" y="-19594"/>
            <a:ext cx="9239596" cy="6877594"/>
          </a:xfrm>
          <a:prstGeom prst="rect">
            <a:avLst/>
          </a:prstGeom>
        </p:spPr>
      </p:pic>
    </p:spTree>
    <p:extLst>
      <p:ext uri="{BB962C8B-B14F-4D97-AF65-F5344CB8AC3E}">
        <p14:creationId xmlns:p14="http://schemas.microsoft.com/office/powerpoint/2010/main" val="3634222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3:15-17.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15 “I know all the things you do, that you are </a:t>
            </a:r>
            <a:r>
              <a:rPr lang="en-US" sz="8000" baseline="30000" dirty="0">
                <a:solidFill>
                  <a:srgbClr val="FF0000"/>
                </a:solidFill>
              </a:rPr>
              <a:t>neither hot nor cold</a:t>
            </a:r>
            <a:r>
              <a:rPr lang="en-US" sz="8000" baseline="30000" dirty="0"/>
              <a:t>. I wish that you were one or the other! 16 But since you are like lukewarm water, neither hot nor cold, I will </a:t>
            </a:r>
            <a:r>
              <a:rPr lang="en-US" sz="8000" baseline="30000" dirty="0">
                <a:solidFill>
                  <a:srgbClr val="FF0000"/>
                </a:solidFill>
              </a:rPr>
              <a:t>spit you out of my mouth</a:t>
            </a:r>
            <a:r>
              <a:rPr lang="en-US" sz="8000" baseline="30000" dirty="0"/>
              <a:t>! </a:t>
            </a:r>
          </a:p>
        </p:txBody>
      </p:sp>
    </p:spTree>
    <p:extLst>
      <p:ext uri="{BB962C8B-B14F-4D97-AF65-F5344CB8AC3E}">
        <p14:creationId xmlns:p14="http://schemas.microsoft.com/office/powerpoint/2010/main" val="309948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3:15-17.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17 </a:t>
            </a:r>
            <a:r>
              <a:rPr lang="en-US" sz="8000" baseline="30000" dirty="0"/>
              <a:t>You say, ‘I am rich. I have everything I want. I don’t need a thing!’ And you don’t realize that you are </a:t>
            </a:r>
            <a:r>
              <a:rPr lang="en-US" sz="8000" baseline="30000" dirty="0">
                <a:solidFill>
                  <a:srgbClr val="FF0000"/>
                </a:solidFill>
              </a:rPr>
              <a:t>wretched and miserable and poor and blind and naked</a:t>
            </a:r>
            <a:r>
              <a:rPr lang="en-US" sz="8000" baseline="30000" dirty="0"/>
              <a:t>.</a:t>
            </a:r>
            <a:r>
              <a:rPr lang="en-US" sz="8000" baseline="30000" dirty="0" smtClean="0"/>
              <a:t> </a:t>
            </a:r>
            <a:endParaRPr lang="en-US" sz="8000" baseline="30000" dirty="0"/>
          </a:p>
        </p:txBody>
      </p:sp>
    </p:spTree>
    <p:extLst>
      <p:ext uri="{BB962C8B-B14F-4D97-AF65-F5344CB8AC3E}">
        <p14:creationId xmlns:p14="http://schemas.microsoft.com/office/powerpoint/2010/main" val="2014897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3:18.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7200" baseline="30000" dirty="0"/>
              <a:t>18 So I advise you to </a:t>
            </a:r>
            <a:r>
              <a:rPr lang="en-US" sz="7200" baseline="30000" dirty="0">
                <a:solidFill>
                  <a:srgbClr val="FF0000"/>
                </a:solidFill>
              </a:rPr>
              <a:t>buy gold from me</a:t>
            </a:r>
            <a:r>
              <a:rPr lang="en-US" sz="7200" baseline="30000" dirty="0"/>
              <a:t>—gold that has </a:t>
            </a:r>
            <a:r>
              <a:rPr lang="en-US" sz="7200" baseline="30000" dirty="0">
                <a:solidFill>
                  <a:srgbClr val="FF0000"/>
                </a:solidFill>
              </a:rPr>
              <a:t>been purified by fire</a:t>
            </a:r>
            <a:r>
              <a:rPr lang="en-US" sz="7200" baseline="30000" dirty="0"/>
              <a:t>. Then you will be rich. Also </a:t>
            </a:r>
            <a:r>
              <a:rPr lang="en-US" sz="7200" baseline="30000" dirty="0">
                <a:solidFill>
                  <a:srgbClr val="FF0000"/>
                </a:solidFill>
              </a:rPr>
              <a:t>buy white garments </a:t>
            </a:r>
            <a:r>
              <a:rPr lang="en-US" sz="7200" baseline="30000" dirty="0"/>
              <a:t>from me so you will not be shamed by your nakedness, and </a:t>
            </a:r>
            <a:r>
              <a:rPr lang="en-US" sz="7200" baseline="30000" dirty="0">
                <a:solidFill>
                  <a:srgbClr val="FF0000"/>
                </a:solidFill>
              </a:rPr>
              <a:t>ointment for your eyes </a:t>
            </a:r>
            <a:r>
              <a:rPr lang="en-US" sz="7200" baseline="30000" dirty="0"/>
              <a:t>so you will be able to see.</a:t>
            </a:r>
            <a:r>
              <a:rPr lang="en-US" sz="7200" baseline="30000" dirty="0" smtClean="0"/>
              <a:t> </a:t>
            </a:r>
            <a:endParaRPr lang="en-US" sz="7200" baseline="30000" dirty="0"/>
          </a:p>
        </p:txBody>
      </p:sp>
    </p:spTree>
    <p:extLst>
      <p:ext uri="{BB962C8B-B14F-4D97-AF65-F5344CB8AC3E}">
        <p14:creationId xmlns:p14="http://schemas.microsoft.com/office/powerpoint/2010/main" val="3360328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3:20.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20 “Look! I stand at the door and knock. If you </a:t>
            </a:r>
            <a:r>
              <a:rPr lang="en-US" sz="8000" baseline="30000" dirty="0">
                <a:solidFill>
                  <a:srgbClr val="FF0000"/>
                </a:solidFill>
              </a:rPr>
              <a:t>hear my voice and open the door</a:t>
            </a:r>
            <a:r>
              <a:rPr lang="en-US" sz="8000" baseline="30000" dirty="0"/>
              <a:t>, I will come in, and we will share a meal together as friends</a:t>
            </a:r>
          </a:p>
        </p:txBody>
      </p:sp>
    </p:spTree>
    <p:extLst>
      <p:ext uri="{BB962C8B-B14F-4D97-AF65-F5344CB8AC3E}">
        <p14:creationId xmlns:p14="http://schemas.microsoft.com/office/powerpoint/2010/main" val="545799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13804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5:4-7.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4 Then I began to weep bitterly because no one was found worthy to open the scroll and read it. 5 But one of the twenty-four elders said to me, “Stop weeping! Look, </a:t>
            </a:r>
            <a:r>
              <a:rPr lang="en-US" sz="4800" dirty="0">
                <a:solidFill>
                  <a:srgbClr val="FF0000"/>
                </a:solidFill>
              </a:rPr>
              <a:t>the Lion of the tribe of Judah, the heir to David’s throne</a:t>
            </a:r>
            <a:r>
              <a:rPr lang="en-US" sz="4800" dirty="0" smtClean="0"/>
              <a:t>, </a:t>
            </a:r>
            <a:r>
              <a:rPr lang="en-US" sz="4800" dirty="0"/>
              <a:t>has won the victory. He is worthy to open the scroll and its seven seals</a:t>
            </a:r>
            <a:r>
              <a:rPr lang="en-US" sz="4800" dirty="0" smtClean="0"/>
              <a:t>.”</a:t>
            </a:r>
            <a:endParaRPr lang="en-US" sz="4800" dirty="0"/>
          </a:p>
        </p:txBody>
      </p:sp>
    </p:spTree>
    <p:extLst>
      <p:ext uri="{BB962C8B-B14F-4D97-AF65-F5344CB8AC3E}">
        <p14:creationId xmlns:p14="http://schemas.microsoft.com/office/powerpoint/2010/main" val="3607646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5:4-7.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smtClean="0"/>
              <a:t>6 </a:t>
            </a:r>
            <a:r>
              <a:rPr lang="en-US" sz="4800" dirty="0"/>
              <a:t>Then I saw a Lamb that looked as if it had been slaughtered, but it was now standing between the throne and the four living beings and among the twenty-four elders. He had seven horns and seven eyes, which represent the sevenfold </a:t>
            </a:r>
            <a:r>
              <a:rPr lang="en-US" sz="4800" dirty="0" smtClean="0"/>
              <a:t>Spirit </a:t>
            </a:r>
            <a:r>
              <a:rPr lang="en-US" sz="4800" dirty="0"/>
              <a:t>of God that is sent out into every part of the </a:t>
            </a:r>
            <a:r>
              <a:rPr lang="en-US" sz="4800" dirty="0" smtClean="0"/>
              <a:t>earth.</a:t>
            </a:r>
            <a:endParaRPr lang="en-US" sz="4800" dirty="0"/>
          </a:p>
        </p:txBody>
      </p:sp>
    </p:spTree>
    <p:extLst>
      <p:ext uri="{BB962C8B-B14F-4D97-AF65-F5344CB8AC3E}">
        <p14:creationId xmlns:p14="http://schemas.microsoft.com/office/powerpoint/2010/main" val="2023104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5:4-7.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smtClean="0"/>
              <a:t>7 </a:t>
            </a:r>
            <a:r>
              <a:rPr lang="en-US" sz="4800" dirty="0"/>
              <a:t>He stepped forward and took the scroll from the right hand of the one sitting on the throne.</a:t>
            </a:r>
          </a:p>
        </p:txBody>
      </p:sp>
    </p:spTree>
    <p:extLst>
      <p:ext uri="{BB962C8B-B14F-4D97-AF65-F5344CB8AC3E}">
        <p14:creationId xmlns:p14="http://schemas.microsoft.com/office/powerpoint/2010/main" val="2614193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7417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154" y="1495155"/>
            <a:ext cx="5315692" cy="3867690"/>
          </a:xfrm>
          <a:prstGeom prst="rect">
            <a:avLst/>
          </a:prstGeom>
        </p:spPr>
      </p:pic>
    </p:spTree>
    <p:extLst>
      <p:ext uri="{BB962C8B-B14F-4D97-AF65-F5344CB8AC3E}">
        <p14:creationId xmlns:p14="http://schemas.microsoft.com/office/powerpoint/2010/main" val="2299444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7:2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2 And I saw another angel coming up from the east, </a:t>
            </a:r>
            <a:r>
              <a:rPr lang="en-US" sz="6000" dirty="0">
                <a:solidFill>
                  <a:srgbClr val="FF0000"/>
                </a:solidFill>
              </a:rPr>
              <a:t>carrying the seal of the living God</a:t>
            </a:r>
            <a:r>
              <a:rPr lang="en-US" sz="6000" dirty="0"/>
              <a:t>. And he shouted to those four angels, who had been given power to harm land and sea,</a:t>
            </a:r>
          </a:p>
        </p:txBody>
      </p:sp>
    </p:spTree>
    <p:extLst>
      <p:ext uri="{BB962C8B-B14F-4D97-AF65-F5344CB8AC3E}">
        <p14:creationId xmlns:p14="http://schemas.microsoft.com/office/powerpoint/2010/main" val="3270526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7:3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3 “Wait! Don’t harm the land or the sea or the trees until we have </a:t>
            </a:r>
            <a:r>
              <a:rPr lang="en-US" sz="6000" dirty="0">
                <a:solidFill>
                  <a:srgbClr val="FF0000"/>
                </a:solidFill>
              </a:rPr>
              <a:t>placed the seal of God on the foreheads of his servants</a:t>
            </a:r>
            <a:r>
              <a:rPr lang="en-US" sz="6000" dirty="0"/>
              <a:t>.”</a:t>
            </a:r>
          </a:p>
        </p:txBody>
      </p:sp>
    </p:spTree>
    <p:extLst>
      <p:ext uri="{BB962C8B-B14F-4D97-AF65-F5344CB8AC3E}">
        <p14:creationId xmlns:p14="http://schemas.microsoft.com/office/powerpoint/2010/main" val="211664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6 And I saw another angel flying through the sky, </a:t>
            </a:r>
            <a:r>
              <a:rPr lang="en-US" sz="6000" dirty="0">
                <a:solidFill>
                  <a:srgbClr val="FF0000"/>
                </a:solidFill>
              </a:rPr>
              <a:t>carrying the eternal Good News to proclaim to the people who belong to this world</a:t>
            </a:r>
            <a:r>
              <a:rPr lang="en-US" sz="6000" dirty="0"/>
              <a:t>—to every nation, tribe, language, and people.</a:t>
            </a:r>
          </a:p>
        </p:txBody>
      </p:sp>
    </p:spTree>
    <p:extLst>
      <p:ext uri="{BB962C8B-B14F-4D97-AF65-F5344CB8AC3E}">
        <p14:creationId xmlns:p14="http://schemas.microsoft.com/office/powerpoint/2010/main" val="839395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24:14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14 And the Good News about the Kingdom will be preached throughout the whole world, so that all </a:t>
            </a:r>
            <a:r>
              <a:rPr lang="en-US" sz="6000" dirty="0" smtClean="0"/>
              <a:t>nations </a:t>
            </a:r>
            <a:r>
              <a:rPr lang="en-US" sz="6000" dirty="0"/>
              <a:t>will hear it; and </a:t>
            </a:r>
            <a:r>
              <a:rPr lang="en-US" sz="6000" dirty="0">
                <a:solidFill>
                  <a:srgbClr val="FF0000"/>
                </a:solidFill>
              </a:rPr>
              <a:t>then the end will come.</a:t>
            </a:r>
          </a:p>
        </p:txBody>
      </p:sp>
    </p:spTree>
    <p:extLst>
      <p:ext uri="{BB962C8B-B14F-4D97-AF65-F5344CB8AC3E}">
        <p14:creationId xmlns:p14="http://schemas.microsoft.com/office/powerpoint/2010/main" val="4293135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6461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20:12.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12 And I gave them my Sabbath days of rest as a sign between them and me. It was to remind them that I am the Lord, who had set them apart to be holy.</a:t>
            </a:r>
          </a:p>
        </p:txBody>
      </p:sp>
    </p:spTree>
    <p:extLst>
      <p:ext uri="{BB962C8B-B14F-4D97-AF65-F5344CB8AC3E}">
        <p14:creationId xmlns:p14="http://schemas.microsoft.com/office/powerpoint/2010/main" val="2023104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20:20.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20 and keep my Sabbath days holy, for they are a sign to remind you that I am the Lord your God.’</a:t>
            </a:r>
          </a:p>
        </p:txBody>
      </p:sp>
    </p:spTree>
    <p:extLst>
      <p:ext uri="{BB962C8B-B14F-4D97-AF65-F5344CB8AC3E}">
        <p14:creationId xmlns:p14="http://schemas.microsoft.com/office/powerpoint/2010/main" val="2023104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31:17.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17 It is a permanent sign of my covenant with the people of Israel. For in six days the Lord made heaven and earth, but on the seventh day he stopped working and was refreshed.’”</a:t>
            </a:r>
          </a:p>
        </p:txBody>
      </p:sp>
    </p:spTree>
    <p:extLst>
      <p:ext uri="{BB962C8B-B14F-4D97-AF65-F5344CB8AC3E}">
        <p14:creationId xmlns:p14="http://schemas.microsoft.com/office/powerpoint/2010/main" val="2023104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53831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10:8-9.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000" dirty="0"/>
              <a:t>8 Then the voice from heaven spoke to me again: “Go and take the open scroll from the hand of the angel who is standing on the sea and on the land</a:t>
            </a:r>
            <a:r>
              <a:rPr lang="en-US" sz="4000" dirty="0" smtClean="0"/>
              <a:t>.” 9 </a:t>
            </a:r>
            <a:r>
              <a:rPr lang="en-US" sz="4000" dirty="0"/>
              <a:t>So I went to the angel and told him to give me the small scroll. “</a:t>
            </a:r>
            <a:r>
              <a:rPr lang="en-US" sz="4000" dirty="0">
                <a:solidFill>
                  <a:srgbClr val="FF0000"/>
                </a:solidFill>
              </a:rPr>
              <a:t>Yes, take it and eat it</a:t>
            </a:r>
            <a:r>
              <a:rPr lang="en-US" sz="4000" dirty="0"/>
              <a:t>,” he said. “It will be </a:t>
            </a:r>
            <a:r>
              <a:rPr lang="en-US" sz="4000" dirty="0">
                <a:solidFill>
                  <a:srgbClr val="FF0000"/>
                </a:solidFill>
              </a:rPr>
              <a:t>sweet as honey in your mouth</a:t>
            </a:r>
            <a:r>
              <a:rPr lang="en-US" sz="4000" dirty="0"/>
              <a:t>, but it will turn sour in your stomach!” 10 So I took the small scroll from the hand of the angel, and I ate it! It was sweet in my mouth, but when I swallowed it, </a:t>
            </a:r>
            <a:r>
              <a:rPr lang="en-US" sz="4000" dirty="0">
                <a:solidFill>
                  <a:srgbClr val="FF0000"/>
                </a:solidFill>
              </a:rPr>
              <a:t>it turned sour in my stomach</a:t>
            </a:r>
            <a:r>
              <a:rPr lang="en-US" sz="4000" dirty="0"/>
              <a:t>.</a:t>
            </a:r>
          </a:p>
        </p:txBody>
      </p:sp>
    </p:spTree>
    <p:extLst>
      <p:ext uri="{BB962C8B-B14F-4D97-AF65-F5344CB8AC3E}">
        <p14:creationId xmlns:p14="http://schemas.microsoft.com/office/powerpoint/2010/main" val="2023104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65754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1260 Years</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pPr marL="0" indent="0">
              <a:buNone/>
            </a:pPr>
            <a:r>
              <a:rPr lang="en-US" sz="4400" dirty="0"/>
              <a:t>The 1260 days prophecy appears several times in the Bible. What is this time period? It is a very important time period since it was mention over and over again by Daniel and </a:t>
            </a:r>
            <a:r>
              <a:rPr lang="en-US" sz="4400" dirty="0" smtClean="0"/>
              <a:t>John.</a:t>
            </a:r>
            <a:endParaRPr lang="en-US" sz="4400" dirty="0"/>
          </a:p>
          <a:p>
            <a:pPr marL="0" indent="0">
              <a:buNone/>
            </a:pPr>
            <a:endParaRPr lang="en-US" sz="4400" dirty="0"/>
          </a:p>
          <a:p>
            <a:pPr marL="0" indent="0">
              <a:buNone/>
            </a:pPr>
            <a:r>
              <a:rPr lang="en-US" sz="4400" dirty="0">
                <a:solidFill>
                  <a:srgbClr val="FF0000"/>
                </a:solidFill>
              </a:rPr>
              <a:t>1260 days </a:t>
            </a:r>
            <a:r>
              <a:rPr lang="en-US" sz="4400" dirty="0"/>
              <a:t>/ 30 = </a:t>
            </a:r>
            <a:r>
              <a:rPr lang="en-US" sz="4400" dirty="0">
                <a:solidFill>
                  <a:srgbClr val="FF0000"/>
                </a:solidFill>
              </a:rPr>
              <a:t>42 months </a:t>
            </a:r>
            <a:r>
              <a:rPr lang="en-US" sz="4400" dirty="0"/>
              <a:t>= 3 ½ years; </a:t>
            </a:r>
            <a:endParaRPr lang="en-US" sz="4400" dirty="0" smtClean="0"/>
          </a:p>
          <a:p>
            <a:pPr marL="0" indent="0">
              <a:buNone/>
            </a:pPr>
            <a:r>
              <a:rPr lang="en-US" sz="4400" dirty="0" smtClean="0"/>
              <a:t>1 </a:t>
            </a:r>
            <a:r>
              <a:rPr lang="en-US" sz="4400" dirty="0"/>
              <a:t>time + 2 </a:t>
            </a:r>
            <a:r>
              <a:rPr lang="en-US" sz="4400" dirty="0" smtClean="0"/>
              <a:t>time </a:t>
            </a:r>
            <a:r>
              <a:rPr lang="en-US" sz="4400" dirty="0"/>
              <a:t>+ ½ time = </a:t>
            </a:r>
            <a:r>
              <a:rPr lang="en-US" sz="4400" dirty="0">
                <a:solidFill>
                  <a:srgbClr val="FF0000"/>
                </a:solidFill>
              </a:rPr>
              <a:t>3 ½ times</a:t>
            </a:r>
            <a:r>
              <a:rPr lang="en-US" sz="4400" dirty="0"/>
              <a:t>.</a:t>
            </a:r>
          </a:p>
        </p:txBody>
      </p:sp>
    </p:spTree>
    <p:extLst>
      <p:ext uri="{BB962C8B-B14F-4D97-AF65-F5344CB8AC3E}">
        <p14:creationId xmlns:p14="http://schemas.microsoft.com/office/powerpoint/2010/main" val="3388138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1260 Years</a:t>
            </a:r>
            <a:endParaRPr lang="en-US" sz="6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13" y="1900053"/>
            <a:ext cx="3935209" cy="449481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8864" b="57213"/>
          <a:stretch/>
        </p:blipFill>
        <p:spPr>
          <a:xfrm>
            <a:off x="4762809" y="3179928"/>
            <a:ext cx="7047754" cy="2361063"/>
          </a:xfrm>
          <a:prstGeom prst="rect">
            <a:avLst/>
          </a:prstGeom>
        </p:spPr>
      </p:pic>
    </p:spTree>
    <p:extLst>
      <p:ext uri="{BB962C8B-B14F-4D97-AF65-F5344CB8AC3E}">
        <p14:creationId xmlns:p14="http://schemas.microsoft.com/office/powerpoint/2010/main" val="935987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US" sz="6600" b="1" dirty="0" smtClean="0"/>
              <a:t>The Two Witnesses</a:t>
            </a:r>
            <a:endParaRPr lang="en-US" sz="6600" b="1" dirty="0"/>
          </a:p>
        </p:txBody>
      </p:sp>
      <p:sp>
        <p:nvSpPr>
          <p:cNvPr id="3" name="Content Placeholder 2"/>
          <p:cNvSpPr>
            <a:spLocks noGrp="1"/>
          </p:cNvSpPr>
          <p:nvPr>
            <p:ph idx="1"/>
          </p:nvPr>
        </p:nvSpPr>
        <p:spPr>
          <a:xfrm>
            <a:off x="0" y="1825625"/>
            <a:ext cx="12091916" cy="4834482"/>
          </a:xfrm>
        </p:spPr>
        <p:txBody>
          <a:bodyPr>
            <a:noAutofit/>
          </a:bodyPr>
          <a:lstStyle/>
          <a:p>
            <a:r>
              <a:rPr lang="en-US" sz="4000" dirty="0"/>
              <a:t>The two witnesses represent the Scriptures of the </a:t>
            </a:r>
            <a:r>
              <a:rPr lang="en-US" sz="4000" dirty="0">
                <a:solidFill>
                  <a:srgbClr val="FF0000"/>
                </a:solidFill>
              </a:rPr>
              <a:t>Old and the New Testament</a:t>
            </a:r>
            <a:r>
              <a:rPr lang="en-US" sz="4000" dirty="0"/>
              <a:t>. Both are important testimonies to the origin and perpetuity of the law of God. Both are witnesses also to the plan of salvation. The types, sacrifices, and prophecies of the </a:t>
            </a:r>
            <a:r>
              <a:rPr lang="en-US" sz="4000" dirty="0">
                <a:solidFill>
                  <a:srgbClr val="FF0000"/>
                </a:solidFill>
              </a:rPr>
              <a:t>Old Testament point forward to a </a:t>
            </a:r>
            <a:r>
              <a:rPr lang="en-US" sz="4000" dirty="0" err="1">
                <a:solidFill>
                  <a:srgbClr val="FF0000"/>
                </a:solidFill>
              </a:rPr>
              <a:t>Saviour</a:t>
            </a:r>
            <a:r>
              <a:rPr lang="en-US" sz="4000" dirty="0">
                <a:solidFill>
                  <a:srgbClr val="FF0000"/>
                </a:solidFill>
              </a:rPr>
              <a:t> to come</a:t>
            </a:r>
            <a:r>
              <a:rPr lang="en-US" sz="4000" dirty="0"/>
              <a:t>. The Gospels and Epistles of </a:t>
            </a:r>
            <a:r>
              <a:rPr lang="en-US" sz="4000" dirty="0">
                <a:solidFill>
                  <a:srgbClr val="FF0000"/>
                </a:solidFill>
              </a:rPr>
              <a:t>the New Testament tell of a </a:t>
            </a:r>
            <a:r>
              <a:rPr lang="en-US" sz="4000" dirty="0" err="1">
                <a:solidFill>
                  <a:srgbClr val="FF0000"/>
                </a:solidFill>
              </a:rPr>
              <a:t>Saviour</a:t>
            </a:r>
            <a:r>
              <a:rPr lang="en-US" sz="4000" dirty="0">
                <a:solidFill>
                  <a:srgbClr val="FF0000"/>
                </a:solidFill>
              </a:rPr>
              <a:t> who has come </a:t>
            </a:r>
            <a:r>
              <a:rPr lang="en-US" sz="4000" dirty="0"/>
              <a:t>in the exact manner foretold by type and prophecy.</a:t>
            </a:r>
          </a:p>
          <a:p>
            <a:r>
              <a:rPr lang="en-US" b="1" dirty="0"/>
              <a:t>http://www.whiteestate.org/books/gc/gc15.html</a:t>
            </a:r>
          </a:p>
          <a:p>
            <a:endParaRPr lang="en-US" sz="3600" dirty="0"/>
          </a:p>
        </p:txBody>
      </p:sp>
    </p:spTree>
    <p:extLst>
      <p:ext uri="{BB962C8B-B14F-4D97-AF65-F5344CB8AC3E}">
        <p14:creationId xmlns:p14="http://schemas.microsoft.com/office/powerpoint/2010/main" val="736850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61649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6347"/>
            <a:ext cx="8456687" cy="6760047"/>
          </a:xfrm>
          <a:prstGeom prst="rect">
            <a:avLst/>
          </a:prstGeom>
        </p:spPr>
      </p:pic>
    </p:spTree>
    <p:extLst>
      <p:ext uri="{BB962C8B-B14F-4D97-AF65-F5344CB8AC3E}">
        <p14:creationId xmlns:p14="http://schemas.microsoft.com/office/powerpoint/2010/main" val="282413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7396" y="1408024"/>
            <a:ext cx="9291261" cy="830997"/>
          </a:xfrm>
          <a:prstGeom prst="rect">
            <a:avLst/>
          </a:prstGeom>
          <a:noFill/>
        </p:spPr>
        <p:txBody>
          <a:bodyPr wrap="none" rtlCol="0">
            <a:spAutoFit/>
          </a:bodyPr>
          <a:lstStyle/>
          <a:p>
            <a:r>
              <a:rPr lang="en-US" sz="4800" dirty="0" smtClean="0">
                <a:solidFill>
                  <a:srgbClr val="FF0000"/>
                </a:solidFill>
              </a:rPr>
              <a:t>Last Week</a:t>
            </a:r>
            <a:r>
              <a:rPr lang="en-US" sz="4800" dirty="0" smtClean="0"/>
              <a:t> Bible Study, we looked at:</a:t>
            </a:r>
            <a:endParaRPr lang="en-US" sz="4800" dirty="0"/>
          </a:p>
        </p:txBody>
      </p:sp>
      <p:sp>
        <p:nvSpPr>
          <p:cNvPr id="4" name="Rectangle 3"/>
          <p:cNvSpPr/>
          <p:nvPr/>
        </p:nvSpPr>
        <p:spPr>
          <a:xfrm>
            <a:off x="1632463" y="2967335"/>
            <a:ext cx="8927059" cy="1200329"/>
          </a:xfrm>
          <a:prstGeom prst="rect">
            <a:avLst/>
          </a:prstGeom>
          <a:noFill/>
        </p:spPr>
        <p:txBody>
          <a:bodyPr wrap="none" lIns="91440" tIns="45720" rIns="91440" bIns="45720">
            <a:spAutoFit/>
          </a:bodyPr>
          <a:lstStyle/>
          <a:p>
            <a:pPr algn="ctr"/>
            <a:r>
              <a:rPr lang="en-US" sz="7200" b="1" dirty="0">
                <a:ln w="13462">
                  <a:solidFill>
                    <a:prstClr val="white"/>
                  </a:solidFill>
                  <a:prstDash val="solid"/>
                </a:ln>
                <a:solidFill>
                  <a:srgbClr val="002060"/>
                </a:solidFill>
                <a:effectLst>
                  <a:outerShdw dist="38100" dir="2700000" algn="bl" rotWithShape="0">
                    <a:srgbClr val="4472C4"/>
                  </a:outerShdw>
                </a:effectLst>
              </a:rPr>
              <a:t>Righteousness by Faith</a:t>
            </a:r>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7187" y="1328737"/>
            <a:ext cx="11477625" cy="4200525"/>
          </a:xfrm>
          <a:prstGeom prst="rect">
            <a:avLst/>
          </a:prstGeom>
        </p:spPr>
      </p:pic>
    </p:spTree>
    <p:extLst>
      <p:ext uri="{BB962C8B-B14F-4D97-AF65-F5344CB8AC3E}">
        <p14:creationId xmlns:p14="http://schemas.microsoft.com/office/powerpoint/2010/main" val="12401252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9845" y="0"/>
            <a:ext cx="8459132" cy="6658708"/>
          </a:xfrm>
          <a:prstGeom prst="rect">
            <a:avLst/>
          </a:prstGeom>
        </p:spPr>
      </p:pic>
    </p:spTree>
    <p:extLst>
      <p:ext uri="{BB962C8B-B14F-4D97-AF65-F5344CB8AC3E}">
        <p14:creationId xmlns:p14="http://schemas.microsoft.com/office/powerpoint/2010/main" val="1821491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Daniel 7:8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8 As I was looking at the horns, </a:t>
            </a:r>
            <a:r>
              <a:rPr lang="en-US" sz="5400" dirty="0">
                <a:solidFill>
                  <a:srgbClr val="FF0000"/>
                </a:solidFill>
              </a:rPr>
              <a:t>suddenly another small horn appeared among them</a:t>
            </a:r>
            <a:r>
              <a:rPr lang="en-US" sz="5400" dirty="0"/>
              <a:t>. Three of the first horns were torn out by the roots to make room for it. </a:t>
            </a:r>
            <a:r>
              <a:rPr lang="en-US" sz="5400" dirty="0">
                <a:solidFill>
                  <a:srgbClr val="FF0000"/>
                </a:solidFill>
              </a:rPr>
              <a:t>This little horn </a:t>
            </a:r>
            <a:r>
              <a:rPr lang="en-US" sz="5400" dirty="0"/>
              <a:t>had eyes like human eyes and a mouth that was boasting arrogantly..</a:t>
            </a:r>
          </a:p>
        </p:txBody>
      </p:sp>
    </p:spTree>
    <p:extLst>
      <p:ext uri="{BB962C8B-B14F-4D97-AF65-F5344CB8AC3E}">
        <p14:creationId xmlns:p14="http://schemas.microsoft.com/office/powerpoint/2010/main" val="1915036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Daniel 7:24-25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24 Its ten horns are ten kings who will rule that empire. </a:t>
            </a:r>
            <a:r>
              <a:rPr lang="en-US" sz="6000" dirty="0">
                <a:solidFill>
                  <a:srgbClr val="FF0000"/>
                </a:solidFill>
              </a:rPr>
              <a:t>Then another king will arise</a:t>
            </a:r>
            <a:r>
              <a:rPr lang="en-US" sz="6000" dirty="0"/>
              <a:t>, different from the other ten, who will subdue three of them. </a:t>
            </a:r>
          </a:p>
        </p:txBody>
      </p:sp>
    </p:spTree>
    <p:extLst>
      <p:ext uri="{BB962C8B-B14F-4D97-AF65-F5344CB8AC3E}">
        <p14:creationId xmlns:p14="http://schemas.microsoft.com/office/powerpoint/2010/main" val="2556123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The Little Horn Identified</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a:solidFill>
                  <a:srgbClr val="FF0000"/>
                </a:solidFill>
              </a:rPr>
              <a:t>Vatican state </a:t>
            </a:r>
            <a:r>
              <a:rPr lang="en-US" sz="6000" dirty="0"/>
              <a:t>is a COUNTRY! It's the </a:t>
            </a:r>
            <a:r>
              <a:rPr lang="en-US" sz="6000" dirty="0">
                <a:solidFill>
                  <a:srgbClr val="FF0000"/>
                </a:solidFill>
              </a:rPr>
              <a:t>smallest country </a:t>
            </a:r>
            <a:r>
              <a:rPr lang="en-US" sz="6000" dirty="0"/>
              <a:t>there is, which matches this 'little' horn. The next thing we notice is that </a:t>
            </a:r>
            <a:r>
              <a:rPr lang="en-US" sz="6000" dirty="0">
                <a:solidFill>
                  <a:srgbClr val="FF0000"/>
                </a:solidFill>
              </a:rPr>
              <a:t>it rises up 'among' the other horns</a:t>
            </a:r>
            <a:r>
              <a:rPr lang="en-US" sz="6000" dirty="0"/>
              <a:t>. </a:t>
            </a:r>
          </a:p>
        </p:txBody>
      </p:sp>
    </p:spTree>
    <p:extLst>
      <p:ext uri="{BB962C8B-B14F-4D97-AF65-F5344CB8AC3E}">
        <p14:creationId xmlns:p14="http://schemas.microsoft.com/office/powerpoint/2010/main" val="30709269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 The Little Horn Identified</a:t>
            </a:r>
            <a:endParaRPr lang="en-US" sz="6600" b="1" dirty="0"/>
          </a:p>
        </p:txBody>
      </p:sp>
      <p:sp>
        <p:nvSpPr>
          <p:cNvPr id="3" name="Content Placeholder 2"/>
          <p:cNvSpPr>
            <a:spLocks noGrp="1"/>
          </p:cNvSpPr>
          <p:nvPr>
            <p:ph idx="1"/>
          </p:nvPr>
        </p:nvSpPr>
        <p:spPr>
          <a:xfrm>
            <a:off x="0" y="1690688"/>
            <a:ext cx="12192000" cy="4841117"/>
          </a:xfrm>
        </p:spPr>
        <p:txBody>
          <a:bodyPr>
            <a:noAutofit/>
          </a:bodyPr>
          <a:lstStyle/>
          <a:p>
            <a:r>
              <a:rPr lang="en-US" sz="5400" dirty="0"/>
              <a:t> </a:t>
            </a:r>
            <a:r>
              <a:rPr lang="en-US" sz="5400" dirty="0" smtClean="0"/>
              <a:t>This </a:t>
            </a:r>
            <a:r>
              <a:rPr lang="en-US" sz="5400" dirty="0"/>
              <a:t>match </a:t>
            </a:r>
            <a:r>
              <a:rPr lang="en-US" sz="5400" dirty="0" smtClean="0"/>
              <a:t>the </a:t>
            </a:r>
            <a:r>
              <a:rPr lang="en-US" sz="5400" dirty="0" smtClean="0">
                <a:solidFill>
                  <a:srgbClr val="FF0000"/>
                </a:solidFill>
              </a:rPr>
              <a:t>Papal </a:t>
            </a:r>
            <a:r>
              <a:rPr lang="en-US" sz="5400" dirty="0">
                <a:solidFill>
                  <a:srgbClr val="FF0000"/>
                </a:solidFill>
              </a:rPr>
              <a:t>Church of </a:t>
            </a:r>
            <a:r>
              <a:rPr lang="en-US" sz="5400" dirty="0" smtClean="0">
                <a:solidFill>
                  <a:srgbClr val="FF0000"/>
                </a:solidFill>
              </a:rPr>
              <a:t>Rome</a:t>
            </a:r>
            <a:r>
              <a:rPr lang="en-US" sz="5400" dirty="0"/>
              <a:t>.</a:t>
            </a:r>
            <a:r>
              <a:rPr lang="en-US" sz="5400" dirty="0" smtClean="0"/>
              <a:t> </a:t>
            </a:r>
            <a:r>
              <a:rPr lang="en-US" sz="5400" dirty="0">
                <a:solidFill>
                  <a:schemeClr val="accent1">
                    <a:lumMod val="75000"/>
                  </a:schemeClr>
                </a:solidFill>
              </a:rPr>
              <a:t>Pagan Rome </a:t>
            </a:r>
            <a:r>
              <a:rPr lang="en-US" sz="5400" dirty="0"/>
              <a:t>fell in 476 AD and split into the ten kingdoms of Europe. The </a:t>
            </a:r>
            <a:r>
              <a:rPr lang="en-US" sz="5400" dirty="0">
                <a:solidFill>
                  <a:srgbClr val="FF0000"/>
                </a:solidFill>
              </a:rPr>
              <a:t>Roman Catholic Church came to power in 538</a:t>
            </a:r>
            <a:r>
              <a:rPr lang="en-US" sz="5400" dirty="0"/>
              <a:t> </a:t>
            </a:r>
            <a:r>
              <a:rPr lang="en-US" sz="5400" dirty="0">
                <a:solidFill>
                  <a:srgbClr val="FF0000"/>
                </a:solidFill>
              </a:rPr>
              <a:t>AD</a:t>
            </a:r>
            <a:r>
              <a:rPr lang="en-US" sz="5400" dirty="0"/>
              <a:t> (which is after Rome split into the ten kingdoms). </a:t>
            </a:r>
          </a:p>
        </p:txBody>
      </p:sp>
    </p:spTree>
    <p:extLst>
      <p:ext uri="{BB962C8B-B14F-4D97-AF65-F5344CB8AC3E}">
        <p14:creationId xmlns:p14="http://schemas.microsoft.com/office/powerpoint/2010/main" val="327116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82937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Daniel 7:25 </a:t>
            </a:r>
            <a:r>
              <a:rPr lang="en-US" sz="6600" b="1" dirty="0" smtClean="0"/>
              <a:t>(KJV)</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25 And he shall speak great words against the most High, and shall wear out the saints of the most High, and </a:t>
            </a:r>
            <a:r>
              <a:rPr lang="en-US" sz="5400" dirty="0">
                <a:solidFill>
                  <a:srgbClr val="FF0000"/>
                </a:solidFill>
              </a:rPr>
              <a:t>think to change </a:t>
            </a:r>
            <a:r>
              <a:rPr lang="en-US" sz="5400" b="1" dirty="0">
                <a:solidFill>
                  <a:srgbClr val="FF0000"/>
                </a:solidFill>
              </a:rPr>
              <a:t>times</a:t>
            </a:r>
            <a:r>
              <a:rPr lang="en-US" sz="5400" dirty="0">
                <a:solidFill>
                  <a:srgbClr val="FF0000"/>
                </a:solidFill>
              </a:rPr>
              <a:t> and </a:t>
            </a:r>
            <a:r>
              <a:rPr lang="en-US" sz="5400" b="1" dirty="0">
                <a:solidFill>
                  <a:srgbClr val="FF0000"/>
                </a:solidFill>
              </a:rPr>
              <a:t>laws</a:t>
            </a:r>
            <a:r>
              <a:rPr lang="en-US" sz="5400" dirty="0">
                <a:solidFill>
                  <a:srgbClr val="FF0000"/>
                </a:solidFill>
              </a:rPr>
              <a:t>: </a:t>
            </a:r>
            <a:r>
              <a:rPr lang="en-US" sz="5400" dirty="0"/>
              <a:t>and they shall be given into his hand until a </a:t>
            </a:r>
            <a:r>
              <a:rPr lang="en-US" sz="5400" dirty="0">
                <a:solidFill>
                  <a:srgbClr val="FF0000"/>
                </a:solidFill>
              </a:rPr>
              <a:t>time and times and the dividing of </a:t>
            </a:r>
            <a:r>
              <a:rPr lang="en-US" sz="5400" dirty="0" smtClean="0">
                <a:solidFill>
                  <a:srgbClr val="FF0000"/>
                </a:solidFill>
              </a:rPr>
              <a:t>time</a:t>
            </a:r>
            <a:r>
              <a:rPr lang="en-US" sz="5400" dirty="0" smtClean="0"/>
              <a:t>.</a:t>
            </a:r>
            <a:endParaRPr lang="en-US" sz="5400" dirty="0"/>
          </a:p>
        </p:txBody>
      </p:sp>
    </p:spTree>
    <p:extLst>
      <p:ext uri="{BB962C8B-B14F-4D97-AF65-F5344CB8AC3E}">
        <p14:creationId xmlns:p14="http://schemas.microsoft.com/office/powerpoint/2010/main" val="26913287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654" y="300251"/>
            <a:ext cx="9048769" cy="6189358"/>
          </a:xfrm>
        </p:spPr>
      </p:pic>
    </p:spTree>
    <p:extLst>
      <p:ext uri="{BB962C8B-B14F-4D97-AF65-F5344CB8AC3E}">
        <p14:creationId xmlns:p14="http://schemas.microsoft.com/office/powerpoint/2010/main" val="1992356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8582"/>
          </a:xfrm>
          <a:solidFill>
            <a:schemeClr val="accent2">
              <a:lumMod val="40000"/>
              <a:lumOff val="60000"/>
            </a:schemeClr>
          </a:solidFill>
        </p:spPr>
        <p:txBody>
          <a:bodyPr>
            <a:normAutofit fontScale="90000"/>
          </a:bodyPr>
          <a:lstStyle/>
          <a:p>
            <a:pPr algn="ctr"/>
            <a:r>
              <a:rPr lang="en-US" sz="6600" b="1" dirty="0" smtClean="0"/>
              <a:t>  Q &amp; A  - Catholic Priest</a:t>
            </a:r>
            <a:endParaRPr lang="en-US" sz="6600" b="1" dirty="0"/>
          </a:p>
        </p:txBody>
      </p:sp>
      <p:sp>
        <p:nvSpPr>
          <p:cNvPr id="3" name="Content Placeholder 2"/>
          <p:cNvSpPr>
            <a:spLocks noGrp="1"/>
          </p:cNvSpPr>
          <p:nvPr>
            <p:ph idx="1"/>
          </p:nvPr>
        </p:nvSpPr>
        <p:spPr>
          <a:xfrm>
            <a:off x="0" y="1173708"/>
            <a:ext cx="12192000" cy="5167312"/>
          </a:xfrm>
        </p:spPr>
        <p:txBody>
          <a:bodyPr>
            <a:noAutofit/>
          </a:bodyPr>
          <a:lstStyle/>
          <a:p>
            <a:r>
              <a:rPr lang="en-US" sz="4400" dirty="0"/>
              <a:t> </a:t>
            </a:r>
            <a:r>
              <a:rPr lang="en-US" sz="4400" b="1" dirty="0" smtClean="0"/>
              <a:t>Question:</a:t>
            </a:r>
            <a:r>
              <a:rPr lang="en-US" sz="4400" dirty="0" smtClean="0"/>
              <a:t> </a:t>
            </a:r>
            <a:r>
              <a:rPr lang="en-US" sz="4400" dirty="0">
                <a:solidFill>
                  <a:srgbClr val="FF0000"/>
                </a:solidFill>
              </a:rPr>
              <a:t>Has the [Catholic] church power to make any alterations in the commandments of God?</a:t>
            </a:r>
          </a:p>
          <a:p>
            <a:r>
              <a:rPr lang="en-US" sz="4400" dirty="0" smtClean="0">
                <a:solidFill>
                  <a:schemeClr val="accent1">
                    <a:lumMod val="75000"/>
                  </a:schemeClr>
                </a:solidFill>
              </a:rPr>
              <a:t>Answer:  </a:t>
            </a:r>
            <a:r>
              <a:rPr lang="en-US" sz="4000" dirty="0"/>
              <a:t>...Instead of the seventh day, and other festivals appointed by the old law, </a:t>
            </a:r>
            <a:r>
              <a:rPr lang="en-US" sz="4000" dirty="0">
                <a:solidFill>
                  <a:srgbClr val="FF0000"/>
                </a:solidFill>
              </a:rPr>
              <a:t>the church has prescribed the Sundays and holy days to be set apart for God’s worship;</a:t>
            </a:r>
            <a:r>
              <a:rPr lang="en-US" sz="4000" dirty="0"/>
              <a:t> and these we are now obliged to keep in consequence of God’s commandment, </a:t>
            </a:r>
            <a:r>
              <a:rPr lang="en-US" sz="4000" dirty="0">
                <a:solidFill>
                  <a:srgbClr val="FF0000"/>
                </a:solidFill>
              </a:rPr>
              <a:t>instead of the ancient </a:t>
            </a:r>
            <a:r>
              <a:rPr lang="en-US" sz="4000" dirty="0" smtClean="0">
                <a:solidFill>
                  <a:srgbClr val="FF0000"/>
                </a:solidFill>
              </a:rPr>
              <a:t>Sabbath</a:t>
            </a:r>
            <a:r>
              <a:rPr lang="en-US" sz="4000" dirty="0" smtClean="0"/>
              <a:t>. </a:t>
            </a:r>
            <a:r>
              <a:rPr lang="en-US" sz="2000" dirty="0" smtClean="0"/>
              <a:t>(The </a:t>
            </a:r>
            <a:r>
              <a:rPr lang="en-US" sz="2000" dirty="0"/>
              <a:t>Catholic Christian Instructed in the Sacraments, Sacrifices, Ceremonies, and Observances of the Church By Way of Question and Answer, RT Rev. Dr. </a:t>
            </a:r>
            <a:r>
              <a:rPr lang="en-US" sz="2000" dirty="0" err="1"/>
              <a:t>Challoner</a:t>
            </a:r>
            <a:r>
              <a:rPr lang="en-US" sz="2000" dirty="0"/>
              <a:t>, p. </a:t>
            </a:r>
            <a:r>
              <a:rPr lang="en-US" sz="2000" dirty="0" smtClean="0"/>
              <a:t>204</a:t>
            </a:r>
            <a:r>
              <a:rPr lang="en-US" sz="2000" dirty="0"/>
              <a:t>)</a:t>
            </a:r>
          </a:p>
        </p:txBody>
      </p:sp>
    </p:spTree>
    <p:extLst>
      <p:ext uri="{BB962C8B-B14F-4D97-AF65-F5344CB8AC3E}">
        <p14:creationId xmlns:p14="http://schemas.microsoft.com/office/powerpoint/2010/main" val="195077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US" sz="6600" b="1" dirty="0" smtClean="0"/>
              <a:t>SALVATION  IS  A  GIFT</a:t>
            </a:r>
            <a:endParaRPr lang="en-US" sz="6600" b="1" dirty="0"/>
          </a:p>
        </p:txBody>
      </p:sp>
      <p:sp>
        <p:nvSpPr>
          <p:cNvPr id="5" name="TextBox 4"/>
          <p:cNvSpPr txBox="1"/>
          <p:nvPr/>
        </p:nvSpPr>
        <p:spPr>
          <a:xfrm>
            <a:off x="668738" y="1710067"/>
            <a:ext cx="5895833" cy="5632311"/>
          </a:xfrm>
          <a:prstGeom prst="rect">
            <a:avLst/>
          </a:prstGeom>
          <a:noFill/>
        </p:spPr>
        <p:txBody>
          <a:bodyPr wrap="square" rtlCol="0">
            <a:spAutoFit/>
          </a:bodyPr>
          <a:lstStyle/>
          <a:p>
            <a:pPr marL="342900" indent="-342900">
              <a:buAutoNum type="arabicParenR"/>
            </a:pPr>
            <a:r>
              <a:rPr lang="en-US" sz="4000" dirty="0" smtClean="0"/>
              <a:t>Salvation is like an umbrella</a:t>
            </a:r>
          </a:p>
          <a:p>
            <a:pPr marL="342900" indent="-342900">
              <a:buAutoNum type="arabicParenR"/>
            </a:pPr>
            <a:r>
              <a:rPr lang="en-US" sz="4000" dirty="0" smtClean="0"/>
              <a:t>The Rain represents the sins of life.</a:t>
            </a:r>
          </a:p>
          <a:p>
            <a:pPr marL="342900" indent="-342900">
              <a:buAutoNum type="arabicParenR"/>
            </a:pPr>
            <a:r>
              <a:rPr lang="en-US" sz="4000" dirty="0" smtClean="0"/>
              <a:t>The People represents sinners saved by grace.</a:t>
            </a:r>
          </a:p>
          <a:p>
            <a:pPr marL="342900" indent="-342900">
              <a:buAutoNum type="arabicParenR"/>
            </a:pPr>
            <a:r>
              <a:rPr lang="en-US" sz="4000" dirty="0"/>
              <a:t> </a:t>
            </a:r>
            <a:r>
              <a:rPr lang="en-US" sz="4000" dirty="0" smtClean="0"/>
              <a:t>Choose to go under the umbrella or not.</a:t>
            </a:r>
          </a:p>
          <a:p>
            <a:pPr marL="342900" indent="-342900">
              <a:buAutoNum type="arabicParenR"/>
            </a:pPr>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9911" y="1710067"/>
            <a:ext cx="4625975" cy="4637569"/>
          </a:xfrm>
          <a:prstGeom prst="rect">
            <a:avLst/>
          </a:prstGeom>
        </p:spPr>
      </p:pic>
    </p:spTree>
    <p:extLst>
      <p:ext uri="{BB962C8B-B14F-4D97-AF65-F5344CB8AC3E}">
        <p14:creationId xmlns:p14="http://schemas.microsoft.com/office/powerpoint/2010/main" val="16309331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878"/>
          </a:xfrm>
          <a:solidFill>
            <a:schemeClr val="accent2">
              <a:lumMod val="40000"/>
              <a:lumOff val="60000"/>
            </a:schemeClr>
          </a:solidFill>
        </p:spPr>
        <p:txBody>
          <a:bodyPr>
            <a:normAutofit fontScale="90000"/>
          </a:bodyPr>
          <a:lstStyle/>
          <a:p>
            <a:pPr algn="ctr"/>
            <a:r>
              <a:rPr lang="en-US" sz="6600" b="1" dirty="0"/>
              <a:t>Q &amp; A  - Catholic Priest</a:t>
            </a:r>
          </a:p>
        </p:txBody>
      </p:sp>
      <p:sp>
        <p:nvSpPr>
          <p:cNvPr id="3" name="Content Placeholder 2"/>
          <p:cNvSpPr>
            <a:spLocks noGrp="1"/>
          </p:cNvSpPr>
          <p:nvPr>
            <p:ph idx="1"/>
          </p:nvPr>
        </p:nvSpPr>
        <p:spPr>
          <a:xfrm>
            <a:off x="0" y="1201004"/>
            <a:ext cx="12192000" cy="5656996"/>
          </a:xfrm>
        </p:spPr>
        <p:txBody>
          <a:bodyPr>
            <a:noAutofit/>
          </a:bodyPr>
          <a:lstStyle/>
          <a:p>
            <a:r>
              <a:rPr lang="en-US" sz="4400" dirty="0"/>
              <a:t> </a:t>
            </a:r>
            <a:r>
              <a:rPr lang="en-US" sz="4400" b="1" dirty="0" smtClean="0">
                <a:solidFill>
                  <a:srgbClr val="FF0000"/>
                </a:solidFill>
              </a:rPr>
              <a:t>Question</a:t>
            </a:r>
            <a:r>
              <a:rPr lang="en-US" sz="4400" dirty="0" smtClean="0">
                <a:solidFill>
                  <a:srgbClr val="FF0000"/>
                </a:solidFill>
              </a:rPr>
              <a:t>: </a:t>
            </a:r>
            <a:r>
              <a:rPr lang="en-US" sz="4400" dirty="0">
                <a:solidFill>
                  <a:srgbClr val="FF0000"/>
                </a:solidFill>
              </a:rPr>
              <a:t>Have you any other way of proving that the Church has power to institute festivals of precept?</a:t>
            </a:r>
          </a:p>
          <a:p>
            <a:r>
              <a:rPr lang="en-US" sz="4400" b="1" dirty="0" smtClean="0">
                <a:solidFill>
                  <a:schemeClr val="accent1">
                    <a:lumMod val="75000"/>
                  </a:schemeClr>
                </a:solidFill>
              </a:rPr>
              <a:t>Answer</a:t>
            </a:r>
            <a:r>
              <a:rPr lang="en-US" sz="4000" dirty="0" smtClean="0"/>
              <a:t>: </a:t>
            </a:r>
            <a:r>
              <a:rPr lang="en-US" sz="4000" dirty="0"/>
              <a:t>Had she not such power, she could not have done that in which </a:t>
            </a:r>
            <a:r>
              <a:rPr lang="en-US" sz="4000" dirty="0">
                <a:solidFill>
                  <a:srgbClr val="FF0000"/>
                </a:solidFill>
              </a:rPr>
              <a:t>all modern religionists agree with her</a:t>
            </a:r>
            <a:r>
              <a:rPr lang="en-US" sz="4000" dirty="0"/>
              <a:t>. She could not have </a:t>
            </a:r>
            <a:r>
              <a:rPr lang="en-US" sz="4000" dirty="0">
                <a:solidFill>
                  <a:srgbClr val="FF0000"/>
                </a:solidFill>
              </a:rPr>
              <a:t>substituted </a:t>
            </a:r>
            <a:r>
              <a:rPr lang="en-US" sz="4000" dirty="0"/>
              <a:t>the observance of </a:t>
            </a:r>
            <a:r>
              <a:rPr lang="en-US" sz="4000" dirty="0">
                <a:solidFill>
                  <a:srgbClr val="FF0000"/>
                </a:solidFill>
              </a:rPr>
              <a:t>Sunday the first day of the week, for the observance of Saturday the seventh day</a:t>
            </a:r>
            <a:r>
              <a:rPr lang="en-US" sz="4000" dirty="0"/>
              <a:t>, a change for which there is no Scriptural authority</a:t>
            </a:r>
            <a:r>
              <a:rPr lang="en-US" sz="4000" dirty="0" smtClean="0"/>
              <a:t>. </a:t>
            </a:r>
            <a:r>
              <a:rPr lang="en-US" sz="2400" dirty="0" smtClean="0"/>
              <a:t>–</a:t>
            </a:r>
            <a:r>
              <a:rPr lang="en-US" sz="2400" dirty="0"/>
              <a:t>Rev. Stephen Keenan, (1851), p. 174.</a:t>
            </a:r>
          </a:p>
        </p:txBody>
      </p:sp>
    </p:spTree>
    <p:extLst>
      <p:ext uri="{BB962C8B-B14F-4D97-AF65-F5344CB8AC3E}">
        <p14:creationId xmlns:p14="http://schemas.microsoft.com/office/powerpoint/2010/main" val="24065999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22498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13:11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11 Then I saw another beast come up out of the earth. He had </a:t>
            </a:r>
            <a:r>
              <a:rPr lang="en-US" sz="6000" dirty="0">
                <a:solidFill>
                  <a:srgbClr val="FF0000"/>
                </a:solidFill>
              </a:rPr>
              <a:t>two horns</a:t>
            </a:r>
            <a:r>
              <a:rPr lang="en-US" sz="6000" dirty="0"/>
              <a:t> like those of a </a:t>
            </a:r>
            <a:r>
              <a:rPr lang="en-US" sz="6000" dirty="0">
                <a:solidFill>
                  <a:srgbClr val="FF0000"/>
                </a:solidFill>
              </a:rPr>
              <a:t>lamb</a:t>
            </a:r>
            <a:r>
              <a:rPr lang="en-US" sz="6000" dirty="0"/>
              <a:t>, but he spoke with the voice of a </a:t>
            </a:r>
            <a:r>
              <a:rPr lang="en-US" sz="6000" dirty="0">
                <a:solidFill>
                  <a:srgbClr val="FF0000"/>
                </a:solidFill>
              </a:rPr>
              <a:t>dragon</a:t>
            </a:r>
            <a:r>
              <a:rPr lang="en-US" sz="6000" dirty="0"/>
              <a:t>.</a:t>
            </a:r>
          </a:p>
        </p:txBody>
      </p:sp>
    </p:spTree>
    <p:extLst>
      <p:ext uri="{BB962C8B-B14F-4D97-AF65-F5344CB8AC3E}">
        <p14:creationId xmlns:p14="http://schemas.microsoft.com/office/powerpoint/2010/main" val="1740738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040" y="100412"/>
            <a:ext cx="8270542" cy="6556200"/>
          </a:xfrm>
          <a:prstGeom prst="rect">
            <a:avLst/>
          </a:prstGeom>
        </p:spPr>
      </p:pic>
    </p:spTree>
    <p:extLst>
      <p:ext uri="{BB962C8B-B14F-4D97-AF65-F5344CB8AC3E}">
        <p14:creationId xmlns:p14="http://schemas.microsoft.com/office/powerpoint/2010/main" val="1021773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fontScale="90000"/>
          </a:bodyPr>
          <a:lstStyle/>
          <a:p>
            <a:pPr algn="ctr"/>
            <a:r>
              <a:rPr lang="en-US" sz="6600" b="1" dirty="0" smtClean="0"/>
              <a:t>  Papacy Power – 1</a:t>
            </a:r>
            <a:r>
              <a:rPr lang="en-US" sz="6600" b="1" baseline="30000" dirty="0" smtClean="0"/>
              <a:t>st</a:t>
            </a:r>
            <a:r>
              <a:rPr lang="en-US" sz="6600" b="1" dirty="0" smtClean="0"/>
              <a:t> Beast</a:t>
            </a:r>
            <a:br>
              <a:rPr lang="en-US" sz="6600" b="1" dirty="0" smtClean="0"/>
            </a:br>
            <a:r>
              <a:rPr lang="en-US" sz="6600" b="1" dirty="0" smtClean="0"/>
              <a:t>America’s Power – 2</a:t>
            </a:r>
            <a:r>
              <a:rPr lang="en-US" sz="6600" b="1" baseline="30000" dirty="0" smtClean="0"/>
              <a:t>nd</a:t>
            </a:r>
            <a:r>
              <a:rPr lang="en-US" sz="6600" b="1" dirty="0" smtClean="0"/>
              <a:t> Beast</a:t>
            </a:r>
            <a:endParaRPr lang="en-US" sz="6600" b="1" dirty="0"/>
          </a:p>
        </p:txBody>
      </p:sp>
      <p:pic>
        <p:nvPicPr>
          <p:cNvPr id="4" name="Picture 3"/>
          <p:cNvPicPr>
            <a:picLocks noChangeAspect="1"/>
          </p:cNvPicPr>
          <p:nvPr/>
        </p:nvPicPr>
        <p:blipFill>
          <a:blip r:embed="rId2"/>
          <a:stretch>
            <a:fillRect/>
          </a:stretch>
        </p:blipFill>
        <p:spPr>
          <a:xfrm>
            <a:off x="2326999" y="1974020"/>
            <a:ext cx="7887497" cy="4883980"/>
          </a:xfrm>
          <a:prstGeom prst="rect">
            <a:avLst/>
          </a:prstGeom>
        </p:spPr>
      </p:pic>
    </p:spTree>
    <p:extLst>
      <p:ext uri="{BB962C8B-B14F-4D97-AF65-F5344CB8AC3E}">
        <p14:creationId xmlns:p14="http://schemas.microsoft.com/office/powerpoint/2010/main" val="9794774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17:1-5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3 </a:t>
            </a:r>
            <a:r>
              <a:rPr lang="en-US" sz="6000" dirty="0"/>
              <a:t>So the angel took me in the </a:t>
            </a:r>
            <a:r>
              <a:rPr lang="en-US" sz="6000" dirty="0" smtClean="0"/>
              <a:t>Spirit </a:t>
            </a:r>
            <a:r>
              <a:rPr lang="en-US" sz="6000" dirty="0"/>
              <a:t>into the wilderness. There I saw a </a:t>
            </a:r>
            <a:r>
              <a:rPr lang="en-US" sz="6000" dirty="0">
                <a:solidFill>
                  <a:srgbClr val="FF0000"/>
                </a:solidFill>
              </a:rPr>
              <a:t>woman sitting on a scarlet beast </a:t>
            </a:r>
            <a:r>
              <a:rPr lang="en-US" sz="6000" dirty="0"/>
              <a:t>that had seven heads and ten horns, and blasphemies against God were written all over it. </a:t>
            </a:r>
          </a:p>
        </p:txBody>
      </p:sp>
    </p:spTree>
    <p:extLst>
      <p:ext uri="{BB962C8B-B14F-4D97-AF65-F5344CB8AC3E}">
        <p14:creationId xmlns:p14="http://schemas.microsoft.com/office/powerpoint/2010/main" val="12050546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17:1-5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a:t>
            </a:r>
            <a:r>
              <a:rPr lang="en-US" sz="5400" dirty="0" smtClean="0"/>
              <a:t>4 </a:t>
            </a:r>
            <a:r>
              <a:rPr lang="en-US" sz="5400" dirty="0"/>
              <a:t>The </a:t>
            </a:r>
            <a:r>
              <a:rPr lang="en-US" sz="5400" dirty="0">
                <a:solidFill>
                  <a:srgbClr val="FF0000"/>
                </a:solidFill>
              </a:rPr>
              <a:t>woman wore </a:t>
            </a:r>
            <a:r>
              <a:rPr lang="en-US" sz="5400" dirty="0">
                <a:solidFill>
                  <a:srgbClr val="7030A0"/>
                </a:solidFill>
              </a:rPr>
              <a:t>purple</a:t>
            </a:r>
            <a:r>
              <a:rPr lang="en-US" sz="5400" dirty="0">
                <a:solidFill>
                  <a:srgbClr val="FF0000"/>
                </a:solidFill>
              </a:rPr>
              <a:t> and </a:t>
            </a:r>
            <a:r>
              <a:rPr lang="en-US" sz="5400" dirty="0">
                <a:solidFill>
                  <a:srgbClr val="C00000"/>
                </a:solidFill>
              </a:rPr>
              <a:t>scarlet</a:t>
            </a:r>
            <a:r>
              <a:rPr lang="en-US" sz="5400" dirty="0">
                <a:solidFill>
                  <a:srgbClr val="FF0000"/>
                </a:solidFill>
              </a:rPr>
              <a:t> clothing and beautiful jewelry </a:t>
            </a:r>
            <a:r>
              <a:rPr lang="en-US" sz="5400" dirty="0"/>
              <a:t>made of gold and precious gems and pearls. </a:t>
            </a:r>
            <a:r>
              <a:rPr lang="en-US" sz="5400" dirty="0">
                <a:solidFill>
                  <a:srgbClr val="FF0000"/>
                </a:solidFill>
              </a:rPr>
              <a:t>In her hand she held a gold goblet</a:t>
            </a:r>
            <a:r>
              <a:rPr lang="en-US" sz="5400" dirty="0"/>
              <a:t> full of obscenities and the impurities of her immorality. </a:t>
            </a:r>
          </a:p>
        </p:txBody>
      </p:sp>
    </p:spTree>
    <p:extLst>
      <p:ext uri="{BB962C8B-B14F-4D97-AF65-F5344CB8AC3E}">
        <p14:creationId xmlns:p14="http://schemas.microsoft.com/office/powerpoint/2010/main" val="24153858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3260" y="2160967"/>
            <a:ext cx="10590734" cy="4282723"/>
          </a:xfrm>
          <a:prstGeom prst="rect">
            <a:avLst/>
          </a:prstGeom>
        </p:spPr>
      </p:pic>
      <p:sp>
        <p:nvSpPr>
          <p:cNvPr id="5" name="TextBox 4"/>
          <p:cNvSpPr txBox="1"/>
          <p:nvPr/>
        </p:nvSpPr>
        <p:spPr>
          <a:xfrm>
            <a:off x="1737422" y="723330"/>
            <a:ext cx="8562409" cy="584775"/>
          </a:xfrm>
          <a:prstGeom prst="rect">
            <a:avLst/>
          </a:prstGeom>
          <a:noFill/>
        </p:spPr>
        <p:txBody>
          <a:bodyPr wrap="none" rtlCol="0">
            <a:spAutoFit/>
          </a:bodyPr>
          <a:lstStyle/>
          <a:p>
            <a:r>
              <a:rPr lang="en-US" sz="3200" dirty="0" smtClean="0">
                <a:solidFill>
                  <a:srgbClr val="FF0000"/>
                </a:solidFill>
              </a:rPr>
              <a:t>Church (woman) Wore Purple </a:t>
            </a:r>
            <a:r>
              <a:rPr lang="en-US" sz="3200" dirty="0">
                <a:solidFill>
                  <a:srgbClr val="FF0000"/>
                </a:solidFill>
              </a:rPr>
              <a:t>and </a:t>
            </a:r>
            <a:r>
              <a:rPr lang="en-US" sz="3200" dirty="0" smtClean="0">
                <a:solidFill>
                  <a:srgbClr val="FF0000"/>
                </a:solidFill>
              </a:rPr>
              <a:t>Scarlet Clothing</a:t>
            </a:r>
            <a:endParaRPr lang="en-US" sz="3200" dirty="0">
              <a:solidFill>
                <a:prstClr val="black"/>
              </a:solidFill>
            </a:endParaRPr>
          </a:p>
        </p:txBody>
      </p:sp>
    </p:spTree>
    <p:extLst>
      <p:ext uri="{BB962C8B-B14F-4D97-AF65-F5344CB8AC3E}">
        <p14:creationId xmlns:p14="http://schemas.microsoft.com/office/powerpoint/2010/main" val="502829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pPr algn="ctr"/>
            <a:r>
              <a:rPr lang="en-US" b="1" dirty="0" smtClean="0">
                <a:solidFill>
                  <a:schemeClr val="bg1">
                    <a:lumMod val="95000"/>
                  </a:schemeClr>
                </a:solidFill>
              </a:rPr>
              <a:t>The Church (she) Held </a:t>
            </a:r>
            <a:r>
              <a:rPr lang="en-US" b="1" dirty="0">
                <a:solidFill>
                  <a:schemeClr val="bg1">
                    <a:lumMod val="95000"/>
                  </a:schemeClr>
                </a:solidFill>
              </a:rPr>
              <a:t>a </a:t>
            </a:r>
            <a:r>
              <a:rPr lang="en-US" b="1" dirty="0" smtClean="0">
                <a:solidFill>
                  <a:schemeClr val="bg1">
                    <a:lumMod val="95000"/>
                  </a:schemeClr>
                </a:solidFill>
              </a:rPr>
              <a:t>Gold Goblet </a:t>
            </a:r>
            <a:endParaRPr lang="en-US" b="1" dirty="0">
              <a:solidFill>
                <a:schemeClr val="bg1">
                  <a:lumMod val="9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203" y="1915993"/>
            <a:ext cx="3849851" cy="4942007"/>
          </a:xfrm>
          <a:prstGeom prst="rect">
            <a:avLst/>
          </a:prstGeom>
        </p:spPr>
      </p:pic>
    </p:spTree>
    <p:extLst>
      <p:ext uri="{BB962C8B-B14F-4D97-AF65-F5344CB8AC3E}">
        <p14:creationId xmlns:p14="http://schemas.microsoft.com/office/powerpoint/2010/main" val="288351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5031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159" y="1685421"/>
            <a:ext cx="7714916" cy="5230713"/>
          </a:xfrm>
          <a:prstGeom prst="rect">
            <a:avLst/>
          </a:prstGeom>
        </p:spPr>
      </p:pic>
      <p:sp>
        <p:nvSpPr>
          <p:cNvPr id="4" name="Title 1"/>
          <p:cNvSpPr txBox="1">
            <a:spLocks/>
          </p:cNvSpPr>
          <p:nvPr/>
        </p:nvSpPr>
        <p:spPr>
          <a:xfrm>
            <a:off x="840475" y="383533"/>
            <a:ext cx="10515600"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smtClean="0"/>
              <a:t>SALVATION  IS  A  GIFT</a:t>
            </a:r>
            <a:endParaRPr lang="en-US" sz="6600" b="1" dirty="0"/>
          </a:p>
        </p:txBody>
      </p:sp>
      <p:sp>
        <p:nvSpPr>
          <p:cNvPr id="5" name="TextBox 4"/>
          <p:cNvSpPr txBox="1"/>
          <p:nvPr/>
        </p:nvSpPr>
        <p:spPr>
          <a:xfrm>
            <a:off x="286602" y="2210937"/>
            <a:ext cx="3248167" cy="3970318"/>
          </a:xfrm>
          <a:prstGeom prst="rect">
            <a:avLst/>
          </a:prstGeom>
          <a:noFill/>
        </p:spPr>
        <p:txBody>
          <a:bodyPr wrap="square" rtlCol="0">
            <a:spAutoFit/>
          </a:bodyPr>
          <a:lstStyle/>
          <a:p>
            <a:r>
              <a:rPr lang="en-US" sz="2800" dirty="0" smtClean="0"/>
              <a:t>But there are many others who will confortable enjoy the gift of salvation and experienced its blessing even now as they wait for the final gift – eternal life.</a:t>
            </a:r>
            <a:endParaRPr lang="en-US" sz="2800" dirty="0"/>
          </a:p>
        </p:txBody>
      </p:sp>
    </p:spTree>
    <p:extLst>
      <p:ext uri="{BB962C8B-B14F-4D97-AF65-F5344CB8AC3E}">
        <p14:creationId xmlns:p14="http://schemas.microsoft.com/office/powerpoint/2010/main" val="758318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455613"/>
            <a:ext cx="7896225"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614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6 And I saw another angel flying through the sky, carrying the eternal </a:t>
            </a:r>
            <a:r>
              <a:rPr lang="en-US" sz="6000" dirty="0">
                <a:solidFill>
                  <a:srgbClr val="FF0000"/>
                </a:solidFill>
              </a:rPr>
              <a:t>Good News to proclaim to</a:t>
            </a:r>
            <a:r>
              <a:rPr lang="en-US" sz="6000" dirty="0"/>
              <a:t> the people who belong to this world—to </a:t>
            </a:r>
            <a:r>
              <a:rPr lang="en-US" sz="6000" dirty="0">
                <a:solidFill>
                  <a:srgbClr val="FF0000"/>
                </a:solidFill>
              </a:rPr>
              <a:t>every nation, tribe, language, and people.</a:t>
            </a:r>
            <a:r>
              <a:rPr lang="en-US" sz="6000" dirty="0"/>
              <a:t> </a:t>
            </a:r>
          </a:p>
        </p:txBody>
      </p:sp>
    </p:spTree>
    <p:extLst>
      <p:ext uri="{BB962C8B-B14F-4D97-AF65-F5344CB8AC3E}">
        <p14:creationId xmlns:p14="http://schemas.microsoft.com/office/powerpoint/2010/main" val="42316867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7 </a:t>
            </a:r>
            <a:r>
              <a:rPr lang="en-US" sz="6000" dirty="0"/>
              <a:t>“Fear God,” he shouted. “Give glory to him. </a:t>
            </a:r>
            <a:r>
              <a:rPr lang="en-US" sz="6000" dirty="0">
                <a:solidFill>
                  <a:srgbClr val="FF0000"/>
                </a:solidFill>
              </a:rPr>
              <a:t>For the time has come when he will sit as judge</a:t>
            </a:r>
            <a:r>
              <a:rPr lang="en-US" sz="6000" dirty="0"/>
              <a:t>. Worship him who made the heavens, the earth, the sea, and all the springs of water</a:t>
            </a:r>
            <a:r>
              <a:rPr lang="en-US" sz="6000" dirty="0" smtClean="0"/>
              <a:t>.”</a:t>
            </a:r>
            <a:endParaRPr lang="en-US" sz="6000" dirty="0"/>
          </a:p>
        </p:txBody>
      </p:sp>
    </p:spTree>
    <p:extLst>
      <p:ext uri="{BB962C8B-B14F-4D97-AF65-F5344CB8AC3E}">
        <p14:creationId xmlns:p14="http://schemas.microsoft.com/office/powerpoint/2010/main" val="6152118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8 </a:t>
            </a:r>
            <a:r>
              <a:rPr lang="en-US" sz="6000" dirty="0"/>
              <a:t>Then another angel followed him through the sky, shouting, </a:t>
            </a:r>
            <a:r>
              <a:rPr lang="en-US" sz="6000" dirty="0">
                <a:solidFill>
                  <a:srgbClr val="FF0000"/>
                </a:solidFill>
              </a:rPr>
              <a:t>“Babylon is fallen—that great city is fallen</a:t>
            </a:r>
            <a:r>
              <a:rPr lang="en-US" sz="6000" dirty="0"/>
              <a:t>—because she made all the nations of the world </a:t>
            </a:r>
            <a:r>
              <a:rPr lang="en-US" sz="6000" dirty="0">
                <a:solidFill>
                  <a:srgbClr val="FF0000"/>
                </a:solidFill>
              </a:rPr>
              <a:t>drink the wine </a:t>
            </a:r>
            <a:r>
              <a:rPr lang="en-US" sz="6000" dirty="0"/>
              <a:t>of her passionate immorality</a:t>
            </a:r>
            <a:r>
              <a:rPr lang="en-US" sz="6000" dirty="0" smtClean="0"/>
              <a:t>.”</a:t>
            </a:r>
            <a:endParaRPr lang="en-US" sz="6000" dirty="0"/>
          </a:p>
        </p:txBody>
      </p:sp>
    </p:spTree>
    <p:extLst>
      <p:ext uri="{BB962C8B-B14F-4D97-AF65-F5344CB8AC3E}">
        <p14:creationId xmlns:p14="http://schemas.microsoft.com/office/powerpoint/2010/main" val="34076418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9 </a:t>
            </a:r>
            <a:r>
              <a:rPr lang="en-US" sz="6000" dirty="0"/>
              <a:t>Then a third angel followed them, shouting, “</a:t>
            </a:r>
            <a:r>
              <a:rPr lang="en-US" sz="6000" dirty="0">
                <a:solidFill>
                  <a:srgbClr val="FF0000"/>
                </a:solidFill>
              </a:rPr>
              <a:t>Anyone who worships the beast </a:t>
            </a:r>
            <a:r>
              <a:rPr lang="en-US" sz="6000" dirty="0"/>
              <a:t>and his statue or who accepts </a:t>
            </a:r>
            <a:r>
              <a:rPr lang="en-US" sz="6000" dirty="0">
                <a:solidFill>
                  <a:srgbClr val="FF0000"/>
                </a:solidFill>
              </a:rPr>
              <a:t>his mark </a:t>
            </a:r>
            <a:r>
              <a:rPr lang="en-US" sz="6000" dirty="0"/>
              <a:t>on the forehead or on the </a:t>
            </a:r>
            <a:r>
              <a:rPr lang="en-US" sz="6000" dirty="0" smtClean="0"/>
              <a:t>hand.</a:t>
            </a:r>
            <a:endParaRPr lang="en-US" sz="6000" dirty="0"/>
          </a:p>
        </p:txBody>
      </p:sp>
    </p:spTree>
    <p:extLst>
      <p:ext uri="{BB962C8B-B14F-4D97-AF65-F5344CB8AC3E}">
        <p14:creationId xmlns:p14="http://schemas.microsoft.com/office/powerpoint/2010/main" val="31641508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10 </a:t>
            </a:r>
            <a:r>
              <a:rPr lang="en-US" sz="6000" dirty="0"/>
              <a:t>must </a:t>
            </a:r>
            <a:r>
              <a:rPr lang="en-US" sz="6000" dirty="0">
                <a:solidFill>
                  <a:srgbClr val="FF0000"/>
                </a:solidFill>
              </a:rPr>
              <a:t>drink the wine </a:t>
            </a:r>
            <a:r>
              <a:rPr lang="en-US" sz="6000" dirty="0"/>
              <a:t>of God’s anger. It has been poured full strength into God’s cup of wrath. And they </a:t>
            </a:r>
            <a:r>
              <a:rPr lang="en-US" sz="6000" dirty="0">
                <a:solidFill>
                  <a:srgbClr val="FF0000"/>
                </a:solidFill>
              </a:rPr>
              <a:t>will be tormented </a:t>
            </a:r>
            <a:r>
              <a:rPr lang="en-US" sz="6000" dirty="0"/>
              <a:t>with fire and burning sulfur in the presence of the holy angels and the Lamb. </a:t>
            </a:r>
          </a:p>
        </p:txBody>
      </p:sp>
    </p:spTree>
    <p:extLst>
      <p:ext uri="{BB962C8B-B14F-4D97-AF65-F5344CB8AC3E}">
        <p14:creationId xmlns:p14="http://schemas.microsoft.com/office/powerpoint/2010/main" val="39596713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11 </a:t>
            </a:r>
            <a:r>
              <a:rPr lang="en-US" sz="6000" dirty="0"/>
              <a:t>The smoke of their torment will rise forever and ever, and they will have no relief day or night, for </a:t>
            </a:r>
            <a:r>
              <a:rPr lang="en-US" sz="6000" dirty="0">
                <a:solidFill>
                  <a:srgbClr val="FF0000"/>
                </a:solidFill>
              </a:rPr>
              <a:t>they have worshiped the beast and his statue and have accepted the mark of his name</a:t>
            </a:r>
            <a:r>
              <a:rPr lang="en-US" sz="6000" dirty="0" smtClean="0"/>
              <a:t>.”</a:t>
            </a:r>
            <a:endParaRPr lang="en-US" sz="6000" dirty="0"/>
          </a:p>
        </p:txBody>
      </p:sp>
    </p:spTree>
    <p:extLst>
      <p:ext uri="{BB962C8B-B14F-4D97-AF65-F5344CB8AC3E}">
        <p14:creationId xmlns:p14="http://schemas.microsoft.com/office/powerpoint/2010/main" val="36691335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12 </a:t>
            </a:r>
            <a:r>
              <a:rPr lang="en-US" sz="6000" dirty="0"/>
              <a:t>This means that God’s holy people </a:t>
            </a:r>
            <a:r>
              <a:rPr lang="en-US" sz="6000" dirty="0">
                <a:solidFill>
                  <a:srgbClr val="FF0000"/>
                </a:solidFill>
              </a:rPr>
              <a:t>must endure persecution patiently, obeying his commands </a:t>
            </a:r>
            <a:r>
              <a:rPr lang="en-US" sz="6000" dirty="0"/>
              <a:t>and maintaining </a:t>
            </a:r>
            <a:r>
              <a:rPr lang="en-US" sz="6000" dirty="0">
                <a:solidFill>
                  <a:srgbClr val="FF0000"/>
                </a:solidFill>
              </a:rPr>
              <a:t>their faith in Jesus</a:t>
            </a:r>
            <a:r>
              <a:rPr lang="en-US" sz="6000" dirty="0"/>
              <a:t>.</a:t>
            </a:r>
          </a:p>
        </p:txBody>
      </p:sp>
    </p:spTree>
    <p:extLst>
      <p:ext uri="{BB962C8B-B14F-4D97-AF65-F5344CB8AC3E}">
        <p14:creationId xmlns:p14="http://schemas.microsoft.com/office/powerpoint/2010/main" val="22781881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65272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2039"/>
          </a:xfrm>
          <a:solidFill>
            <a:schemeClr val="accent2">
              <a:lumMod val="40000"/>
              <a:lumOff val="60000"/>
            </a:schemeClr>
          </a:solidFill>
        </p:spPr>
        <p:txBody>
          <a:bodyPr>
            <a:normAutofit fontScale="90000"/>
          </a:bodyPr>
          <a:lstStyle/>
          <a:p>
            <a:pPr algn="ctr"/>
            <a:r>
              <a:rPr lang="en-US" sz="6600" b="1" dirty="0"/>
              <a:t>Wicked Dead Came Back to Life</a:t>
            </a:r>
            <a:br>
              <a:rPr lang="en-US" sz="6600" b="1" dirty="0"/>
            </a:br>
            <a:r>
              <a:rPr lang="en-US" sz="6600" b="1" dirty="0"/>
              <a:t>– After 1000 Years</a:t>
            </a:r>
          </a:p>
        </p:txBody>
      </p:sp>
      <p:sp>
        <p:nvSpPr>
          <p:cNvPr id="3" name="Content Placeholder 2"/>
          <p:cNvSpPr>
            <a:spLocks noGrp="1"/>
          </p:cNvSpPr>
          <p:nvPr>
            <p:ph idx="1"/>
          </p:nvPr>
        </p:nvSpPr>
        <p:spPr>
          <a:xfrm>
            <a:off x="234462" y="2815389"/>
            <a:ext cx="11723076" cy="3716416"/>
          </a:xfrm>
        </p:spPr>
        <p:txBody>
          <a:bodyPr>
            <a:noAutofit/>
          </a:bodyPr>
          <a:lstStyle/>
          <a:p>
            <a:r>
              <a:rPr lang="en-US" sz="5400" dirty="0" smtClean="0"/>
              <a:t>Rev 20:5</a:t>
            </a:r>
          </a:p>
          <a:p>
            <a:r>
              <a:rPr lang="en-US" sz="5400" dirty="0"/>
              <a:t>5 This is the first resurrection. </a:t>
            </a:r>
            <a:r>
              <a:rPr lang="en-US" sz="5400" dirty="0" smtClean="0"/>
              <a:t>The </a:t>
            </a:r>
            <a:r>
              <a:rPr lang="en-US" sz="5400" dirty="0"/>
              <a:t>rest of the dead </a:t>
            </a:r>
            <a:r>
              <a:rPr lang="en-US" sz="5400" dirty="0">
                <a:solidFill>
                  <a:srgbClr val="FF0000"/>
                </a:solidFill>
              </a:rPr>
              <a:t>did not come back to life until the thousand years had ended</a:t>
            </a:r>
            <a:r>
              <a:rPr lang="en-US" sz="5400" dirty="0" smtClean="0"/>
              <a:t>.</a:t>
            </a:r>
            <a:endParaRPr lang="en-US" sz="5400" dirty="0"/>
          </a:p>
        </p:txBody>
      </p:sp>
    </p:spTree>
    <p:extLst>
      <p:ext uri="{BB962C8B-B14F-4D97-AF65-F5344CB8AC3E}">
        <p14:creationId xmlns:p14="http://schemas.microsoft.com/office/powerpoint/2010/main" val="1006184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066" y="173421"/>
            <a:ext cx="8297984" cy="597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672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Plagues – Wrath of God </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Rev 15: 1-3</a:t>
            </a:r>
            <a:br>
              <a:rPr lang="en-US" sz="5400" dirty="0"/>
            </a:br>
            <a:r>
              <a:rPr lang="en-US" sz="5400" dirty="0"/>
              <a:t>Then I saw in heaven another marvelous event of great significance. Seven angels were </a:t>
            </a:r>
            <a:r>
              <a:rPr lang="en-US" sz="5400" u="sng" dirty="0"/>
              <a:t>holding the seven last plagues</a:t>
            </a:r>
            <a:r>
              <a:rPr lang="en-US" sz="5400" dirty="0"/>
              <a:t>, which would bring God’s wrath to completion. </a:t>
            </a:r>
            <a:r>
              <a:rPr lang="en-US" sz="5400" dirty="0" smtClean="0"/>
              <a:t>2 I </a:t>
            </a:r>
            <a:r>
              <a:rPr lang="en-US" sz="5400" dirty="0"/>
              <a:t>saw before me what seemed to be a </a:t>
            </a:r>
            <a:r>
              <a:rPr lang="en-US" sz="5400" dirty="0">
                <a:solidFill>
                  <a:srgbClr val="FF0000"/>
                </a:solidFill>
              </a:rPr>
              <a:t>glass sea</a:t>
            </a:r>
            <a:r>
              <a:rPr lang="en-US" sz="5400" dirty="0"/>
              <a:t> mixed </a:t>
            </a:r>
            <a:r>
              <a:rPr lang="en-US" sz="5400" dirty="0" smtClean="0"/>
              <a:t>with …</a:t>
            </a:r>
            <a:endParaRPr lang="en-US" sz="5400" dirty="0"/>
          </a:p>
        </p:txBody>
      </p:sp>
    </p:spTree>
    <p:extLst>
      <p:ext uri="{BB962C8B-B14F-4D97-AF65-F5344CB8AC3E}">
        <p14:creationId xmlns:p14="http://schemas.microsoft.com/office/powerpoint/2010/main" val="30710586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90688"/>
            <a:ext cx="12192000" cy="5167312"/>
          </a:xfrm>
        </p:spPr>
        <p:txBody>
          <a:bodyPr>
            <a:noAutofit/>
          </a:bodyPr>
          <a:lstStyle/>
          <a:p>
            <a:r>
              <a:rPr lang="en-US" sz="5400" dirty="0" smtClean="0"/>
              <a:t>fire</a:t>
            </a:r>
            <a:r>
              <a:rPr lang="en-US" sz="5400" dirty="0"/>
              <a:t>. And </a:t>
            </a:r>
            <a:r>
              <a:rPr lang="en-US" sz="5400" dirty="0">
                <a:solidFill>
                  <a:srgbClr val="FF0000"/>
                </a:solidFill>
              </a:rPr>
              <a:t>on it stood all the people who had been victorious over the beast </a:t>
            </a:r>
            <a:r>
              <a:rPr lang="en-US" sz="5400" dirty="0"/>
              <a:t>and his statue and the number representing his name. </a:t>
            </a:r>
            <a:r>
              <a:rPr lang="en-US" sz="5400" b="1" dirty="0">
                <a:solidFill>
                  <a:schemeClr val="accent1">
                    <a:lumMod val="75000"/>
                  </a:schemeClr>
                </a:solidFill>
              </a:rPr>
              <a:t>They were all holding harps that God had given them</a:t>
            </a:r>
            <a:r>
              <a:rPr lang="en-US" sz="5400" dirty="0"/>
              <a:t>. 3 And they were singing the song of Moses, the servant of God, and the song of the Lamb</a:t>
            </a: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769883" y="344104"/>
            <a:ext cx="10515600" cy="1325563"/>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smtClean="0"/>
              <a:t>Plagues – Wrath of God </a:t>
            </a:r>
            <a:endParaRPr lang="en-US" sz="6600" b="1" dirty="0"/>
          </a:p>
        </p:txBody>
      </p:sp>
    </p:spTree>
    <p:extLst>
      <p:ext uri="{BB962C8B-B14F-4D97-AF65-F5344CB8AC3E}">
        <p14:creationId xmlns:p14="http://schemas.microsoft.com/office/powerpoint/2010/main" val="2645332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462" y="1690688"/>
            <a:ext cx="11723076" cy="4841117"/>
          </a:xfrm>
        </p:spPr>
        <p:txBody>
          <a:bodyPr>
            <a:noAutofit/>
          </a:bodyPr>
          <a:lstStyle/>
          <a:p>
            <a:r>
              <a:rPr lang="en-US" sz="5400" dirty="0" smtClean="0"/>
              <a:t>Rev 15:8 </a:t>
            </a:r>
            <a:r>
              <a:rPr lang="en-US" sz="5400" dirty="0"/>
              <a:t>The </a:t>
            </a:r>
            <a:r>
              <a:rPr lang="en-US" sz="5400" dirty="0">
                <a:solidFill>
                  <a:srgbClr val="FF0000"/>
                </a:solidFill>
              </a:rPr>
              <a:t>Temple</a:t>
            </a:r>
            <a:r>
              <a:rPr lang="en-US" sz="5400" dirty="0"/>
              <a:t> was filled with smoke from God’s glory and power. </a:t>
            </a:r>
            <a:r>
              <a:rPr lang="en-US" sz="5400" b="1" dirty="0">
                <a:solidFill>
                  <a:schemeClr val="accent1">
                    <a:lumMod val="75000"/>
                  </a:schemeClr>
                </a:solidFill>
              </a:rPr>
              <a:t>No one could enter the Temple</a:t>
            </a:r>
            <a:r>
              <a:rPr lang="en-US" sz="5400" dirty="0"/>
              <a:t> </a:t>
            </a:r>
            <a:r>
              <a:rPr lang="en-US" sz="5400" u="sng" dirty="0"/>
              <a:t>until</a:t>
            </a:r>
            <a:r>
              <a:rPr lang="en-US" sz="5400" dirty="0"/>
              <a:t> the seven angels </a:t>
            </a:r>
            <a:r>
              <a:rPr lang="en-US" sz="5400" dirty="0">
                <a:solidFill>
                  <a:srgbClr val="FF0000"/>
                </a:solidFill>
              </a:rPr>
              <a:t>had completed </a:t>
            </a:r>
            <a:r>
              <a:rPr lang="en-US" sz="5400" dirty="0"/>
              <a:t>pouring out the seven plagues</a:t>
            </a:r>
            <a:r>
              <a:rPr lang="en-US" sz="5400" dirty="0" smtClean="0"/>
              <a:t>.</a:t>
            </a:r>
          </a:p>
          <a:p>
            <a:pPr marL="0" indent="0" algn="ctr">
              <a:buNone/>
            </a:pPr>
            <a:r>
              <a:rPr lang="en-US" sz="4400" b="1" dirty="0" smtClean="0">
                <a:solidFill>
                  <a:schemeClr val="accent1">
                    <a:lumMod val="75000"/>
                  </a:schemeClr>
                </a:solidFill>
              </a:rPr>
              <a:t>[The Temple is in heaven]</a:t>
            </a:r>
            <a:endParaRPr lang="en-US" sz="4400" b="1" dirty="0">
              <a:solidFill>
                <a:schemeClr val="accent1">
                  <a:lumMod val="75000"/>
                </a:schemeClr>
              </a:solidFill>
            </a:endParaRPr>
          </a:p>
        </p:txBody>
      </p:sp>
      <p:sp>
        <p:nvSpPr>
          <p:cNvPr id="5" name="Title 1"/>
          <p:cNvSpPr>
            <a:spLocks noGrp="1"/>
          </p:cNvSpPr>
          <p:nvPr>
            <p:ph type="title"/>
          </p:nvPr>
        </p:nvSpPr>
        <p:spPr>
          <a:xfrm>
            <a:off x="838200" y="365125"/>
            <a:ext cx="10515600" cy="1325563"/>
          </a:xfrm>
          <a:solidFill>
            <a:schemeClr val="accent2">
              <a:lumMod val="40000"/>
              <a:lumOff val="60000"/>
            </a:schemeClr>
          </a:solidFill>
        </p:spPr>
        <p:txBody>
          <a:bodyPr>
            <a:normAutofit/>
          </a:bodyPr>
          <a:lstStyle/>
          <a:p>
            <a:pPr algn="ctr"/>
            <a:r>
              <a:rPr lang="en-US" sz="6600" b="1" dirty="0" smtClean="0"/>
              <a:t>Plagues – Wrath of God </a:t>
            </a:r>
            <a:endParaRPr lang="en-US" sz="6600" b="1" dirty="0"/>
          </a:p>
        </p:txBody>
      </p:sp>
    </p:spTree>
    <p:extLst>
      <p:ext uri="{BB962C8B-B14F-4D97-AF65-F5344CB8AC3E}">
        <p14:creationId xmlns:p14="http://schemas.microsoft.com/office/powerpoint/2010/main" val="23844896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87540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12:17.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17 And the dragon was angry at the woman and declared war against the rest of her children—all </a:t>
            </a:r>
            <a:r>
              <a:rPr lang="en-US" sz="6000" dirty="0">
                <a:solidFill>
                  <a:srgbClr val="FF0000"/>
                </a:solidFill>
              </a:rPr>
              <a:t>who keep God’s commandments </a:t>
            </a:r>
            <a:r>
              <a:rPr lang="en-US" sz="6000" dirty="0"/>
              <a:t>and</a:t>
            </a:r>
            <a:r>
              <a:rPr lang="en-US" sz="6000" dirty="0">
                <a:solidFill>
                  <a:srgbClr val="FF0000"/>
                </a:solidFill>
              </a:rPr>
              <a:t> maintain their testimony for Jesus</a:t>
            </a:r>
            <a:r>
              <a:rPr lang="en-US" sz="6000" dirty="0"/>
              <a:t>.</a:t>
            </a:r>
          </a:p>
        </p:txBody>
      </p:sp>
    </p:spTree>
    <p:extLst>
      <p:ext uri="{BB962C8B-B14F-4D97-AF65-F5344CB8AC3E}">
        <p14:creationId xmlns:p14="http://schemas.microsoft.com/office/powerpoint/2010/main" val="20231044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173809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20:10.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10 Then the </a:t>
            </a:r>
            <a:r>
              <a:rPr lang="en-US" sz="6000" dirty="0">
                <a:solidFill>
                  <a:srgbClr val="FF0000"/>
                </a:solidFill>
              </a:rPr>
              <a:t>devil,</a:t>
            </a:r>
            <a:r>
              <a:rPr lang="en-US" sz="6000" dirty="0"/>
              <a:t> who had deceived them, was thrown into the fiery lake of burning sulfur, </a:t>
            </a:r>
            <a:r>
              <a:rPr lang="en-US" sz="6000" dirty="0">
                <a:solidFill>
                  <a:srgbClr val="FF0000"/>
                </a:solidFill>
              </a:rPr>
              <a:t>joining the beast </a:t>
            </a:r>
            <a:r>
              <a:rPr lang="en-US" sz="6000" dirty="0"/>
              <a:t>and </a:t>
            </a:r>
            <a:r>
              <a:rPr lang="en-US" sz="6000" dirty="0">
                <a:solidFill>
                  <a:srgbClr val="FF0000"/>
                </a:solidFill>
              </a:rPr>
              <a:t>the false prophet</a:t>
            </a:r>
            <a:r>
              <a:rPr lang="en-US" sz="6000" dirty="0"/>
              <a:t>. </a:t>
            </a:r>
          </a:p>
        </p:txBody>
      </p:sp>
    </p:spTree>
    <p:extLst>
      <p:ext uri="{BB962C8B-B14F-4D97-AF65-F5344CB8AC3E}">
        <p14:creationId xmlns:p14="http://schemas.microsoft.com/office/powerpoint/2010/main" val="20231044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20:14-15.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14 Then </a:t>
            </a:r>
            <a:r>
              <a:rPr lang="en-US" sz="5400" dirty="0">
                <a:solidFill>
                  <a:srgbClr val="FF0000"/>
                </a:solidFill>
              </a:rPr>
              <a:t>death</a:t>
            </a:r>
            <a:r>
              <a:rPr lang="en-US" sz="5400" dirty="0"/>
              <a:t> and the </a:t>
            </a:r>
            <a:r>
              <a:rPr lang="en-US" sz="5400" dirty="0">
                <a:solidFill>
                  <a:srgbClr val="FF0000"/>
                </a:solidFill>
              </a:rPr>
              <a:t>grave</a:t>
            </a:r>
            <a:r>
              <a:rPr lang="en-US" sz="5400" dirty="0"/>
              <a:t> were thrown into the lake of fire. This lake of fire is the second death. 15 And </a:t>
            </a:r>
            <a:r>
              <a:rPr lang="en-US" sz="5400" dirty="0">
                <a:solidFill>
                  <a:srgbClr val="FF0000"/>
                </a:solidFill>
              </a:rPr>
              <a:t>anyone whose name was not found recorded in the Book of Life </a:t>
            </a:r>
            <a:r>
              <a:rPr lang="en-US" sz="5400" dirty="0"/>
              <a:t>was thrown into the lake of fire.</a:t>
            </a:r>
          </a:p>
        </p:txBody>
      </p:sp>
    </p:spTree>
    <p:extLst>
      <p:ext uri="{BB962C8B-B14F-4D97-AF65-F5344CB8AC3E}">
        <p14:creationId xmlns:p14="http://schemas.microsoft.com/office/powerpoint/2010/main" val="20231044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086094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3" y="596767"/>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4083" y="2967335"/>
            <a:ext cx="8163838" cy="1200329"/>
          </a:xfrm>
          <a:prstGeom prst="rect">
            <a:avLst/>
          </a:prstGeom>
          <a:noFill/>
        </p:spPr>
        <p:txBody>
          <a:bodyPr wrap="none" lIns="91440" tIns="45720" rIns="91440" bIns="45720">
            <a:spAutoFit/>
          </a:bodyPr>
          <a:lstStyle/>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Revelation in Review</a:t>
            </a:r>
            <a:endParaRPr lang="en-US" sz="7200" b="1" dirty="0">
              <a:ln w="13462">
                <a:solidFill>
                  <a:prstClr val="white"/>
                </a:solidFill>
                <a:prstDash val="solid"/>
              </a:ln>
              <a:solidFill>
                <a:srgbClr val="002060"/>
              </a:solidFill>
              <a:effectLst>
                <a:outerShdw dist="38100" dir="2700000" algn="bl" rotWithShape="0">
                  <a:srgbClr val="4472C4"/>
                </a:outerShdw>
              </a:effectLst>
            </a:endParaRP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499" y="0"/>
            <a:ext cx="9127002" cy="6857999"/>
          </a:xfrm>
          <a:prstGeom prst="rect">
            <a:avLst/>
          </a:prstGeom>
        </p:spPr>
      </p:pic>
    </p:spTree>
    <p:extLst>
      <p:ext uri="{BB962C8B-B14F-4D97-AF65-F5344CB8AC3E}">
        <p14:creationId xmlns:p14="http://schemas.microsoft.com/office/powerpoint/2010/main" val="27230701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525463"/>
            <a:ext cx="7896225" cy="580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900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10893</TotalTime>
  <Words>1456</Words>
  <Application>Microsoft Office PowerPoint</Application>
  <PresentationFormat>Custom</PresentationFormat>
  <Paragraphs>115</Paragraphs>
  <Slides>82</Slides>
  <Notes>0</Notes>
  <HiddenSlides>0</HiddenSlides>
  <MMClips>0</MMClips>
  <ScaleCrop>false</ScaleCrop>
  <HeadingPairs>
    <vt:vector size="4" baseType="variant">
      <vt:variant>
        <vt:lpstr>Theme</vt:lpstr>
      </vt:variant>
      <vt:variant>
        <vt:i4>13</vt:i4>
      </vt:variant>
      <vt:variant>
        <vt:lpstr>Slide Titles</vt:lpstr>
      </vt:variant>
      <vt:variant>
        <vt:i4>82</vt:i4>
      </vt:variant>
    </vt:vector>
  </HeadingPairs>
  <TitlesOfParts>
    <vt:vector size="95"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The study will begin at 7:30 PM</vt:lpstr>
      <vt:lpstr>Let us Pray and then start the Bible study..</vt:lpstr>
      <vt:lpstr>Let us start the Bible study..</vt:lpstr>
      <vt:lpstr>PowerPoint Presentation</vt:lpstr>
      <vt:lpstr>SALVATION  IS  A  GIFT</vt:lpstr>
      <vt:lpstr>PowerPoint Presentation</vt:lpstr>
      <vt:lpstr>PowerPoint Presentation</vt:lpstr>
      <vt:lpstr>PowerPoint Presentation</vt:lpstr>
      <vt:lpstr>PowerPoint Presentation</vt:lpstr>
      <vt:lpstr>PowerPoint Presentation</vt:lpstr>
      <vt:lpstr>Revelation 1:12-14.  (NLT)</vt:lpstr>
      <vt:lpstr>PowerPoint Presentation</vt:lpstr>
      <vt:lpstr>PowerPoint Presentation</vt:lpstr>
      <vt:lpstr>Revelation 3:15-17. (NLT)</vt:lpstr>
      <vt:lpstr>Revelation 3:15-17. (NLT)</vt:lpstr>
      <vt:lpstr>Revelation 3:18. (NLT)</vt:lpstr>
      <vt:lpstr>Revelation 3:20. (NLT)</vt:lpstr>
      <vt:lpstr>PowerPoint Presentation</vt:lpstr>
      <vt:lpstr>Revelation 5:4-7.  (NLT)</vt:lpstr>
      <vt:lpstr>Revelation 5:4-7.  (NLT)</vt:lpstr>
      <vt:lpstr>Revelation 5:4-7.  (NLT)</vt:lpstr>
      <vt:lpstr>PowerPoint Presentation</vt:lpstr>
      <vt:lpstr>PowerPoint Presentation</vt:lpstr>
      <vt:lpstr>Revelation 7:2  (NLT)</vt:lpstr>
      <vt:lpstr>Revelation 7:3  (NLT)</vt:lpstr>
      <vt:lpstr>Revelation 14:6  (NLT)</vt:lpstr>
      <vt:lpstr>Matthew 24:14  (NLT)</vt:lpstr>
      <vt:lpstr>PowerPoint Presentation</vt:lpstr>
      <vt:lpstr>Ezekiel 20:12.  (NLT)</vt:lpstr>
      <vt:lpstr>Ezekiel 20:20.  (NLT)</vt:lpstr>
      <vt:lpstr>Exodus 31:17.  (NLT)</vt:lpstr>
      <vt:lpstr>PowerPoint Presentation</vt:lpstr>
      <vt:lpstr>Revelation 10:8-9.  (NLT)</vt:lpstr>
      <vt:lpstr>PowerPoint Presentation</vt:lpstr>
      <vt:lpstr>1260 Years</vt:lpstr>
      <vt:lpstr>1260 Years</vt:lpstr>
      <vt:lpstr>The Two Witnesses</vt:lpstr>
      <vt:lpstr>PowerPoint Presentation</vt:lpstr>
      <vt:lpstr>PowerPoint Presentation</vt:lpstr>
      <vt:lpstr>PowerPoint Presentation</vt:lpstr>
      <vt:lpstr>PowerPoint Presentation</vt:lpstr>
      <vt:lpstr> Daniel 7:8 (NLT)</vt:lpstr>
      <vt:lpstr>Daniel 7:24-25  (NLT)</vt:lpstr>
      <vt:lpstr> The Little Horn Identified</vt:lpstr>
      <vt:lpstr> The Little Horn Identified</vt:lpstr>
      <vt:lpstr>PowerPoint Presentation</vt:lpstr>
      <vt:lpstr> Daniel 7:25 (KJV)</vt:lpstr>
      <vt:lpstr>PowerPoint Presentation</vt:lpstr>
      <vt:lpstr>  Q &amp; A  - Catholic Priest</vt:lpstr>
      <vt:lpstr>Q &amp; A  - Catholic Priest</vt:lpstr>
      <vt:lpstr>PowerPoint Presentation</vt:lpstr>
      <vt:lpstr> Revelation 13:11 (NLT)</vt:lpstr>
      <vt:lpstr>PowerPoint Presentation</vt:lpstr>
      <vt:lpstr>  Papacy Power – 1st Beast America’s Power – 2nd Beast</vt:lpstr>
      <vt:lpstr>Revelation 17:1-5  (NLT)</vt:lpstr>
      <vt:lpstr>Revelation 17:1-5  (NLT)</vt:lpstr>
      <vt:lpstr>PowerPoint Presentation</vt:lpstr>
      <vt:lpstr>The Church (she) Held a Gold Goblet </vt:lpstr>
      <vt:lpstr>PowerPoint Presentation</vt:lpstr>
      <vt:lpstr>PowerPoint Presentation</vt:lpstr>
      <vt:lpstr>Revelation 14:6-12  (NLT)</vt:lpstr>
      <vt:lpstr>Revelation 14:6-12  (NLT)</vt:lpstr>
      <vt:lpstr>Revelation 14:6-12  (NLT)</vt:lpstr>
      <vt:lpstr>Revelation 14:6-12  (NLT)</vt:lpstr>
      <vt:lpstr>Revelation 14:6-12  (NLT)</vt:lpstr>
      <vt:lpstr>Revelation 14:6-12  (NLT)</vt:lpstr>
      <vt:lpstr>Revelation 14:6-12  (NLT)</vt:lpstr>
      <vt:lpstr>PowerPoint Presentation</vt:lpstr>
      <vt:lpstr>Wicked Dead Came Back to Life – After 1000 Years</vt:lpstr>
      <vt:lpstr>Plagues – Wrath of God </vt:lpstr>
      <vt:lpstr>PowerPoint Presentation</vt:lpstr>
      <vt:lpstr>Plagues – Wrath of God </vt:lpstr>
      <vt:lpstr>PowerPoint Presentation</vt:lpstr>
      <vt:lpstr>Revelation 12:17.  (NLT)</vt:lpstr>
      <vt:lpstr>PowerPoint Presentation</vt:lpstr>
      <vt:lpstr>Revelation 20:10.  (NLT)</vt:lpstr>
      <vt:lpstr>Revelation 20:14-15.  (NLT)</vt:lpstr>
      <vt:lpstr>PowerPoint Presentation</vt:lpstr>
      <vt:lpstr>END  -  I am ready to answer any question you may have.</vt:lpstr>
      <vt:lpstr>PowerPoint Presentation</vt:lpstr>
      <vt:lpstr>Let us Pray to close the Bible study.</vt:lpstr>
      <vt:lpstr>Don’t Be Afraid to Follow Jesus!  “If you love Him, keep His commandments”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746</cp:revision>
  <dcterms:created xsi:type="dcterms:W3CDTF">2018-04-10T16:16:30Z</dcterms:created>
  <dcterms:modified xsi:type="dcterms:W3CDTF">2018-11-03T01:23:14Z</dcterms:modified>
</cp:coreProperties>
</file>