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336" r:id="rId2"/>
    <p:sldId id="341" r:id="rId3"/>
    <p:sldId id="436" r:id="rId4"/>
    <p:sldId id="534" r:id="rId5"/>
    <p:sldId id="925" r:id="rId6"/>
    <p:sldId id="882" r:id="rId7"/>
    <p:sldId id="980" r:id="rId8"/>
    <p:sldId id="986" r:id="rId9"/>
    <p:sldId id="633" r:id="rId10"/>
    <p:sldId id="914" r:id="rId11"/>
    <p:sldId id="987" r:id="rId12"/>
    <p:sldId id="988" r:id="rId13"/>
    <p:sldId id="989" r:id="rId14"/>
    <p:sldId id="990" r:id="rId15"/>
    <p:sldId id="991" r:id="rId16"/>
    <p:sldId id="871" r:id="rId17"/>
    <p:sldId id="992" r:id="rId18"/>
    <p:sldId id="1076" r:id="rId19"/>
    <p:sldId id="873" r:id="rId20"/>
    <p:sldId id="1035" r:id="rId21"/>
    <p:sldId id="1036" r:id="rId22"/>
    <p:sldId id="1037" r:id="rId23"/>
    <p:sldId id="1038" r:id="rId24"/>
    <p:sldId id="1039" r:id="rId25"/>
    <p:sldId id="1040" r:id="rId26"/>
    <p:sldId id="993" r:id="rId27"/>
    <p:sldId id="1072" r:id="rId28"/>
    <p:sldId id="1073" r:id="rId29"/>
    <p:sldId id="1074" r:id="rId30"/>
    <p:sldId id="1075" r:id="rId31"/>
    <p:sldId id="994" r:id="rId32"/>
    <p:sldId id="1042" r:id="rId33"/>
    <p:sldId id="1043" r:id="rId34"/>
    <p:sldId id="995" r:id="rId35"/>
    <p:sldId id="1044" r:id="rId36"/>
    <p:sldId id="1045" r:id="rId37"/>
    <p:sldId id="996" r:id="rId38"/>
    <p:sldId id="1046" r:id="rId39"/>
    <p:sldId id="1047" r:id="rId40"/>
    <p:sldId id="1048" r:id="rId41"/>
    <p:sldId id="1067" r:id="rId42"/>
    <p:sldId id="1068" r:id="rId43"/>
    <p:sldId id="1050" r:id="rId44"/>
    <p:sldId id="1051" r:id="rId45"/>
    <p:sldId id="997" r:id="rId46"/>
    <p:sldId id="1052" r:id="rId47"/>
    <p:sldId id="998" r:id="rId48"/>
    <p:sldId id="1053" r:id="rId49"/>
    <p:sldId id="1054" r:id="rId50"/>
    <p:sldId id="1055" r:id="rId51"/>
    <p:sldId id="1056" r:id="rId52"/>
    <p:sldId id="1058" r:id="rId53"/>
    <p:sldId id="1059" r:id="rId54"/>
    <p:sldId id="999" r:id="rId55"/>
    <p:sldId id="1060" r:id="rId56"/>
    <p:sldId id="1001" r:id="rId57"/>
    <p:sldId id="1061" r:id="rId58"/>
    <p:sldId id="1077" r:id="rId59"/>
    <p:sldId id="1002" r:id="rId60"/>
    <p:sldId id="1003" r:id="rId61"/>
    <p:sldId id="1004" r:id="rId62"/>
    <p:sldId id="1062" r:id="rId63"/>
    <p:sldId id="1078" r:id="rId64"/>
    <p:sldId id="1069" r:id="rId65"/>
    <p:sldId id="1005" r:id="rId66"/>
    <p:sldId id="1063" r:id="rId67"/>
    <p:sldId id="1064" r:id="rId68"/>
    <p:sldId id="1070" r:id="rId69"/>
    <p:sldId id="1006" r:id="rId70"/>
    <p:sldId id="1065" r:id="rId71"/>
    <p:sldId id="1007" r:id="rId72"/>
    <p:sldId id="1066" r:id="rId73"/>
    <p:sldId id="477" r:id="rId74"/>
    <p:sldId id="483" r:id="rId75"/>
    <p:sldId id="400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667" autoAdjust="0"/>
    <p:restoredTop sz="94660"/>
  </p:normalViewPr>
  <p:slideViewPr>
    <p:cSldViewPr snapToGrid="0">
      <p:cViewPr varScale="1">
        <p:scale>
          <a:sx n="46" d="100"/>
          <a:sy n="46" d="100"/>
        </p:scale>
        <p:origin x="-102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187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2D0B2-4DF5-4B6E-A5C0-BE379105C6E8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F758F-BDAA-4F65-B019-E78C76FB5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1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28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4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0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27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7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8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7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53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2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9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3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4093" y="2837978"/>
            <a:ext cx="9144000" cy="2387600"/>
          </a:xfrm>
        </p:spPr>
        <p:txBody>
          <a:bodyPr/>
          <a:lstStyle/>
          <a:p>
            <a:r>
              <a:rPr lang="en-US" b="1" dirty="0" smtClean="0">
                <a:effectLst>
                  <a:outerShdw dist="38100" dir="2700000" algn="bl">
                    <a:schemeClr val="accent5"/>
                  </a:outerShdw>
                </a:effectLst>
              </a:rPr>
              <a:t>The </a:t>
            </a:r>
            <a:r>
              <a:rPr lang="en-US" b="1" dirty="0">
                <a:effectLst>
                  <a:outerShdw dist="38100" dir="2700000" algn="bl">
                    <a:schemeClr val="accent5"/>
                  </a:outerShdw>
                </a:effectLst>
              </a:rPr>
              <a:t>s</a:t>
            </a:r>
            <a:r>
              <a:rPr lang="en-US" b="1" dirty="0" smtClean="0">
                <a:effectLst>
                  <a:outerShdw dist="38100" dir="2700000" algn="bl">
                    <a:schemeClr val="accent5"/>
                  </a:outerShdw>
                </a:effectLst>
              </a:rPr>
              <a:t>tudy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effectLst>
                  <a:outerShdw dist="38100" dir="2700000" algn="bl">
                    <a:schemeClr val="accent5"/>
                  </a:outerShdw>
                </a:effectLst>
              </a:rPr>
              <a:t>w</a:t>
            </a:r>
            <a:r>
              <a:rPr lang="en-US" b="1" dirty="0" smtClean="0">
                <a:effectLst>
                  <a:outerShdw dist="38100" dir="2700000" algn="bl">
                    <a:schemeClr val="accent5"/>
                  </a:outerShdw>
                </a:effectLst>
              </a:rPr>
              <a:t>ill </a:t>
            </a:r>
            <a:r>
              <a:rPr lang="en-US" b="1" dirty="0">
                <a:effectLst>
                  <a:outerShdw dist="38100" dir="2700000" algn="bl">
                    <a:schemeClr val="accent5"/>
                  </a:outerShdw>
                </a:effectLst>
              </a:rPr>
              <a:t>b</a:t>
            </a:r>
            <a:r>
              <a:rPr lang="en-US" b="1" dirty="0" smtClean="0">
                <a:effectLst>
                  <a:outerShdw dist="38100" dir="2700000" algn="bl">
                    <a:schemeClr val="accent5"/>
                  </a:outerShdw>
                </a:effectLst>
              </a:rPr>
              <a:t>egin </a:t>
            </a:r>
            <a:r>
              <a:rPr lang="en-US" b="1" dirty="0">
                <a:effectLst>
                  <a:outerShdw dist="38100" dir="2700000" algn="bl">
                    <a:schemeClr val="accent5"/>
                  </a:outerShdw>
                </a:effectLst>
              </a:rPr>
              <a:t>a</a:t>
            </a:r>
            <a:r>
              <a:rPr lang="en-US" b="1" dirty="0" smtClean="0">
                <a:effectLst>
                  <a:outerShdw dist="38100" dir="2700000" algn="bl">
                    <a:schemeClr val="accent5"/>
                  </a:outerShdw>
                </a:effectLst>
              </a:rPr>
              <a:t>t </a:t>
            </a:r>
            <a:r>
              <a:rPr lang="en-US" b="1" dirty="0">
                <a:effectLst>
                  <a:outerShdw dist="38100" dir="2700000" algn="bl">
                    <a:schemeClr val="accent5"/>
                  </a:outerShdw>
                </a:effectLst>
              </a:rPr>
              <a:t>7:30 PM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539" y="235986"/>
            <a:ext cx="11563109" cy="2601992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8000" dirty="0" smtClean="0"/>
              <a:t>THE BOOK OF REVELATION</a:t>
            </a:r>
          </a:p>
          <a:p>
            <a:r>
              <a:rPr lang="en-US" sz="8000" dirty="0" smtClean="0"/>
              <a:t>BIBLE STUDY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19643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17" y="1390365"/>
            <a:ext cx="5125165" cy="40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7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891" y="1447523"/>
            <a:ext cx="5506218" cy="39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0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943" y="1542787"/>
            <a:ext cx="5468113" cy="37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2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628" y="1533260"/>
            <a:ext cx="5334744" cy="37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1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627" y="1590418"/>
            <a:ext cx="5696745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3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96" y="1618997"/>
            <a:ext cx="5430008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3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07658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/>
              <a:t>The first lesson for tonight: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400381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17" y="1390365"/>
            <a:ext cx="5125165" cy="40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399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Symbols in This Lesson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83" y="1225123"/>
            <a:ext cx="11928142" cy="563287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Beast</a:t>
            </a:r>
            <a:r>
              <a:rPr lang="en-US" dirty="0"/>
              <a:t> = Kingdom/government/political power </a:t>
            </a:r>
            <a:r>
              <a:rPr lang="en-US" sz="2400" dirty="0" smtClean="0">
                <a:solidFill>
                  <a:srgbClr val="FF0000"/>
                </a:solidFill>
              </a:rPr>
              <a:t>Daniel </a:t>
            </a:r>
            <a:r>
              <a:rPr lang="en-US" sz="2400" dirty="0">
                <a:solidFill>
                  <a:srgbClr val="FF0000"/>
                </a:solidFill>
              </a:rPr>
              <a:t>7:17, </a:t>
            </a:r>
            <a:r>
              <a:rPr lang="en-US" sz="2400" dirty="0" smtClean="0">
                <a:solidFill>
                  <a:srgbClr val="FF0000"/>
                </a:solidFill>
              </a:rPr>
              <a:t>23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Purple</a:t>
            </a:r>
            <a:r>
              <a:rPr lang="en-US" dirty="0"/>
              <a:t> = Royalty </a:t>
            </a:r>
            <a:r>
              <a:rPr lang="en-US" sz="2400" dirty="0" smtClean="0">
                <a:solidFill>
                  <a:srgbClr val="FF0000"/>
                </a:solidFill>
              </a:rPr>
              <a:t>Mark </a:t>
            </a:r>
            <a:r>
              <a:rPr lang="en-US" sz="2400" dirty="0">
                <a:solidFill>
                  <a:srgbClr val="FF0000"/>
                </a:solidFill>
              </a:rPr>
              <a:t>15:17, Judges 8:26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Red/Scarlet</a:t>
            </a:r>
            <a:r>
              <a:rPr lang="en-US" dirty="0"/>
              <a:t> = Sin/corruption </a:t>
            </a:r>
            <a:r>
              <a:rPr lang="en-US" sz="2400" dirty="0" smtClean="0">
                <a:solidFill>
                  <a:srgbClr val="FF0000"/>
                </a:solidFill>
              </a:rPr>
              <a:t>Isaiah </a:t>
            </a:r>
            <a:r>
              <a:rPr lang="en-US" sz="2400" dirty="0">
                <a:solidFill>
                  <a:srgbClr val="FF0000"/>
                </a:solidFill>
              </a:rPr>
              <a:t>1:18; Nahum 2:3; Revelation </a:t>
            </a:r>
            <a:r>
              <a:rPr lang="en-US" sz="2400" dirty="0" smtClean="0">
                <a:solidFill>
                  <a:srgbClr val="FF0000"/>
                </a:solidFill>
              </a:rPr>
              <a:t>17:1-4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Waters</a:t>
            </a:r>
            <a:r>
              <a:rPr lang="en-US" dirty="0"/>
              <a:t> = Inhabited </a:t>
            </a:r>
            <a:r>
              <a:rPr lang="en-US" dirty="0" smtClean="0"/>
              <a:t>area/people/nations </a:t>
            </a:r>
            <a:r>
              <a:rPr lang="en-US" sz="2400" dirty="0" smtClean="0">
                <a:solidFill>
                  <a:srgbClr val="FF0000"/>
                </a:solidFill>
              </a:rPr>
              <a:t>Revelation 17:15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Mountains</a:t>
            </a:r>
            <a:r>
              <a:rPr lang="en-US" dirty="0"/>
              <a:t> = Political or </a:t>
            </a:r>
            <a:r>
              <a:rPr lang="en-US" dirty="0" err="1"/>
              <a:t>religio</a:t>
            </a:r>
            <a:r>
              <a:rPr lang="en-US" dirty="0"/>
              <a:t>-political powers </a:t>
            </a:r>
            <a:r>
              <a:rPr lang="en-US" sz="2400" dirty="0" smtClean="0">
                <a:solidFill>
                  <a:srgbClr val="FF0000"/>
                </a:solidFill>
              </a:rPr>
              <a:t>Isaiah </a:t>
            </a:r>
            <a:r>
              <a:rPr lang="en-US" sz="2400" dirty="0">
                <a:solidFill>
                  <a:srgbClr val="FF0000"/>
                </a:solidFill>
              </a:rPr>
              <a:t>2:2, 3; Jeremiah 17:3; 31:23; 51:24, 25; Ezekiel 17:22, 23; Daniel 2:35, 44, </a:t>
            </a:r>
            <a:r>
              <a:rPr lang="en-US" sz="2400" dirty="0" smtClean="0">
                <a:solidFill>
                  <a:srgbClr val="FF0000"/>
                </a:solidFill>
              </a:rPr>
              <a:t>45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Wine</a:t>
            </a:r>
            <a:r>
              <a:rPr lang="en-US" dirty="0"/>
              <a:t> = </a:t>
            </a:r>
            <a:r>
              <a:rPr lang="en-US" dirty="0" smtClean="0"/>
              <a:t>doctrines/blood/covenant </a:t>
            </a:r>
            <a:r>
              <a:rPr lang="en-US" sz="2400" dirty="0" smtClean="0">
                <a:solidFill>
                  <a:srgbClr val="FF0000"/>
                </a:solidFill>
              </a:rPr>
              <a:t>Luke 5:37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Babylon</a:t>
            </a:r>
            <a:r>
              <a:rPr lang="en-US" dirty="0"/>
              <a:t> = apostasy/confusion/rebellion </a:t>
            </a:r>
            <a:r>
              <a:rPr lang="en-US" sz="2400" dirty="0">
                <a:solidFill>
                  <a:srgbClr val="FF0000"/>
                </a:solidFill>
              </a:rPr>
              <a:t>Gen. 10:8-10; 11:6-9; Rev. 18:2, 3; </a:t>
            </a:r>
            <a:r>
              <a:rPr lang="en-US" sz="2400" dirty="0" smtClean="0">
                <a:solidFill>
                  <a:srgbClr val="FF0000"/>
                </a:solidFill>
              </a:rPr>
              <a:t>17:1-5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Woman, Pure </a:t>
            </a:r>
            <a:r>
              <a:rPr lang="en-US" dirty="0"/>
              <a:t>= True Church </a:t>
            </a:r>
            <a:r>
              <a:rPr lang="en-US" sz="2400" dirty="0">
                <a:solidFill>
                  <a:srgbClr val="FF0000"/>
                </a:solidFill>
              </a:rPr>
              <a:t>Jeremiah 6:2; 2 Corinthians 11:2; Ephesians 5:23-27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Woman, Corrupt </a:t>
            </a:r>
            <a:r>
              <a:rPr lang="en-US" dirty="0"/>
              <a:t>= </a:t>
            </a:r>
            <a:r>
              <a:rPr lang="en-US" dirty="0" smtClean="0"/>
              <a:t>Apostate </a:t>
            </a:r>
            <a:r>
              <a:rPr lang="en-US" dirty="0"/>
              <a:t>church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Ezk</a:t>
            </a:r>
            <a:r>
              <a:rPr lang="en-US" sz="2400" dirty="0">
                <a:solidFill>
                  <a:srgbClr val="FF0000"/>
                </a:solidFill>
              </a:rPr>
              <a:t>. 16:15-58; 23:2-21; Hos. 2:5; 3:1; Rev. </a:t>
            </a:r>
            <a:r>
              <a:rPr lang="en-US" sz="2400" dirty="0" smtClean="0">
                <a:solidFill>
                  <a:srgbClr val="FF0000"/>
                </a:solidFill>
              </a:rPr>
              <a:t>14:4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Harlot</a:t>
            </a:r>
            <a:r>
              <a:rPr lang="en-US" dirty="0"/>
              <a:t> = Apostate church/religion </a:t>
            </a:r>
            <a:r>
              <a:rPr lang="en-US" sz="2400" dirty="0">
                <a:solidFill>
                  <a:srgbClr val="FF0000"/>
                </a:solidFill>
              </a:rPr>
              <a:t>Isaiah 1:21-27; Jeremiah 3:1-3; 6-9</a:t>
            </a:r>
          </a:p>
        </p:txBody>
      </p:sp>
    </p:spTree>
    <p:extLst>
      <p:ext uri="{BB962C8B-B14F-4D97-AF65-F5344CB8AC3E}">
        <p14:creationId xmlns:p14="http://schemas.microsoft.com/office/powerpoint/2010/main" val="3814126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Revelation 14:6-12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 6 And I saw another angel flying through the sky, carrying the eternal </a:t>
            </a:r>
            <a:r>
              <a:rPr lang="en-US" sz="6000" dirty="0">
                <a:solidFill>
                  <a:srgbClr val="FF0000"/>
                </a:solidFill>
              </a:rPr>
              <a:t>Good News to proclaim to</a:t>
            </a:r>
            <a:r>
              <a:rPr lang="en-US" sz="6000" dirty="0"/>
              <a:t> the people who belong to this world—to </a:t>
            </a:r>
            <a:r>
              <a:rPr lang="en-US" sz="6000" dirty="0">
                <a:solidFill>
                  <a:srgbClr val="FF0000"/>
                </a:solidFill>
              </a:rPr>
              <a:t>every nation, tribe, language, and people.</a:t>
            </a:r>
            <a:r>
              <a:rPr lang="en-US" sz="6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706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36" y="267159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/>
              <a:t>Let us Pray</a:t>
            </a:r>
            <a:br>
              <a:rPr lang="en-US" sz="11500" dirty="0" smtClean="0"/>
            </a:br>
            <a:r>
              <a:rPr lang="en-US" sz="11500" dirty="0" smtClean="0"/>
              <a:t>and then start the Bible study..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25919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Revelation 14:6-12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 </a:t>
            </a:r>
            <a:r>
              <a:rPr lang="en-US" sz="6000" dirty="0" smtClean="0"/>
              <a:t>7 </a:t>
            </a:r>
            <a:r>
              <a:rPr lang="en-US" sz="6000" dirty="0"/>
              <a:t>“Fear God,” he shouted. “Give glory to him. </a:t>
            </a:r>
            <a:r>
              <a:rPr lang="en-US" sz="6000" dirty="0">
                <a:solidFill>
                  <a:srgbClr val="FF0000"/>
                </a:solidFill>
              </a:rPr>
              <a:t>For the time has come when he will sit as judge</a:t>
            </a:r>
            <a:r>
              <a:rPr lang="en-US" sz="6000" dirty="0"/>
              <a:t>. Worship him who made the heavens, the earth, the sea, and all the springs of water</a:t>
            </a:r>
            <a:r>
              <a:rPr lang="en-US" sz="6000" dirty="0" smtClean="0"/>
              <a:t>.”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766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Revelation 14:6-12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 </a:t>
            </a:r>
            <a:r>
              <a:rPr lang="en-US" sz="6000" dirty="0" smtClean="0"/>
              <a:t>8 </a:t>
            </a:r>
            <a:r>
              <a:rPr lang="en-US" sz="6000" dirty="0"/>
              <a:t>Then another angel followed him through the sky, shouting, </a:t>
            </a:r>
            <a:r>
              <a:rPr lang="en-US" sz="6000" dirty="0">
                <a:solidFill>
                  <a:srgbClr val="FF0000"/>
                </a:solidFill>
              </a:rPr>
              <a:t>“Babylon is fallen—that great city is fallen</a:t>
            </a:r>
            <a:r>
              <a:rPr lang="en-US" sz="6000" dirty="0"/>
              <a:t>—because she made all the nations of the world </a:t>
            </a:r>
            <a:r>
              <a:rPr lang="en-US" sz="6000" dirty="0">
                <a:solidFill>
                  <a:srgbClr val="FF0000"/>
                </a:solidFill>
              </a:rPr>
              <a:t>drink the wine </a:t>
            </a:r>
            <a:r>
              <a:rPr lang="en-US" sz="6000" dirty="0"/>
              <a:t>of her passionate immorality</a:t>
            </a:r>
            <a:r>
              <a:rPr lang="en-US" sz="6000" dirty="0" smtClean="0"/>
              <a:t>.”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8761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Revelation 14:6-12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 smtClean="0"/>
              <a:t>9 </a:t>
            </a:r>
            <a:r>
              <a:rPr lang="en-US" sz="6000" dirty="0"/>
              <a:t>Then a third angel followed them, shouting, “</a:t>
            </a:r>
            <a:r>
              <a:rPr lang="en-US" sz="6000" dirty="0">
                <a:solidFill>
                  <a:srgbClr val="FF0000"/>
                </a:solidFill>
              </a:rPr>
              <a:t>Anyone who worships the beast </a:t>
            </a:r>
            <a:r>
              <a:rPr lang="en-US" sz="6000" dirty="0"/>
              <a:t>and his statue or who accepts </a:t>
            </a:r>
            <a:r>
              <a:rPr lang="en-US" sz="6000" dirty="0">
                <a:solidFill>
                  <a:srgbClr val="FF0000"/>
                </a:solidFill>
              </a:rPr>
              <a:t>his mark </a:t>
            </a:r>
            <a:r>
              <a:rPr lang="en-US" sz="6000" dirty="0"/>
              <a:t>on the forehead or on the </a:t>
            </a:r>
            <a:r>
              <a:rPr lang="en-US" sz="6000" dirty="0" smtClean="0"/>
              <a:t>hand.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7662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Revelation 14:6-12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 </a:t>
            </a:r>
            <a:r>
              <a:rPr lang="en-US" sz="6000" dirty="0" smtClean="0"/>
              <a:t>10 </a:t>
            </a:r>
            <a:r>
              <a:rPr lang="en-US" sz="6000" dirty="0"/>
              <a:t>must </a:t>
            </a:r>
            <a:r>
              <a:rPr lang="en-US" sz="6000" dirty="0">
                <a:solidFill>
                  <a:srgbClr val="FF0000"/>
                </a:solidFill>
              </a:rPr>
              <a:t>drink the wine </a:t>
            </a:r>
            <a:r>
              <a:rPr lang="en-US" sz="6000" dirty="0"/>
              <a:t>of God’s anger. It has been poured full strength into God’s cup of wrath. And they </a:t>
            </a:r>
            <a:r>
              <a:rPr lang="en-US" sz="6000" dirty="0">
                <a:solidFill>
                  <a:srgbClr val="FF0000"/>
                </a:solidFill>
              </a:rPr>
              <a:t>will be tormented </a:t>
            </a:r>
            <a:r>
              <a:rPr lang="en-US" sz="6000" dirty="0"/>
              <a:t>with fire and burning sulfur in the presence of the holy angels and the Lamb. </a:t>
            </a:r>
          </a:p>
        </p:txBody>
      </p:sp>
    </p:spTree>
    <p:extLst>
      <p:ext uri="{BB962C8B-B14F-4D97-AF65-F5344CB8AC3E}">
        <p14:creationId xmlns:p14="http://schemas.microsoft.com/office/powerpoint/2010/main" val="188986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Revelation 14:6-12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 </a:t>
            </a:r>
            <a:r>
              <a:rPr lang="en-US" sz="6000" dirty="0" smtClean="0"/>
              <a:t>11 </a:t>
            </a:r>
            <a:r>
              <a:rPr lang="en-US" sz="6000" dirty="0"/>
              <a:t>The smoke of their torment will rise forever and ever, and they will have no relief day or night, for </a:t>
            </a:r>
            <a:r>
              <a:rPr lang="en-US" sz="6000" dirty="0">
                <a:solidFill>
                  <a:srgbClr val="FF0000"/>
                </a:solidFill>
              </a:rPr>
              <a:t>they have worshiped the beast and his statue and have accepted the mark of his name</a:t>
            </a:r>
            <a:r>
              <a:rPr lang="en-US" sz="6000" dirty="0" smtClean="0"/>
              <a:t>.”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0809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Revelation 14:6-12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 </a:t>
            </a:r>
            <a:r>
              <a:rPr lang="en-US" sz="6000" dirty="0" smtClean="0"/>
              <a:t>12 </a:t>
            </a:r>
            <a:r>
              <a:rPr lang="en-US" sz="6000" dirty="0"/>
              <a:t>This means that God’s holy people </a:t>
            </a:r>
            <a:r>
              <a:rPr lang="en-US" sz="6000" dirty="0">
                <a:solidFill>
                  <a:srgbClr val="FF0000"/>
                </a:solidFill>
              </a:rPr>
              <a:t>must endure persecution patiently, obeying his commands </a:t>
            </a:r>
            <a:r>
              <a:rPr lang="en-US" sz="6000" dirty="0"/>
              <a:t>and maintaining </a:t>
            </a:r>
            <a:r>
              <a:rPr lang="en-US" sz="6000" dirty="0">
                <a:solidFill>
                  <a:srgbClr val="FF0000"/>
                </a:solidFill>
              </a:rPr>
              <a:t>their faith in Jesus</a:t>
            </a:r>
            <a:r>
              <a:rPr lang="en-US" sz="6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189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Revelation 18:4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 4 Then I heard another voice calling from heaven</a:t>
            </a:r>
            <a:r>
              <a:rPr lang="en-US" sz="6000" dirty="0" smtClean="0"/>
              <a:t>, “</a:t>
            </a:r>
            <a:r>
              <a:rPr lang="en-US" sz="6000" dirty="0">
                <a:solidFill>
                  <a:srgbClr val="FF0000"/>
                </a:solidFill>
              </a:rPr>
              <a:t>Come away </a:t>
            </a:r>
            <a:r>
              <a:rPr lang="en-US" sz="6000" dirty="0">
                <a:solidFill>
                  <a:schemeClr val="accent1">
                    <a:lumMod val="75000"/>
                  </a:schemeClr>
                </a:solidFill>
              </a:rPr>
              <a:t>from her</a:t>
            </a:r>
            <a:r>
              <a:rPr lang="en-US" sz="6000" dirty="0">
                <a:solidFill>
                  <a:srgbClr val="FF0000"/>
                </a:solidFill>
              </a:rPr>
              <a:t>, my people</a:t>
            </a:r>
            <a:r>
              <a:rPr lang="en-US" sz="6000" dirty="0" smtClean="0"/>
              <a:t>. </a:t>
            </a:r>
            <a:r>
              <a:rPr lang="en-US" sz="6000" dirty="0"/>
              <a:t>Do not take part in </a:t>
            </a:r>
            <a:r>
              <a:rPr lang="en-US" sz="6000" dirty="0">
                <a:solidFill>
                  <a:schemeClr val="accent1">
                    <a:lumMod val="75000"/>
                  </a:schemeClr>
                </a:solidFill>
              </a:rPr>
              <a:t>her</a:t>
            </a:r>
            <a:r>
              <a:rPr lang="en-US" sz="6000" dirty="0"/>
              <a:t> sins</a:t>
            </a:r>
            <a:r>
              <a:rPr lang="en-US" sz="6000" dirty="0" smtClean="0"/>
              <a:t>, </a:t>
            </a:r>
            <a:r>
              <a:rPr lang="en-US" sz="6000" dirty="0"/>
              <a:t>or you will be punished with her.</a:t>
            </a:r>
          </a:p>
        </p:txBody>
      </p:sp>
    </p:spTree>
    <p:extLst>
      <p:ext uri="{BB962C8B-B14F-4D97-AF65-F5344CB8AC3E}">
        <p14:creationId xmlns:p14="http://schemas.microsoft.com/office/powerpoint/2010/main" val="47785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“Woman” in Revelation?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 Throughout the Bible a </a:t>
            </a:r>
            <a:r>
              <a:rPr lang="en-US" sz="6000" dirty="0">
                <a:solidFill>
                  <a:srgbClr val="FF0000"/>
                </a:solidFill>
              </a:rPr>
              <a:t>pure “woman</a:t>
            </a:r>
            <a:r>
              <a:rPr lang="en-US" sz="6000" dirty="0"/>
              <a:t>” is a symbol of </a:t>
            </a:r>
            <a:r>
              <a:rPr lang="en-US" sz="6000" dirty="0">
                <a:solidFill>
                  <a:srgbClr val="FF0000"/>
                </a:solidFill>
              </a:rPr>
              <a:t>God’s true church</a:t>
            </a:r>
            <a:r>
              <a:rPr lang="en-US" sz="6000" dirty="0"/>
              <a:t> while a </a:t>
            </a:r>
            <a:r>
              <a:rPr lang="en-US" sz="6000" dirty="0">
                <a:solidFill>
                  <a:srgbClr val="FF0000"/>
                </a:solidFill>
              </a:rPr>
              <a:t>harlot represents a corrupt church</a:t>
            </a:r>
            <a:r>
              <a:rPr lang="en-US" sz="6000" dirty="0"/>
              <a:t>. Hosea 1:2; Ezekiel 16; 2 Corinthians </a:t>
            </a:r>
            <a:r>
              <a:rPr lang="en-US" sz="6000" dirty="0" smtClean="0"/>
              <a:t>11:2.</a:t>
            </a:r>
          </a:p>
          <a:p>
            <a:pPr marL="0" indent="0" algn="ctr">
              <a:buNone/>
            </a:pP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Woman =&gt; Church</a:t>
            </a:r>
            <a:endParaRPr lang="en-US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Hosea </a:t>
            </a:r>
            <a:r>
              <a:rPr lang="en-US" sz="6600" b="1" dirty="0" smtClean="0"/>
              <a:t>1:2(NKJV)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2"/>
          </a:xfrm>
        </p:spPr>
        <p:txBody>
          <a:bodyPr>
            <a:noAutofit/>
          </a:bodyPr>
          <a:lstStyle/>
          <a:p>
            <a:r>
              <a:rPr lang="en-US" sz="4800" dirty="0"/>
              <a:t> 2 When the Lord first began speaking to Israel through Hosea, he said to him, “Go and marry a prostitute</a:t>
            </a:r>
            <a:r>
              <a:rPr lang="en-US" sz="4800" dirty="0" smtClean="0"/>
              <a:t>, </a:t>
            </a:r>
            <a:r>
              <a:rPr lang="en-US" sz="4800" dirty="0"/>
              <a:t>so that some of her children will be conceived in prostitution. </a:t>
            </a:r>
            <a:r>
              <a:rPr lang="en-US" sz="4800" dirty="0">
                <a:solidFill>
                  <a:srgbClr val="FF0000"/>
                </a:solidFill>
              </a:rPr>
              <a:t>This will illustrate </a:t>
            </a:r>
            <a:r>
              <a:rPr lang="en-US" sz="4800" dirty="0"/>
              <a:t>how </a:t>
            </a:r>
            <a:r>
              <a:rPr lang="en-US" sz="4800" dirty="0">
                <a:solidFill>
                  <a:srgbClr val="FF0000"/>
                </a:solidFill>
              </a:rPr>
              <a:t>Israel</a:t>
            </a:r>
            <a:r>
              <a:rPr lang="en-US" sz="4800" dirty="0"/>
              <a:t> has acted </a:t>
            </a:r>
            <a:r>
              <a:rPr lang="en-US" sz="4800" dirty="0">
                <a:solidFill>
                  <a:srgbClr val="FF0000"/>
                </a:solidFill>
              </a:rPr>
              <a:t>like a prostitute </a:t>
            </a:r>
            <a:r>
              <a:rPr lang="en-US" sz="4800" dirty="0"/>
              <a:t>by turning against the Lord and worshiping other gods</a:t>
            </a:r>
            <a:r>
              <a:rPr lang="en-US" sz="4800" dirty="0" smtClean="0"/>
              <a:t>.”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Israel =&gt; 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Church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,  Prostitute =&gt; 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Woman</a:t>
            </a: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8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Ezekiel </a:t>
            </a:r>
            <a:r>
              <a:rPr lang="en-US" sz="6600" b="1" dirty="0" smtClean="0"/>
              <a:t>16:1-3  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 16 Then another message came to me from the Lord: 2 “Son of man, confront </a:t>
            </a:r>
            <a:r>
              <a:rPr lang="en-US" sz="6000" dirty="0">
                <a:solidFill>
                  <a:srgbClr val="FF0000"/>
                </a:solidFill>
              </a:rPr>
              <a:t>Jerusalem</a:t>
            </a:r>
            <a:r>
              <a:rPr lang="en-US" sz="6000" dirty="0"/>
              <a:t> with </a:t>
            </a:r>
            <a:r>
              <a:rPr lang="en-US" sz="6000" dirty="0">
                <a:solidFill>
                  <a:srgbClr val="FF0000"/>
                </a:solidFill>
              </a:rPr>
              <a:t>her</a:t>
            </a:r>
            <a:r>
              <a:rPr lang="en-US" sz="6000" dirty="0"/>
              <a:t> detestable sins. 3 Give </a:t>
            </a:r>
            <a:r>
              <a:rPr lang="en-US" sz="6000" dirty="0">
                <a:solidFill>
                  <a:srgbClr val="FF0000"/>
                </a:solidFill>
              </a:rPr>
              <a:t>her</a:t>
            </a:r>
            <a:r>
              <a:rPr lang="en-US" sz="6000" dirty="0"/>
              <a:t> this message from the Sovereign </a:t>
            </a:r>
            <a:r>
              <a:rPr lang="en-US" sz="6000" dirty="0" smtClean="0"/>
              <a:t>Lord…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Jerusalem=&gt; 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Church (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Unfaithful 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Wife)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6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36" y="267159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/>
              <a:t>Let us start the Bible study..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14314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2 Corinthians </a:t>
            </a:r>
            <a:r>
              <a:rPr lang="en-US" sz="6600" b="1" dirty="0" smtClean="0"/>
              <a:t>11:2   (</a:t>
            </a:r>
            <a:r>
              <a:rPr lang="en-US" sz="6600" b="1" dirty="0"/>
              <a:t>NLT</a:t>
            </a:r>
            <a:r>
              <a:rPr lang="en-US" sz="6600" b="1" dirty="0" smtClean="0"/>
              <a:t>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 2 For I am jealous for you with the jealousy of God himself. I promised you as a </a:t>
            </a:r>
            <a:r>
              <a:rPr lang="en-US" sz="6000" b="1" dirty="0">
                <a:solidFill>
                  <a:srgbClr val="FF0000"/>
                </a:solidFill>
              </a:rPr>
              <a:t>pure </a:t>
            </a:r>
            <a:r>
              <a:rPr lang="en-US" sz="6000" b="1" dirty="0" smtClean="0">
                <a:solidFill>
                  <a:srgbClr val="FF0000"/>
                </a:solidFill>
              </a:rPr>
              <a:t>bride </a:t>
            </a:r>
            <a:r>
              <a:rPr lang="en-US" sz="6000" dirty="0"/>
              <a:t>to one husband—Christ.</a:t>
            </a:r>
          </a:p>
        </p:txBody>
      </p:sp>
    </p:spTree>
    <p:extLst>
      <p:ext uri="{BB962C8B-B14F-4D97-AF65-F5344CB8AC3E}">
        <p14:creationId xmlns:p14="http://schemas.microsoft.com/office/powerpoint/2010/main" val="390050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Isaiah 13:19-21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 19 Babylon, the most glorious of kingdoms</a:t>
            </a:r>
            <a:r>
              <a:rPr lang="en-US" sz="6000" dirty="0" smtClean="0"/>
              <a:t>,  </a:t>
            </a:r>
            <a:r>
              <a:rPr lang="en-US" sz="6000" dirty="0"/>
              <a:t>the flower of Chaldean </a:t>
            </a:r>
            <a:r>
              <a:rPr lang="en-US" sz="6000" dirty="0" smtClean="0"/>
              <a:t>pride, </a:t>
            </a:r>
            <a:r>
              <a:rPr lang="en-US" sz="6000" dirty="0" smtClean="0">
                <a:solidFill>
                  <a:srgbClr val="FF0000"/>
                </a:solidFill>
              </a:rPr>
              <a:t>will </a:t>
            </a:r>
            <a:r>
              <a:rPr lang="en-US" sz="6000" dirty="0">
                <a:solidFill>
                  <a:srgbClr val="FF0000"/>
                </a:solidFill>
              </a:rPr>
              <a:t>be devastated like Sodom and </a:t>
            </a:r>
            <a:r>
              <a:rPr lang="en-US" sz="6000" dirty="0" smtClean="0">
                <a:solidFill>
                  <a:srgbClr val="FF0000"/>
                </a:solidFill>
              </a:rPr>
              <a:t>Gomorrah</a:t>
            </a:r>
            <a:r>
              <a:rPr lang="en-US" sz="6000" dirty="0" smtClean="0"/>
              <a:t> </a:t>
            </a:r>
            <a:r>
              <a:rPr lang="en-US" sz="6000" dirty="0"/>
              <a:t>when God destroyed </a:t>
            </a:r>
            <a:r>
              <a:rPr lang="en-US" sz="6000" dirty="0" smtClean="0"/>
              <a:t>them. 20 </a:t>
            </a:r>
            <a:r>
              <a:rPr lang="en-US" sz="6000" dirty="0">
                <a:solidFill>
                  <a:srgbClr val="FF0000"/>
                </a:solidFill>
              </a:rPr>
              <a:t>Babylon will never be inhabited again</a:t>
            </a:r>
            <a:r>
              <a:rPr lang="en-US" sz="6000" dirty="0" smtClean="0"/>
              <a:t>. It </a:t>
            </a:r>
            <a:r>
              <a:rPr lang="en-US" sz="6000" dirty="0"/>
              <a:t>will </a:t>
            </a:r>
            <a:r>
              <a:rPr lang="en-US" sz="6000" dirty="0" smtClean="0"/>
              <a:t>remain …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5363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Isaiah 13:19-21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 </a:t>
            </a:r>
            <a:r>
              <a:rPr lang="en-US" sz="6000" dirty="0" smtClean="0"/>
              <a:t>… </a:t>
            </a:r>
            <a:r>
              <a:rPr lang="en-US" sz="6000" dirty="0" smtClean="0">
                <a:solidFill>
                  <a:srgbClr val="FF0000"/>
                </a:solidFill>
              </a:rPr>
              <a:t>empty </a:t>
            </a:r>
            <a:r>
              <a:rPr lang="en-US" sz="6000" dirty="0">
                <a:solidFill>
                  <a:srgbClr val="FF0000"/>
                </a:solidFill>
              </a:rPr>
              <a:t>for generation after </a:t>
            </a:r>
            <a:r>
              <a:rPr lang="en-US" sz="6000" dirty="0" smtClean="0">
                <a:solidFill>
                  <a:srgbClr val="FF0000"/>
                </a:solidFill>
              </a:rPr>
              <a:t>generation</a:t>
            </a:r>
            <a:r>
              <a:rPr lang="en-US" sz="6000" dirty="0" smtClean="0"/>
              <a:t>. Nomads </a:t>
            </a:r>
            <a:r>
              <a:rPr lang="en-US" sz="6000" dirty="0"/>
              <a:t>will refuse to camp there</a:t>
            </a:r>
            <a:r>
              <a:rPr lang="en-US" sz="6000" dirty="0" smtClean="0"/>
              <a:t>, </a:t>
            </a:r>
            <a:r>
              <a:rPr lang="en-US" sz="6000" dirty="0"/>
              <a:t>and shepherds will not bed down their sheep</a:t>
            </a:r>
            <a:r>
              <a:rPr lang="en-US" sz="6000" dirty="0" smtClean="0"/>
              <a:t>. </a:t>
            </a:r>
            <a:r>
              <a:rPr lang="en-US" sz="6000" dirty="0"/>
              <a:t>Desert animals will move into the ruined city</a:t>
            </a:r>
            <a:r>
              <a:rPr lang="en-US" sz="6000" dirty="0" smtClean="0"/>
              <a:t>, </a:t>
            </a:r>
            <a:r>
              <a:rPr lang="en-US" sz="6000" dirty="0"/>
              <a:t>and the houses will be </a:t>
            </a:r>
            <a:r>
              <a:rPr lang="en-US" sz="60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6843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Isaiah 13:19-21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 </a:t>
            </a:r>
            <a:r>
              <a:rPr lang="en-US" sz="6000" dirty="0" smtClean="0"/>
              <a:t>… haunted </a:t>
            </a:r>
            <a:r>
              <a:rPr lang="en-US" sz="6000" dirty="0"/>
              <a:t>by howling </a:t>
            </a:r>
            <a:r>
              <a:rPr lang="en-US" sz="6000" dirty="0" smtClean="0"/>
              <a:t>creatures. </a:t>
            </a:r>
            <a:r>
              <a:rPr lang="en-US" sz="6000" dirty="0" smtClean="0">
                <a:solidFill>
                  <a:srgbClr val="FF0000"/>
                </a:solidFill>
              </a:rPr>
              <a:t>Owls </a:t>
            </a:r>
            <a:r>
              <a:rPr lang="en-US" sz="6000" dirty="0">
                <a:solidFill>
                  <a:srgbClr val="FF0000"/>
                </a:solidFill>
              </a:rPr>
              <a:t>will live among the ruins</a:t>
            </a:r>
            <a:r>
              <a:rPr lang="en-US" sz="6000" dirty="0" smtClean="0"/>
              <a:t>, </a:t>
            </a:r>
            <a:r>
              <a:rPr lang="en-US" sz="6000" dirty="0"/>
              <a:t>and wild goats will go there to dance.</a:t>
            </a:r>
          </a:p>
        </p:txBody>
      </p:sp>
    </p:spTree>
    <p:extLst>
      <p:ext uri="{BB962C8B-B14F-4D97-AF65-F5344CB8AC3E}">
        <p14:creationId xmlns:p14="http://schemas.microsoft.com/office/powerpoint/2010/main" val="45307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Revelation 18:2-5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4841117"/>
          </a:xfrm>
        </p:spPr>
        <p:txBody>
          <a:bodyPr>
            <a:noAutofit/>
          </a:bodyPr>
          <a:lstStyle/>
          <a:p>
            <a:r>
              <a:rPr lang="en-US" sz="6000" dirty="0"/>
              <a:t> 2 He gave a mighty shout</a:t>
            </a:r>
            <a:r>
              <a:rPr lang="en-US" sz="6000" dirty="0" smtClean="0"/>
              <a:t>: “</a:t>
            </a:r>
            <a:r>
              <a:rPr lang="en-US" sz="6000" dirty="0"/>
              <a:t>Babylon is fallen—that great city is fallen</a:t>
            </a:r>
            <a:r>
              <a:rPr lang="en-US" sz="6000" dirty="0" smtClean="0"/>
              <a:t>! </a:t>
            </a:r>
            <a:r>
              <a:rPr lang="en-US" sz="6000" dirty="0">
                <a:solidFill>
                  <a:srgbClr val="FF0000"/>
                </a:solidFill>
              </a:rPr>
              <a:t>She has become a home for </a:t>
            </a:r>
            <a:r>
              <a:rPr lang="en-US" sz="6000" dirty="0" smtClean="0">
                <a:solidFill>
                  <a:srgbClr val="FF0000"/>
                </a:solidFill>
              </a:rPr>
              <a:t>demons. </a:t>
            </a:r>
            <a:r>
              <a:rPr lang="en-US" sz="6000" dirty="0" smtClean="0"/>
              <a:t>She </a:t>
            </a:r>
            <a:r>
              <a:rPr lang="en-US" sz="6000" dirty="0"/>
              <a:t>is a hideout for </a:t>
            </a:r>
            <a:r>
              <a:rPr lang="en-US" sz="6000" dirty="0">
                <a:solidFill>
                  <a:srgbClr val="FF0000"/>
                </a:solidFill>
              </a:rPr>
              <a:t>every </a:t>
            </a:r>
            <a:r>
              <a:rPr lang="en-US" sz="6000" dirty="0" smtClean="0">
                <a:solidFill>
                  <a:srgbClr val="FF0000"/>
                </a:solidFill>
              </a:rPr>
              <a:t>foul </a:t>
            </a:r>
            <a:r>
              <a:rPr lang="en-US" sz="6000" dirty="0">
                <a:solidFill>
                  <a:srgbClr val="FF0000"/>
                </a:solidFill>
              </a:rPr>
              <a:t>spirit</a:t>
            </a:r>
            <a:r>
              <a:rPr lang="en-US" sz="6000" dirty="0" smtClean="0"/>
              <a:t>, </a:t>
            </a:r>
            <a:r>
              <a:rPr lang="en-US" sz="6000" dirty="0"/>
              <a:t>a hideout for every foul </a:t>
            </a:r>
            <a:r>
              <a:rPr lang="en-US" sz="6000" dirty="0" smtClean="0"/>
              <a:t>vulture </a:t>
            </a:r>
            <a:r>
              <a:rPr lang="en-US" sz="6000" dirty="0"/>
              <a:t>and every foul and dreadful animal</a:t>
            </a:r>
            <a:r>
              <a:rPr lang="en-US" sz="6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866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Revelation 18:2-5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690688"/>
            <a:ext cx="12420600" cy="4841117"/>
          </a:xfrm>
        </p:spPr>
        <p:txBody>
          <a:bodyPr>
            <a:noAutofit/>
          </a:bodyPr>
          <a:lstStyle/>
          <a:p>
            <a:r>
              <a:rPr lang="en-US" sz="5400" dirty="0"/>
              <a:t> </a:t>
            </a:r>
            <a:r>
              <a:rPr lang="en-US" sz="5400" dirty="0" smtClean="0"/>
              <a:t>3 </a:t>
            </a:r>
            <a:r>
              <a:rPr lang="en-US" sz="5400" dirty="0"/>
              <a:t>For all the nations have </a:t>
            </a:r>
            <a:r>
              <a:rPr lang="en-US" sz="5400" dirty="0" smtClean="0"/>
              <a:t>fallen </a:t>
            </a:r>
            <a:r>
              <a:rPr lang="en-US" sz="5400" dirty="0">
                <a:solidFill>
                  <a:srgbClr val="FF0000"/>
                </a:solidFill>
              </a:rPr>
              <a:t>because of the </a:t>
            </a:r>
            <a:r>
              <a:rPr lang="en-US" sz="5400" b="1" dirty="0">
                <a:solidFill>
                  <a:srgbClr val="FF0000"/>
                </a:solidFill>
              </a:rPr>
              <a:t>wine</a:t>
            </a:r>
            <a:r>
              <a:rPr lang="en-US" sz="5400" dirty="0">
                <a:solidFill>
                  <a:srgbClr val="FF0000"/>
                </a:solidFill>
              </a:rPr>
              <a:t> of her passionate </a:t>
            </a:r>
            <a:r>
              <a:rPr lang="en-US" sz="5400" dirty="0" smtClean="0">
                <a:solidFill>
                  <a:srgbClr val="FF0000"/>
                </a:solidFill>
              </a:rPr>
              <a:t>immorality</a:t>
            </a:r>
            <a:r>
              <a:rPr lang="en-US" sz="5400" dirty="0" smtClean="0"/>
              <a:t>. The </a:t>
            </a:r>
            <a:r>
              <a:rPr lang="en-US" sz="5400" dirty="0"/>
              <a:t>kings of the </a:t>
            </a:r>
            <a:r>
              <a:rPr lang="en-US" sz="5400" dirty="0" smtClean="0"/>
              <a:t>world </a:t>
            </a:r>
            <a:r>
              <a:rPr lang="en-US" sz="5400" dirty="0"/>
              <a:t>have committed adultery with </a:t>
            </a:r>
            <a:r>
              <a:rPr lang="en-US" sz="5400" dirty="0" smtClean="0"/>
              <a:t>her. </a:t>
            </a:r>
            <a:r>
              <a:rPr lang="en-US" sz="5400" dirty="0" smtClean="0">
                <a:solidFill>
                  <a:srgbClr val="FF0000"/>
                </a:solidFill>
              </a:rPr>
              <a:t>Because </a:t>
            </a:r>
            <a:r>
              <a:rPr lang="en-US" sz="5400" dirty="0">
                <a:solidFill>
                  <a:srgbClr val="FF0000"/>
                </a:solidFill>
              </a:rPr>
              <a:t>of her desires for extravagant luxury</a:t>
            </a:r>
            <a:r>
              <a:rPr lang="en-US" sz="5400" dirty="0" smtClean="0"/>
              <a:t>, </a:t>
            </a:r>
            <a:r>
              <a:rPr lang="en-US" sz="5400" dirty="0"/>
              <a:t>the merchants of the world have grown rich</a:t>
            </a:r>
            <a:r>
              <a:rPr lang="en-US" sz="5400" dirty="0" smtClean="0"/>
              <a:t>.”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9401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Revelation 18:2-5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5400" dirty="0"/>
              <a:t> </a:t>
            </a:r>
            <a:r>
              <a:rPr lang="en-US" sz="5400" dirty="0" smtClean="0"/>
              <a:t>4 </a:t>
            </a:r>
            <a:r>
              <a:rPr lang="en-US" sz="5400" dirty="0"/>
              <a:t>Then I heard another voice calling from </a:t>
            </a:r>
            <a:r>
              <a:rPr lang="en-US" sz="5400" dirty="0" smtClean="0"/>
              <a:t>heaven, “</a:t>
            </a:r>
            <a:r>
              <a:rPr lang="en-US" sz="5400" dirty="0"/>
              <a:t>Come away from her, my people</a:t>
            </a:r>
            <a:r>
              <a:rPr lang="en-US" sz="5400" dirty="0" smtClean="0"/>
              <a:t>. </a:t>
            </a:r>
            <a:r>
              <a:rPr lang="en-US" sz="5400" dirty="0">
                <a:solidFill>
                  <a:srgbClr val="FF0000"/>
                </a:solidFill>
              </a:rPr>
              <a:t>Do not take part in her sins</a:t>
            </a:r>
            <a:r>
              <a:rPr lang="en-US" sz="5400" dirty="0" smtClean="0">
                <a:solidFill>
                  <a:srgbClr val="FF0000"/>
                </a:solidFill>
              </a:rPr>
              <a:t>, </a:t>
            </a:r>
            <a:r>
              <a:rPr lang="en-US" sz="5400" dirty="0">
                <a:solidFill>
                  <a:srgbClr val="FF0000"/>
                </a:solidFill>
              </a:rPr>
              <a:t>or you will be punished with </a:t>
            </a:r>
            <a:r>
              <a:rPr lang="en-US" sz="5400" dirty="0" smtClean="0">
                <a:solidFill>
                  <a:srgbClr val="FF0000"/>
                </a:solidFill>
              </a:rPr>
              <a:t>her.</a:t>
            </a:r>
            <a:r>
              <a:rPr lang="en-US" sz="5400" dirty="0" smtClean="0"/>
              <a:t> 5 </a:t>
            </a:r>
            <a:r>
              <a:rPr lang="en-US" sz="5400" dirty="0"/>
              <a:t>For her sins are piled as high as heaven</a:t>
            </a:r>
            <a:r>
              <a:rPr lang="en-US" sz="5400" dirty="0" smtClean="0"/>
              <a:t>, </a:t>
            </a:r>
            <a:r>
              <a:rPr lang="en-US" sz="5400" dirty="0"/>
              <a:t>and </a:t>
            </a:r>
            <a:r>
              <a:rPr lang="en-US" sz="5400" dirty="0">
                <a:solidFill>
                  <a:srgbClr val="FF0000"/>
                </a:solidFill>
              </a:rPr>
              <a:t>God remembers her evil deeds</a:t>
            </a:r>
            <a:r>
              <a:rPr lang="en-US" sz="5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677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Revelation 17:1-5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 </a:t>
            </a:r>
            <a:r>
              <a:rPr lang="en-US" sz="5400" dirty="0" smtClean="0"/>
              <a:t>1 One </a:t>
            </a:r>
            <a:r>
              <a:rPr lang="en-US" sz="5400" dirty="0"/>
              <a:t>of the seven angels who had poured out the seven bowls came over and spoke to me. “Come with me,” he said, “and I will show you the judgment that is </a:t>
            </a:r>
            <a:r>
              <a:rPr lang="en-US" sz="5400" dirty="0">
                <a:solidFill>
                  <a:srgbClr val="FF0000"/>
                </a:solidFill>
              </a:rPr>
              <a:t>going to come on the great </a:t>
            </a:r>
            <a:r>
              <a:rPr lang="en-US" sz="5400" b="1" dirty="0">
                <a:solidFill>
                  <a:srgbClr val="FF0000"/>
                </a:solidFill>
              </a:rPr>
              <a:t>prostitute</a:t>
            </a:r>
            <a:r>
              <a:rPr lang="en-US" sz="5400" dirty="0"/>
              <a:t>, </a:t>
            </a:r>
            <a:r>
              <a:rPr lang="en-US" sz="5400" dirty="0">
                <a:solidFill>
                  <a:srgbClr val="FF0000"/>
                </a:solidFill>
              </a:rPr>
              <a:t>who rules over </a:t>
            </a:r>
            <a:r>
              <a:rPr lang="en-US" sz="5400" b="1" dirty="0">
                <a:solidFill>
                  <a:srgbClr val="FF0000"/>
                </a:solidFill>
              </a:rPr>
              <a:t>many waters</a:t>
            </a:r>
            <a:r>
              <a:rPr lang="en-US" sz="5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158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Revelation 17:1-5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 smtClean="0"/>
              <a:t>2 </a:t>
            </a:r>
            <a:r>
              <a:rPr lang="en-US" sz="6000" dirty="0">
                <a:solidFill>
                  <a:srgbClr val="FF0000"/>
                </a:solidFill>
              </a:rPr>
              <a:t>The kings </a:t>
            </a:r>
            <a:r>
              <a:rPr lang="en-US" sz="6000" dirty="0"/>
              <a:t>of the world have </a:t>
            </a:r>
            <a:r>
              <a:rPr lang="en-US" sz="6000" dirty="0">
                <a:solidFill>
                  <a:srgbClr val="FF0000"/>
                </a:solidFill>
              </a:rPr>
              <a:t>committed adultery with her</a:t>
            </a:r>
            <a:r>
              <a:rPr lang="en-US" sz="6000" dirty="0"/>
              <a:t>, and the people who belong to this world have been </a:t>
            </a:r>
            <a:r>
              <a:rPr lang="en-US" sz="6000" dirty="0">
                <a:solidFill>
                  <a:srgbClr val="FF0000"/>
                </a:solidFill>
              </a:rPr>
              <a:t>made drunk by the </a:t>
            </a:r>
            <a:r>
              <a:rPr lang="en-US" sz="6000" b="1" dirty="0">
                <a:solidFill>
                  <a:srgbClr val="FF0000"/>
                </a:solidFill>
              </a:rPr>
              <a:t>wine</a:t>
            </a:r>
            <a:r>
              <a:rPr lang="en-US" sz="6000" dirty="0">
                <a:solidFill>
                  <a:srgbClr val="FF0000"/>
                </a:solidFill>
              </a:rPr>
              <a:t> of her immorality</a:t>
            </a:r>
            <a:r>
              <a:rPr lang="en-US" sz="6000" dirty="0" smtClean="0"/>
              <a:t>.”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6122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Revelation 17:1-5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 smtClean="0"/>
              <a:t>3 </a:t>
            </a:r>
            <a:r>
              <a:rPr lang="en-US" sz="6000" dirty="0"/>
              <a:t>So the angel took me in the </a:t>
            </a:r>
            <a:r>
              <a:rPr lang="en-US" sz="6000" dirty="0" smtClean="0"/>
              <a:t>Spirit </a:t>
            </a:r>
            <a:r>
              <a:rPr lang="en-US" sz="6000" dirty="0"/>
              <a:t>into the wilderness. There I saw a </a:t>
            </a:r>
            <a:r>
              <a:rPr lang="en-US" sz="6000" dirty="0">
                <a:solidFill>
                  <a:srgbClr val="FF0000"/>
                </a:solidFill>
              </a:rPr>
              <a:t>woman sitting on a scarlet beast </a:t>
            </a:r>
            <a:r>
              <a:rPr lang="en-US" sz="6000" dirty="0"/>
              <a:t>that had seven heads and ten horns, and blasphemies against God were written all over it. </a:t>
            </a:r>
          </a:p>
        </p:txBody>
      </p:sp>
    </p:spTree>
    <p:extLst>
      <p:ext uri="{BB962C8B-B14F-4D97-AF65-F5344CB8AC3E}">
        <p14:creationId xmlns:p14="http://schemas.microsoft.com/office/powerpoint/2010/main" val="134984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7721" y="2462368"/>
            <a:ext cx="87904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Mark of The Beast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7396" y="1408024"/>
            <a:ext cx="8681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Last Week</a:t>
            </a:r>
            <a:r>
              <a:rPr lang="en-US" sz="4800" dirty="0" smtClean="0"/>
              <a:t> Bible Study, we look at: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9880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Revelation 17:1-5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5400" dirty="0"/>
              <a:t> </a:t>
            </a:r>
            <a:r>
              <a:rPr lang="en-US" sz="5400" dirty="0" smtClean="0"/>
              <a:t>4 </a:t>
            </a:r>
            <a:r>
              <a:rPr lang="en-US" sz="5400" dirty="0"/>
              <a:t>The </a:t>
            </a:r>
            <a:r>
              <a:rPr lang="en-US" sz="5400" dirty="0">
                <a:solidFill>
                  <a:srgbClr val="FF0000"/>
                </a:solidFill>
              </a:rPr>
              <a:t>woman wore </a:t>
            </a:r>
            <a:r>
              <a:rPr lang="en-US" sz="5400" dirty="0">
                <a:solidFill>
                  <a:srgbClr val="7030A0"/>
                </a:solidFill>
              </a:rPr>
              <a:t>purple</a:t>
            </a:r>
            <a:r>
              <a:rPr lang="en-US" sz="5400" dirty="0">
                <a:solidFill>
                  <a:srgbClr val="FF0000"/>
                </a:solidFill>
              </a:rPr>
              <a:t> and </a:t>
            </a:r>
            <a:r>
              <a:rPr lang="en-US" sz="5400" dirty="0">
                <a:solidFill>
                  <a:srgbClr val="C00000"/>
                </a:solidFill>
              </a:rPr>
              <a:t>scarlet</a:t>
            </a:r>
            <a:r>
              <a:rPr lang="en-US" sz="5400" dirty="0">
                <a:solidFill>
                  <a:srgbClr val="FF0000"/>
                </a:solidFill>
              </a:rPr>
              <a:t> clothing and beautiful jewelry </a:t>
            </a:r>
            <a:r>
              <a:rPr lang="en-US" sz="5400" dirty="0"/>
              <a:t>made of gold and precious gems and pearls. </a:t>
            </a:r>
            <a:r>
              <a:rPr lang="en-US" sz="5400" dirty="0">
                <a:solidFill>
                  <a:srgbClr val="FF0000"/>
                </a:solidFill>
              </a:rPr>
              <a:t>In her hand she held a gold goblet</a:t>
            </a:r>
            <a:r>
              <a:rPr lang="en-US" sz="5400" dirty="0"/>
              <a:t> full of obscenities and the impurities of her immorality. </a:t>
            </a:r>
          </a:p>
        </p:txBody>
      </p:sp>
    </p:spTree>
    <p:extLst>
      <p:ext uri="{BB962C8B-B14F-4D97-AF65-F5344CB8AC3E}">
        <p14:creationId xmlns:p14="http://schemas.microsoft.com/office/powerpoint/2010/main" val="382639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60" y="2160967"/>
            <a:ext cx="10590734" cy="42827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7422" y="723330"/>
            <a:ext cx="8562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Church (woman) Wore Purple </a:t>
            </a:r>
            <a:r>
              <a:rPr lang="en-US" sz="3200" dirty="0">
                <a:solidFill>
                  <a:srgbClr val="FF0000"/>
                </a:solidFill>
              </a:rPr>
              <a:t>and </a:t>
            </a:r>
            <a:r>
              <a:rPr lang="en-US" sz="3200" dirty="0" smtClean="0">
                <a:solidFill>
                  <a:srgbClr val="FF0000"/>
                </a:solidFill>
              </a:rPr>
              <a:t>Scarlet Clothing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30513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The Church (she) Held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a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Gold Goblet 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03" y="1915993"/>
            <a:ext cx="3849851" cy="494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019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Revelation </a:t>
            </a:r>
            <a:r>
              <a:rPr lang="en-US" sz="6600" b="1" dirty="0" smtClean="0"/>
              <a:t>17:5  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 smtClean="0"/>
              <a:t>5 </a:t>
            </a:r>
            <a:r>
              <a:rPr lang="en-US" sz="6000" dirty="0"/>
              <a:t>A mysterious name was written on her forehead: “Babylon the Great, </a:t>
            </a:r>
            <a:r>
              <a:rPr lang="en-US" sz="6000" dirty="0">
                <a:solidFill>
                  <a:srgbClr val="FF0000"/>
                </a:solidFill>
              </a:rPr>
              <a:t>Mother </a:t>
            </a:r>
            <a:r>
              <a:rPr lang="en-US" sz="6000" dirty="0"/>
              <a:t>of All </a:t>
            </a:r>
            <a:r>
              <a:rPr lang="en-US" sz="6000" dirty="0">
                <a:solidFill>
                  <a:srgbClr val="FF0000"/>
                </a:solidFill>
              </a:rPr>
              <a:t>Prostitutes </a:t>
            </a:r>
            <a:r>
              <a:rPr lang="en-US" sz="6000" dirty="0"/>
              <a:t>and Obscenities in the World.”</a:t>
            </a:r>
          </a:p>
        </p:txBody>
      </p:sp>
    </p:spTree>
    <p:extLst>
      <p:ext uri="{BB962C8B-B14F-4D97-AF65-F5344CB8AC3E}">
        <p14:creationId xmlns:p14="http://schemas.microsoft.com/office/powerpoint/2010/main" val="215598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891" y="1447523"/>
            <a:ext cx="5506218" cy="39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3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Genesis </a:t>
            </a:r>
            <a:r>
              <a:rPr lang="en-US" sz="6600" b="1" dirty="0" smtClean="0"/>
              <a:t>10:8-9 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2"/>
          </a:xfrm>
        </p:spPr>
        <p:txBody>
          <a:bodyPr>
            <a:noAutofit/>
          </a:bodyPr>
          <a:lstStyle/>
          <a:p>
            <a:r>
              <a:rPr lang="en-US" sz="5400" dirty="0"/>
              <a:t> 8 </a:t>
            </a:r>
            <a:r>
              <a:rPr lang="en-US" sz="5400" dirty="0">
                <a:solidFill>
                  <a:srgbClr val="FF0000"/>
                </a:solidFill>
              </a:rPr>
              <a:t>Cush</a:t>
            </a:r>
            <a:r>
              <a:rPr lang="en-US" sz="5400" dirty="0"/>
              <a:t> was also the ancestor of Nimrod, who was the first heroic warrior on </a:t>
            </a:r>
            <a:r>
              <a:rPr lang="en-US" sz="5400" dirty="0" smtClean="0"/>
              <a:t>earth. 9 </a:t>
            </a:r>
            <a:r>
              <a:rPr lang="en-US" sz="5400" dirty="0"/>
              <a:t>Since he was the greatest hunter in the world</a:t>
            </a:r>
            <a:r>
              <a:rPr lang="en-US" sz="5400" dirty="0" smtClean="0"/>
              <a:t>, </a:t>
            </a:r>
            <a:r>
              <a:rPr lang="en-US" sz="5400" dirty="0"/>
              <a:t>his name became proverbial. People would say, “This man is like Nimrod, the greatest hunter in the world.”</a:t>
            </a:r>
          </a:p>
        </p:txBody>
      </p:sp>
    </p:spTree>
    <p:extLst>
      <p:ext uri="{BB962C8B-B14F-4D97-AF65-F5344CB8AC3E}">
        <p14:creationId xmlns:p14="http://schemas.microsoft.com/office/powerpoint/2010/main" val="239326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Genesis </a:t>
            </a:r>
            <a:r>
              <a:rPr lang="en-US" sz="6600" b="1" dirty="0" smtClean="0"/>
              <a:t>10:10  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 10 He built his kingdom in the </a:t>
            </a:r>
            <a:r>
              <a:rPr lang="en-US" sz="6000" dirty="0">
                <a:solidFill>
                  <a:srgbClr val="FF0000"/>
                </a:solidFill>
              </a:rPr>
              <a:t>land of Babylonia</a:t>
            </a:r>
            <a:r>
              <a:rPr lang="en-US" sz="6000" dirty="0" smtClean="0"/>
              <a:t>, </a:t>
            </a:r>
            <a:r>
              <a:rPr lang="en-US" sz="6000" dirty="0"/>
              <a:t>with the cities of Babylon, </a:t>
            </a:r>
            <a:r>
              <a:rPr lang="en-US" sz="6000" dirty="0" err="1"/>
              <a:t>Erech</a:t>
            </a:r>
            <a:r>
              <a:rPr lang="en-US" sz="6000" dirty="0"/>
              <a:t>, Akkad, and </a:t>
            </a:r>
            <a:r>
              <a:rPr lang="en-US" sz="6000" dirty="0" err="1"/>
              <a:t>Calneh</a:t>
            </a:r>
            <a:r>
              <a:rPr lang="en-US" sz="6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53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Genesis 11:5-9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5400" dirty="0"/>
              <a:t> 5 But the Lord came down to look at the city and the tower the people were building. 6 “Look!” he said. “The people are united, and they all speak the same language. After this, nothing they set out to do will be impossible for them! </a:t>
            </a:r>
          </a:p>
        </p:txBody>
      </p:sp>
    </p:spTree>
    <p:extLst>
      <p:ext uri="{BB962C8B-B14F-4D97-AF65-F5344CB8AC3E}">
        <p14:creationId xmlns:p14="http://schemas.microsoft.com/office/powerpoint/2010/main" val="29944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Genesis 11:5-9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5400" dirty="0"/>
              <a:t> </a:t>
            </a:r>
            <a:r>
              <a:rPr lang="en-US" sz="5400" dirty="0" smtClean="0"/>
              <a:t>7 </a:t>
            </a:r>
            <a:r>
              <a:rPr lang="en-US" sz="5400" dirty="0"/>
              <a:t>Come, let’s go down and </a:t>
            </a:r>
            <a:r>
              <a:rPr lang="en-US" sz="5400" dirty="0">
                <a:solidFill>
                  <a:srgbClr val="FF0000"/>
                </a:solidFill>
              </a:rPr>
              <a:t>confuse the people with different languages</a:t>
            </a:r>
            <a:r>
              <a:rPr lang="en-US" sz="5400" dirty="0"/>
              <a:t>. Then they won’t be able to understand each other</a:t>
            </a:r>
            <a:r>
              <a:rPr lang="en-US" sz="5400" dirty="0" smtClean="0"/>
              <a:t>.” 8 </a:t>
            </a:r>
            <a:r>
              <a:rPr lang="en-US" sz="5400" dirty="0"/>
              <a:t>In that way, the Lord scattered them all over the world, and they stopped building the city. </a:t>
            </a:r>
          </a:p>
        </p:txBody>
      </p:sp>
    </p:spTree>
    <p:extLst>
      <p:ext uri="{BB962C8B-B14F-4D97-AF65-F5344CB8AC3E}">
        <p14:creationId xmlns:p14="http://schemas.microsoft.com/office/powerpoint/2010/main" val="19410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Genesis 11:5-9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 </a:t>
            </a:r>
            <a:r>
              <a:rPr lang="en-US" sz="6000" dirty="0" smtClean="0"/>
              <a:t>9 </a:t>
            </a:r>
            <a:r>
              <a:rPr lang="en-US" sz="6000" dirty="0">
                <a:solidFill>
                  <a:srgbClr val="FF0000"/>
                </a:solidFill>
              </a:rPr>
              <a:t>That is why the city was called Babel</a:t>
            </a:r>
            <a:r>
              <a:rPr lang="en-US" sz="6000" dirty="0" smtClean="0"/>
              <a:t>, </a:t>
            </a:r>
            <a:r>
              <a:rPr lang="en-US" sz="6000" dirty="0"/>
              <a:t>because that is where the Lord </a:t>
            </a:r>
            <a:r>
              <a:rPr lang="en-US" sz="6000" dirty="0">
                <a:solidFill>
                  <a:srgbClr val="FF0000"/>
                </a:solidFill>
              </a:rPr>
              <a:t>confused</a:t>
            </a:r>
            <a:r>
              <a:rPr lang="en-US" sz="6000" dirty="0"/>
              <a:t> the people with different languages. In this way he scattered them all over the world.</a:t>
            </a:r>
          </a:p>
        </p:txBody>
      </p:sp>
    </p:spTree>
    <p:extLst>
      <p:ext uri="{BB962C8B-B14F-4D97-AF65-F5344CB8AC3E}">
        <p14:creationId xmlns:p14="http://schemas.microsoft.com/office/powerpoint/2010/main" val="376118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8" y="-16347"/>
            <a:ext cx="8456687" cy="676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917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943" y="1542787"/>
            <a:ext cx="5468113" cy="37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4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Revelation </a:t>
            </a:r>
            <a:r>
              <a:rPr lang="en-US" sz="6600" b="1" dirty="0" smtClean="0"/>
              <a:t>17:2  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 smtClean="0"/>
              <a:t>2 </a:t>
            </a:r>
            <a:r>
              <a:rPr lang="en-US" sz="6000" dirty="0"/>
              <a:t>The </a:t>
            </a:r>
            <a:r>
              <a:rPr lang="en-US" sz="6000" dirty="0">
                <a:solidFill>
                  <a:srgbClr val="FF0000"/>
                </a:solidFill>
              </a:rPr>
              <a:t>kings</a:t>
            </a:r>
            <a:r>
              <a:rPr lang="en-US" sz="6000" dirty="0"/>
              <a:t> of the world have </a:t>
            </a:r>
            <a:r>
              <a:rPr lang="en-US" sz="6000" dirty="0">
                <a:solidFill>
                  <a:srgbClr val="FF0000"/>
                </a:solidFill>
              </a:rPr>
              <a:t>committed adultery with her</a:t>
            </a:r>
            <a:r>
              <a:rPr lang="en-US" sz="6000" dirty="0"/>
              <a:t>, and the people who belong to this world have </a:t>
            </a:r>
            <a:r>
              <a:rPr lang="en-US" sz="6000" dirty="0">
                <a:solidFill>
                  <a:srgbClr val="FF0000"/>
                </a:solidFill>
              </a:rPr>
              <a:t>been made drunk by the </a:t>
            </a:r>
            <a:r>
              <a:rPr lang="en-US" sz="6000" b="1" dirty="0">
                <a:solidFill>
                  <a:srgbClr val="FF0000"/>
                </a:solidFill>
              </a:rPr>
              <a:t>wine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/>
              <a:t>of her immorality</a:t>
            </a:r>
            <a:r>
              <a:rPr lang="en-US" sz="6000" dirty="0" smtClean="0"/>
              <a:t>.”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7429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Revelation </a:t>
            </a:r>
            <a:r>
              <a:rPr lang="en-US" sz="6600" b="1" dirty="0" smtClean="0"/>
              <a:t>17:4  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5400" dirty="0"/>
              <a:t> </a:t>
            </a:r>
            <a:r>
              <a:rPr lang="en-US" sz="5400" dirty="0" smtClean="0"/>
              <a:t>4 </a:t>
            </a:r>
            <a:r>
              <a:rPr lang="en-US" sz="5400" dirty="0"/>
              <a:t>The woman wore </a:t>
            </a:r>
            <a:r>
              <a:rPr lang="en-US" sz="5400" b="1" dirty="0">
                <a:solidFill>
                  <a:srgbClr val="7030A0"/>
                </a:solidFill>
              </a:rPr>
              <a:t>purple</a:t>
            </a:r>
            <a:r>
              <a:rPr lang="en-US" sz="5400" dirty="0"/>
              <a:t> and </a:t>
            </a:r>
            <a:r>
              <a:rPr lang="en-US" sz="5400" b="1" dirty="0">
                <a:solidFill>
                  <a:srgbClr val="FF0000"/>
                </a:solidFill>
              </a:rPr>
              <a:t>scarlet</a:t>
            </a:r>
            <a:r>
              <a:rPr lang="en-US" sz="5400" dirty="0"/>
              <a:t> clothing and beautiful jewelry made of gold and precious gems and pearls. In her hand she held a </a:t>
            </a:r>
            <a:r>
              <a:rPr lang="en-US" sz="5400" dirty="0">
                <a:solidFill>
                  <a:srgbClr val="FF0000"/>
                </a:solidFill>
              </a:rPr>
              <a:t>gold goblet full of obscenities and the impurities </a:t>
            </a:r>
            <a:r>
              <a:rPr lang="en-US" sz="5400" dirty="0"/>
              <a:t>of her immorality. </a:t>
            </a:r>
          </a:p>
        </p:txBody>
      </p:sp>
    </p:spTree>
    <p:extLst>
      <p:ext uri="{BB962C8B-B14F-4D97-AF65-F5344CB8AC3E}">
        <p14:creationId xmlns:p14="http://schemas.microsoft.com/office/powerpoint/2010/main" val="147223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Revelation </a:t>
            </a:r>
            <a:r>
              <a:rPr lang="en-US" sz="6600" b="1" dirty="0" smtClean="0"/>
              <a:t>18:3  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690688"/>
            <a:ext cx="12420600" cy="4841117"/>
          </a:xfrm>
        </p:spPr>
        <p:txBody>
          <a:bodyPr>
            <a:noAutofit/>
          </a:bodyPr>
          <a:lstStyle/>
          <a:p>
            <a:r>
              <a:rPr lang="en-US" sz="5400" dirty="0"/>
              <a:t> </a:t>
            </a:r>
            <a:r>
              <a:rPr lang="en-US" sz="5400" dirty="0" smtClean="0"/>
              <a:t>3 </a:t>
            </a:r>
            <a:r>
              <a:rPr lang="en-US" sz="5400" dirty="0"/>
              <a:t>For all the nations </a:t>
            </a:r>
            <a:r>
              <a:rPr lang="en-US" sz="5400" dirty="0">
                <a:solidFill>
                  <a:srgbClr val="FF0000"/>
                </a:solidFill>
              </a:rPr>
              <a:t>have </a:t>
            </a:r>
            <a:r>
              <a:rPr lang="en-US" sz="5400" dirty="0" smtClean="0">
                <a:solidFill>
                  <a:srgbClr val="FF0000"/>
                </a:solidFill>
              </a:rPr>
              <a:t>fallen </a:t>
            </a:r>
            <a:r>
              <a:rPr lang="en-US" sz="5400" dirty="0">
                <a:solidFill>
                  <a:srgbClr val="FF0000"/>
                </a:solidFill>
              </a:rPr>
              <a:t>because of the </a:t>
            </a:r>
            <a:r>
              <a:rPr lang="en-US" sz="5400" b="1" dirty="0">
                <a:solidFill>
                  <a:srgbClr val="FF0000"/>
                </a:solidFill>
              </a:rPr>
              <a:t>wine</a:t>
            </a:r>
            <a:r>
              <a:rPr lang="en-US" sz="5400" dirty="0"/>
              <a:t> of her passionate </a:t>
            </a:r>
            <a:r>
              <a:rPr lang="en-US" sz="5400" dirty="0" smtClean="0"/>
              <a:t>immorality. The </a:t>
            </a:r>
            <a:r>
              <a:rPr lang="en-US" sz="5400" dirty="0"/>
              <a:t>kings of the </a:t>
            </a:r>
            <a:r>
              <a:rPr lang="en-US" sz="5400" dirty="0" smtClean="0"/>
              <a:t>world </a:t>
            </a:r>
            <a:r>
              <a:rPr lang="en-US" sz="5400" dirty="0"/>
              <a:t>have committed adultery with </a:t>
            </a:r>
            <a:r>
              <a:rPr lang="en-US" sz="5400" dirty="0" smtClean="0"/>
              <a:t>her. Because </a:t>
            </a:r>
            <a:r>
              <a:rPr lang="en-US" sz="5400" dirty="0"/>
              <a:t>of her desires for extravagant luxury</a:t>
            </a:r>
            <a:r>
              <a:rPr lang="en-US" sz="5400" dirty="0" smtClean="0"/>
              <a:t>, </a:t>
            </a:r>
            <a:r>
              <a:rPr lang="en-US" sz="5400" dirty="0"/>
              <a:t>the merchants of the world have grown rich</a:t>
            </a:r>
            <a:r>
              <a:rPr lang="en-US" sz="5400" dirty="0" smtClean="0"/>
              <a:t>.”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7871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Revelation </a:t>
            </a:r>
            <a:r>
              <a:rPr lang="en-US" sz="6600" b="1" dirty="0" smtClean="0"/>
              <a:t>14:8 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 8 Then another angel followed him through the sky, shouting, “Babylon is fallen—that great city is </a:t>
            </a:r>
            <a:r>
              <a:rPr lang="en-US" sz="6000" dirty="0">
                <a:solidFill>
                  <a:srgbClr val="FF0000"/>
                </a:solidFill>
              </a:rPr>
              <a:t>fallen—because she made all the nations of the world drink the wine </a:t>
            </a:r>
            <a:r>
              <a:rPr lang="en-US" sz="6000" dirty="0"/>
              <a:t>of her passionate immorality.”</a:t>
            </a:r>
          </a:p>
        </p:txBody>
      </p:sp>
    </p:spTree>
    <p:extLst>
      <p:ext uri="{BB962C8B-B14F-4D97-AF65-F5344CB8AC3E}">
        <p14:creationId xmlns:p14="http://schemas.microsoft.com/office/powerpoint/2010/main" val="231151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628" y="1533260"/>
            <a:ext cx="5334744" cy="37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9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Revelation 17:8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 8 The </a:t>
            </a:r>
            <a:r>
              <a:rPr lang="en-US" sz="6000" b="1" dirty="0"/>
              <a:t>beast</a:t>
            </a:r>
            <a:r>
              <a:rPr lang="en-US" sz="6000" dirty="0"/>
              <a:t> you saw was </a:t>
            </a:r>
            <a:r>
              <a:rPr lang="en-US" sz="6000" dirty="0">
                <a:solidFill>
                  <a:srgbClr val="FF0000"/>
                </a:solidFill>
              </a:rPr>
              <a:t>once alive </a:t>
            </a:r>
            <a:r>
              <a:rPr lang="en-US" sz="6000" dirty="0"/>
              <a:t>but </a:t>
            </a:r>
            <a:r>
              <a:rPr lang="en-US" sz="6000" dirty="0">
                <a:solidFill>
                  <a:srgbClr val="FF0000"/>
                </a:solidFill>
              </a:rPr>
              <a:t>isn’t</a:t>
            </a:r>
            <a:r>
              <a:rPr lang="en-US" sz="6000" dirty="0"/>
              <a:t> now. And yet he </a:t>
            </a:r>
            <a:r>
              <a:rPr lang="en-US" sz="6000" dirty="0">
                <a:solidFill>
                  <a:srgbClr val="FF0000"/>
                </a:solidFill>
              </a:rPr>
              <a:t>will soon come up</a:t>
            </a:r>
            <a:r>
              <a:rPr lang="en-US" sz="6000" dirty="0"/>
              <a:t> out of the bottomless </a:t>
            </a:r>
            <a:r>
              <a:rPr lang="en-US" sz="6000" dirty="0" smtClean="0"/>
              <a:t>pit </a:t>
            </a:r>
            <a:r>
              <a:rPr lang="en-US" sz="6000" dirty="0"/>
              <a:t>and go to eternal destruction. And the people who belong to this world, whose names were </a:t>
            </a:r>
            <a:r>
              <a:rPr lang="en-US" sz="6000" dirty="0" smtClean="0"/>
              <a:t>…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3892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Revelation 17:8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 </a:t>
            </a:r>
            <a:r>
              <a:rPr lang="en-US" sz="6000" dirty="0" smtClean="0"/>
              <a:t>… not </a:t>
            </a:r>
            <a:r>
              <a:rPr lang="en-US" sz="6000" dirty="0"/>
              <a:t>written in the Book of Life before the world was made, will be amazed at the reappearance of this beast who had died.</a:t>
            </a:r>
          </a:p>
        </p:txBody>
      </p:sp>
    </p:spTree>
    <p:extLst>
      <p:ext uri="{BB962C8B-B14F-4D97-AF65-F5344CB8AC3E}">
        <p14:creationId xmlns:p14="http://schemas.microsoft.com/office/powerpoint/2010/main" val="248943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91" y="365125"/>
            <a:ext cx="10515600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Revelation </a:t>
            </a:r>
            <a:r>
              <a:rPr lang="en-US" sz="6600" b="1" dirty="0" smtClean="0"/>
              <a:t>13:3  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 </a:t>
            </a:r>
            <a:r>
              <a:rPr lang="en-US" sz="6000" dirty="0" smtClean="0"/>
              <a:t>3 </a:t>
            </a:r>
            <a:r>
              <a:rPr lang="en-US" sz="6000" dirty="0"/>
              <a:t>I saw that </a:t>
            </a:r>
            <a:r>
              <a:rPr lang="en-US" sz="6000" dirty="0">
                <a:solidFill>
                  <a:srgbClr val="FF0000"/>
                </a:solidFill>
              </a:rPr>
              <a:t>one of the heads of the beast seemed wounded </a:t>
            </a:r>
            <a:r>
              <a:rPr lang="en-US" sz="6000" dirty="0"/>
              <a:t>beyond recovery—but the </a:t>
            </a:r>
            <a:r>
              <a:rPr lang="en-US" sz="6000" dirty="0">
                <a:solidFill>
                  <a:srgbClr val="FF0000"/>
                </a:solidFill>
              </a:rPr>
              <a:t>fatal wound </a:t>
            </a:r>
            <a:r>
              <a:rPr lang="en-US" sz="6000" dirty="0"/>
              <a:t>was healed! The whole world marveled at this miracle and gave allegiance to the beast. </a:t>
            </a:r>
          </a:p>
        </p:txBody>
      </p:sp>
    </p:spTree>
    <p:extLst>
      <p:ext uri="{BB962C8B-B14F-4D97-AF65-F5344CB8AC3E}">
        <p14:creationId xmlns:p14="http://schemas.microsoft.com/office/powerpoint/2010/main" val="23708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Jeremiah </a:t>
            </a:r>
            <a:r>
              <a:rPr lang="en-US" sz="6600" b="1" dirty="0" smtClean="0"/>
              <a:t>51:24  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 </a:t>
            </a:r>
            <a:r>
              <a:rPr lang="en-US" sz="6000" dirty="0" smtClean="0"/>
              <a:t>24 “I </a:t>
            </a:r>
            <a:r>
              <a:rPr lang="en-US" sz="6000" dirty="0"/>
              <a:t>will repay </a:t>
            </a:r>
            <a:r>
              <a:rPr lang="en-US" sz="6000" dirty="0" smtClean="0"/>
              <a:t>Babylon </a:t>
            </a:r>
            <a:r>
              <a:rPr lang="en-US" sz="6000" dirty="0"/>
              <a:t>and the people of </a:t>
            </a:r>
            <a:r>
              <a:rPr lang="en-US" sz="6000" dirty="0" smtClean="0"/>
              <a:t>Babylonia for </a:t>
            </a:r>
            <a:r>
              <a:rPr lang="en-US" sz="6000" dirty="0"/>
              <a:t>all the wrong they have </a:t>
            </a:r>
            <a:r>
              <a:rPr lang="en-US" sz="6000" dirty="0" smtClean="0"/>
              <a:t>done </a:t>
            </a:r>
            <a:r>
              <a:rPr lang="en-US" sz="6000" dirty="0"/>
              <a:t>to my people in Jerusalem,” says the Lord.</a:t>
            </a:r>
          </a:p>
        </p:txBody>
      </p:sp>
    </p:spTree>
    <p:extLst>
      <p:ext uri="{BB962C8B-B14F-4D97-AF65-F5344CB8AC3E}">
        <p14:creationId xmlns:p14="http://schemas.microsoft.com/office/powerpoint/2010/main" val="167358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845" y="0"/>
            <a:ext cx="8459132" cy="665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6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Jeremiah 51:25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5400" dirty="0"/>
              <a:t> “Look, O </a:t>
            </a:r>
            <a:r>
              <a:rPr lang="en-US" sz="5400" dirty="0">
                <a:solidFill>
                  <a:srgbClr val="FF0000"/>
                </a:solidFill>
              </a:rPr>
              <a:t>mighty mountain</a:t>
            </a:r>
            <a:r>
              <a:rPr lang="en-US" sz="5400" dirty="0"/>
              <a:t>, destroyer of the earth</a:t>
            </a:r>
            <a:r>
              <a:rPr lang="en-US" sz="5400" dirty="0" smtClean="0"/>
              <a:t>!  </a:t>
            </a:r>
            <a:r>
              <a:rPr lang="en-US" sz="5400" dirty="0"/>
              <a:t>I am your enemy,” says the Lord</a:t>
            </a:r>
            <a:r>
              <a:rPr lang="en-US" sz="5400" dirty="0" smtClean="0"/>
              <a:t>.” I </a:t>
            </a:r>
            <a:r>
              <a:rPr lang="en-US" sz="5400" dirty="0"/>
              <a:t>will raise my fist against you</a:t>
            </a:r>
            <a:r>
              <a:rPr lang="en-US" sz="5400" dirty="0" smtClean="0"/>
              <a:t>, </a:t>
            </a:r>
            <a:r>
              <a:rPr lang="en-US" sz="5400" dirty="0"/>
              <a:t>to knock you down from the </a:t>
            </a:r>
            <a:r>
              <a:rPr lang="en-US" sz="5400" dirty="0" smtClean="0"/>
              <a:t>heights. When </a:t>
            </a:r>
            <a:r>
              <a:rPr lang="en-US" sz="5400" dirty="0"/>
              <a:t>I am finished</a:t>
            </a:r>
            <a:r>
              <a:rPr lang="en-US" sz="5400" dirty="0" smtClean="0"/>
              <a:t>, </a:t>
            </a:r>
            <a:r>
              <a:rPr lang="en-US" sz="5400" dirty="0"/>
              <a:t>you will be nothing but a heap of burnt rubble.</a:t>
            </a:r>
          </a:p>
        </p:txBody>
      </p:sp>
    </p:spTree>
    <p:extLst>
      <p:ext uri="{BB962C8B-B14F-4D97-AF65-F5344CB8AC3E}">
        <p14:creationId xmlns:p14="http://schemas.microsoft.com/office/powerpoint/2010/main" val="288357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Revelation 17:9-11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 9 “This calls for a mind with understanding: The </a:t>
            </a:r>
            <a:r>
              <a:rPr lang="en-US" sz="6000" dirty="0">
                <a:solidFill>
                  <a:srgbClr val="FF0000"/>
                </a:solidFill>
              </a:rPr>
              <a:t>seven heads </a:t>
            </a:r>
            <a:r>
              <a:rPr lang="en-US" sz="6000" dirty="0"/>
              <a:t>of the beast represent the </a:t>
            </a:r>
            <a:r>
              <a:rPr lang="en-US" sz="6000" dirty="0">
                <a:solidFill>
                  <a:srgbClr val="FF0000"/>
                </a:solidFill>
              </a:rPr>
              <a:t>seven hills </a:t>
            </a:r>
            <a:r>
              <a:rPr lang="en-US" sz="6000" dirty="0"/>
              <a:t>where the </a:t>
            </a:r>
            <a:r>
              <a:rPr lang="en-US" sz="6000" dirty="0">
                <a:solidFill>
                  <a:srgbClr val="FF0000"/>
                </a:solidFill>
              </a:rPr>
              <a:t>woman rules</a:t>
            </a:r>
            <a:r>
              <a:rPr lang="en-US" sz="6000" dirty="0"/>
              <a:t>. They also represent seven kings. 10 Five kings have already fallen, the sixth now </a:t>
            </a:r>
            <a:r>
              <a:rPr lang="en-US" sz="6000" dirty="0" smtClean="0"/>
              <a:t>…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8366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Revelation 17:9-11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 </a:t>
            </a:r>
            <a:r>
              <a:rPr lang="en-US" sz="6000" dirty="0" smtClean="0"/>
              <a:t>… reigns</a:t>
            </a:r>
            <a:r>
              <a:rPr lang="en-US" sz="6000" dirty="0"/>
              <a:t>, and the seventh is yet to come, but his reign will be </a:t>
            </a:r>
            <a:r>
              <a:rPr lang="en-US" sz="6000" dirty="0" smtClean="0"/>
              <a:t>brief. 11 </a:t>
            </a:r>
            <a:r>
              <a:rPr lang="en-US" sz="6000" dirty="0"/>
              <a:t>“The </a:t>
            </a:r>
            <a:r>
              <a:rPr lang="en-US" sz="6000" b="1" dirty="0">
                <a:solidFill>
                  <a:srgbClr val="FF0000"/>
                </a:solidFill>
              </a:rPr>
              <a:t>scarlet</a:t>
            </a:r>
            <a:r>
              <a:rPr lang="en-US" sz="6000" dirty="0">
                <a:solidFill>
                  <a:srgbClr val="FF0000"/>
                </a:solidFill>
              </a:rPr>
              <a:t> beast </a:t>
            </a:r>
            <a:r>
              <a:rPr lang="en-US" sz="6000" dirty="0"/>
              <a:t>that was, but is no longer, is the eighth king. He is like the other seven, and he, too, is headed for destruction.</a:t>
            </a:r>
          </a:p>
        </p:txBody>
      </p:sp>
    </p:spTree>
    <p:extLst>
      <p:ext uri="{BB962C8B-B14F-4D97-AF65-F5344CB8AC3E}">
        <p14:creationId xmlns:p14="http://schemas.microsoft.com/office/powerpoint/2010/main" val="229237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Purple</a:t>
            </a:r>
            <a:r>
              <a:rPr lang="en-US" sz="6600" b="1" dirty="0"/>
              <a:t> </a:t>
            </a:r>
            <a:r>
              <a:rPr lang="en-US" sz="6600" b="1" dirty="0" smtClean="0"/>
              <a:t>&amp; Scarlet Colors</a:t>
            </a:r>
            <a:endParaRPr lang="en-US" sz="6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28" y="1690688"/>
            <a:ext cx="5806543" cy="50173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6315" y="5570561"/>
            <a:ext cx="2089033" cy="584775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PURPLE = &gt;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96651" y="5597857"/>
            <a:ext cx="2249334" cy="58477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&lt; = SCARLET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2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120" y="602250"/>
            <a:ext cx="5188730" cy="4966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9" y="1448411"/>
            <a:ext cx="6744641" cy="37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238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 Revelation 17:12-13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5400" dirty="0"/>
              <a:t> 12 The ten horns of the beast are </a:t>
            </a:r>
            <a:r>
              <a:rPr lang="en-US" sz="5400" dirty="0">
                <a:solidFill>
                  <a:srgbClr val="FF0000"/>
                </a:solidFill>
              </a:rPr>
              <a:t>ten kings</a:t>
            </a:r>
            <a:r>
              <a:rPr lang="en-US" sz="5400" dirty="0"/>
              <a:t> who have not yet risen to power. They will be appointed to their kingdoms for one brief moment to reign with the beast. 13 </a:t>
            </a:r>
            <a:r>
              <a:rPr lang="en-US" sz="5400" dirty="0">
                <a:solidFill>
                  <a:srgbClr val="FF0000"/>
                </a:solidFill>
              </a:rPr>
              <a:t>They will all agree to give him their power and authority</a:t>
            </a:r>
            <a:r>
              <a:rPr lang="en-US" sz="5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12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627" y="1590418"/>
            <a:ext cx="5696745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7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Revelation </a:t>
            </a:r>
            <a:r>
              <a:rPr lang="en-US" sz="6600" b="1" dirty="0" smtClean="0"/>
              <a:t>14:8 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 8 Then another angel followed him through the sky, shouting, </a:t>
            </a:r>
            <a:r>
              <a:rPr lang="en-US" sz="6000" dirty="0">
                <a:solidFill>
                  <a:srgbClr val="FF0000"/>
                </a:solidFill>
              </a:rPr>
              <a:t>“Babylon is fallen</a:t>
            </a:r>
            <a:r>
              <a:rPr lang="en-US" sz="6000" dirty="0"/>
              <a:t>—that great city is </a:t>
            </a:r>
            <a:r>
              <a:rPr lang="en-US" sz="6000" dirty="0">
                <a:solidFill>
                  <a:srgbClr val="FF0000"/>
                </a:solidFill>
              </a:rPr>
              <a:t>fallen—because she made all the nations of the world drink the wine </a:t>
            </a:r>
            <a:r>
              <a:rPr lang="en-US" sz="6000" dirty="0"/>
              <a:t>of her passionate immorality.”</a:t>
            </a:r>
          </a:p>
        </p:txBody>
      </p:sp>
    </p:spTree>
    <p:extLst>
      <p:ext uri="{BB962C8B-B14F-4D97-AF65-F5344CB8AC3E}">
        <p14:creationId xmlns:p14="http://schemas.microsoft.com/office/powerpoint/2010/main" val="424623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/>
              <a:t>Revelation </a:t>
            </a:r>
            <a:r>
              <a:rPr lang="en-US" sz="6600" b="1" smtClean="0"/>
              <a:t>18:4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 </a:t>
            </a:r>
            <a:r>
              <a:rPr lang="en-US" sz="6000" dirty="0" smtClean="0"/>
              <a:t>4 </a:t>
            </a:r>
            <a:r>
              <a:rPr lang="en-US" sz="6000" dirty="0"/>
              <a:t>Then I heard another voice calling from </a:t>
            </a:r>
            <a:r>
              <a:rPr lang="en-US" sz="6000" dirty="0" smtClean="0"/>
              <a:t>heaven, “</a:t>
            </a:r>
            <a:r>
              <a:rPr lang="en-US" sz="6000" dirty="0">
                <a:solidFill>
                  <a:srgbClr val="FF0000"/>
                </a:solidFill>
              </a:rPr>
              <a:t>Come away from her, my people</a:t>
            </a:r>
            <a:r>
              <a:rPr lang="en-US" sz="6000" dirty="0" smtClean="0">
                <a:solidFill>
                  <a:srgbClr val="FF0000"/>
                </a:solidFill>
              </a:rPr>
              <a:t>.</a:t>
            </a:r>
            <a:r>
              <a:rPr lang="en-US" sz="6000" dirty="0" smtClean="0"/>
              <a:t> </a:t>
            </a:r>
            <a:r>
              <a:rPr lang="en-US" sz="6000" dirty="0"/>
              <a:t>Do not take part in her sins</a:t>
            </a:r>
            <a:r>
              <a:rPr lang="en-US" sz="6000" dirty="0" smtClean="0"/>
              <a:t>, </a:t>
            </a:r>
            <a:r>
              <a:rPr lang="en-US" sz="6000" dirty="0"/>
              <a:t>or you will be punished with </a:t>
            </a:r>
            <a:r>
              <a:rPr lang="en-US" sz="6000" dirty="0" smtClean="0"/>
              <a:t>her.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2842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John 10:16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 16 </a:t>
            </a:r>
            <a:r>
              <a:rPr lang="en-US" sz="6000" dirty="0">
                <a:solidFill>
                  <a:srgbClr val="FF0000"/>
                </a:solidFill>
              </a:rPr>
              <a:t>I have other sheep</a:t>
            </a:r>
            <a:r>
              <a:rPr lang="en-US" sz="6000" dirty="0"/>
              <a:t>, too, that are not in this sheepfold. </a:t>
            </a:r>
            <a:r>
              <a:rPr lang="en-US" sz="6000" dirty="0">
                <a:solidFill>
                  <a:srgbClr val="FF0000"/>
                </a:solidFill>
              </a:rPr>
              <a:t>I must bring them also</a:t>
            </a:r>
            <a:r>
              <a:rPr lang="en-US" sz="6000" dirty="0"/>
              <a:t>. They </a:t>
            </a:r>
            <a:r>
              <a:rPr lang="en-US" sz="6000" dirty="0">
                <a:solidFill>
                  <a:srgbClr val="FF0000"/>
                </a:solidFill>
              </a:rPr>
              <a:t>will listen to my voice</a:t>
            </a:r>
            <a:r>
              <a:rPr lang="en-US" sz="6000" dirty="0"/>
              <a:t>, and there will be one flock with one shepherd.</a:t>
            </a:r>
          </a:p>
        </p:txBody>
      </p:sp>
    </p:spTree>
    <p:extLst>
      <p:ext uri="{BB962C8B-B14F-4D97-AF65-F5344CB8AC3E}">
        <p14:creationId xmlns:p14="http://schemas.microsoft.com/office/powerpoint/2010/main" val="163032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1260 Years</a:t>
            </a:r>
            <a:endParaRPr lang="en-US" sz="6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3" y="1900053"/>
            <a:ext cx="3935209" cy="4494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64" b="57213"/>
          <a:stretch/>
        </p:blipFill>
        <p:spPr>
          <a:xfrm>
            <a:off x="4762809" y="3179928"/>
            <a:ext cx="7047754" cy="236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3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96" y="1618997"/>
            <a:ext cx="5430008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Acts 2:47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 47 all the while praising God and enjoying the goodwill of all the people. And </a:t>
            </a:r>
            <a:r>
              <a:rPr lang="en-US" sz="6000" dirty="0">
                <a:solidFill>
                  <a:srgbClr val="FF0000"/>
                </a:solidFill>
              </a:rPr>
              <a:t>each day the Lord added to their fellowship </a:t>
            </a:r>
            <a:r>
              <a:rPr lang="en-US" sz="6000" dirty="0"/>
              <a:t>those who were being saved.</a:t>
            </a:r>
          </a:p>
        </p:txBody>
      </p:sp>
    </p:spTree>
    <p:extLst>
      <p:ext uri="{BB962C8B-B14F-4D97-AF65-F5344CB8AC3E}">
        <p14:creationId xmlns:p14="http://schemas.microsoft.com/office/powerpoint/2010/main" val="382919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/>
              <a:t>Revelation </a:t>
            </a:r>
            <a:r>
              <a:rPr lang="en-US" sz="6600" b="1" smtClean="0"/>
              <a:t>18:4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 </a:t>
            </a:r>
            <a:r>
              <a:rPr lang="en-US" sz="6000" dirty="0" smtClean="0"/>
              <a:t>4 </a:t>
            </a:r>
            <a:r>
              <a:rPr lang="en-US" sz="6000" dirty="0"/>
              <a:t>Then I heard another voice calling from </a:t>
            </a:r>
            <a:r>
              <a:rPr lang="en-US" sz="6000" dirty="0" smtClean="0"/>
              <a:t>heaven, “</a:t>
            </a:r>
            <a:r>
              <a:rPr lang="en-US" sz="6000" dirty="0"/>
              <a:t>Come away from her, my people</a:t>
            </a:r>
            <a:r>
              <a:rPr lang="en-US" sz="6000" dirty="0" smtClean="0">
                <a:solidFill>
                  <a:srgbClr val="FF0000"/>
                </a:solidFill>
              </a:rPr>
              <a:t>. </a:t>
            </a:r>
            <a:r>
              <a:rPr lang="en-US" sz="6000" dirty="0">
                <a:solidFill>
                  <a:srgbClr val="FF0000"/>
                </a:solidFill>
              </a:rPr>
              <a:t>Do not take part in her sins</a:t>
            </a:r>
            <a:r>
              <a:rPr lang="en-US" sz="6000" dirty="0" smtClean="0"/>
              <a:t>, </a:t>
            </a:r>
            <a:r>
              <a:rPr lang="en-US" sz="6000" dirty="0"/>
              <a:t>or you </a:t>
            </a:r>
            <a:r>
              <a:rPr lang="en-US" sz="6000" dirty="0">
                <a:solidFill>
                  <a:srgbClr val="FF0000"/>
                </a:solidFill>
              </a:rPr>
              <a:t>will be punished with </a:t>
            </a:r>
            <a:r>
              <a:rPr lang="en-US" sz="6000" dirty="0" smtClean="0">
                <a:solidFill>
                  <a:srgbClr val="FF0000"/>
                </a:solidFill>
              </a:rPr>
              <a:t>her. 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9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0241"/>
            <a:ext cx="10515600" cy="454914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END  - </a:t>
            </a:r>
            <a:br>
              <a:rPr lang="en-US" sz="6600" b="1" dirty="0" smtClean="0"/>
            </a:br>
            <a:r>
              <a:rPr lang="en-US" sz="6600" b="1" dirty="0" smtClean="0"/>
              <a:t>I am ready to answer any question you may have.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28976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36" y="267159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/>
              <a:t>Let us Pray</a:t>
            </a:r>
            <a:br>
              <a:rPr lang="en-US" sz="11500" dirty="0" smtClean="0"/>
            </a:br>
            <a:r>
              <a:rPr lang="en-US" sz="11500" dirty="0" smtClean="0"/>
              <a:t>to close the Bible study.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0997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285" y="739302"/>
            <a:ext cx="11880715" cy="5350213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8000" b="1" dirty="0" smtClean="0">
                <a:solidFill>
                  <a:srgbClr val="FFFF00"/>
                </a:solidFill>
              </a:rPr>
              <a:t>Don’t Be Afraid to Follow Jesus!</a:t>
            </a:r>
            <a:r>
              <a:rPr lang="en-US" sz="6600" b="1" dirty="0" smtClean="0">
                <a:solidFill>
                  <a:srgbClr val="FFFF00"/>
                </a:solidFill>
              </a:rPr>
              <a:t/>
            </a:r>
            <a:br>
              <a:rPr lang="en-US" sz="6600" b="1" dirty="0" smtClean="0">
                <a:solidFill>
                  <a:srgbClr val="FFFF00"/>
                </a:solidFill>
              </a:rPr>
            </a:br>
            <a:r>
              <a:rPr lang="en-US" sz="6600" b="1" dirty="0" smtClean="0">
                <a:solidFill>
                  <a:srgbClr val="FFFF00"/>
                </a:solidFill>
              </a:rPr>
              <a:t/>
            </a:r>
            <a:br>
              <a:rPr lang="en-US" sz="6600" b="1" dirty="0" smtClean="0">
                <a:solidFill>
                  <a:srgbClr val="FFFF00"/>
                </a:solidFill>
              </a:rPr>
            </a:br>
            <a:r>
              <a:rPr lang="en-US" sz="6600" b="1" dirty="0" smtClean="0">
                <a:solidFill>
                  <a:srgbClr val="FFFF00"/>
                </a:solidFill>
              </a:rPr>
              <a:t>“If you love Him, keep His commandments”</a:t>
            </a:r>
            <a:br>
              <a:rPr lang="en-US" sz="6600" b="1" dirty="0" smtClean="0">
                <a:solidFill>
                  <a:srgbClr val="FFFF00"/>
                </a:solidFill>
              </a:rPr>
            </a:br>
            <a:endParaRPr lang="en-US" sz="6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0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40" y="100412"/>
            <a:ext cx="8270542" cy="65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4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037" y="2967335"/>
            <a:ext cx="113779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Mystic Babylon</a:t>
            </a:r>
          </a:p>
          <a:p>
            <a:pPr algn="ctr"/>
            <a:r>
              <a:rPr lang="en-US" sz="72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The Great Harlot of the Beast</a:t>
            </a:r>
            <a:endParaRPr lang="en-US" sz="72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5741" y="1481047"/>
            <a:ext cx="8184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Tonight’s Bible Study</a:t>
            </a:r>
            <a:r>
              <a:rPr lang="en-US" sz="7200" dirty="0">
                <a:solidFill>
                  <a:srgbClr val="FF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0711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7334</TotalTime>
  <Words>614</Words>
  <Application>Microsoft Office PowerPoint</Application>
  <PresentationFormat>Custom</PresentationFormat>
  <Paragraphs>124</Paragraphs>
  <Slides>75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Office Theme</vt:lpstr>
      <vt:lpstr>The study will begin at 7:30 PM</vt:lpstr>
      <vt:lpstr>Let us Pray and then start the Bible study..</vt:lpstr>
      <vt:lpstr>Let us start the Bible study..</vt:lpstr>
      <vt:lpstr>PowerPoint Presentation</vt:lpstr>
      <vt:lpstr>PowerPoint Presentation</vt:lpstr>
      <vt:lpstr>PowerPoint Presentation</vt:lpstr>
      <vt:lpstr>1260 Years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first lesson for tonight:</vt:lpstr>
      <vt:lpstr>PowerPoint Presentation</vt:lpstr>
      <vt:lpstr>Symbols in This Lesson</vt:lpstr>
      <vt:lpstr>Revelation 14:6-12  (NLT)</vt:lpstr>
      <vt:lpstr>Revelation 14:6-12  (NLT)</vt:lpstr>
      <vt:lpstr>Revelation 14:6-12  (NLT)</vt:lpstr>
      <vt:lpstr>Revelation 14:6-12  (NLT)</vt:lpstr>
      <vt:lpstr>Revelation 14:6-12  (NLT)</vt:lpstr>
      <vt:lpstr>Revelation 14:6-12  (NLT)</vt:lpstr>
      <vt:lpstr>Revelation 14:6-12  (NLT)</vt:lpstr>
      <vt:lpstr>Revelation 18:4  (NLT)</vt:lpstr>
      <vt:lpstr>“Woman” in Revelation?</vt:lpstr>
      <vt:lpstr>Hosea 1:2(NKJV)</vt:lpstr>
      <vt:lpstr>Ezekiel 16:1-3  (NLT)</vt:lpstr>
      <vt:lpstr>2 Corinthians 11:2   (NLT)</vt:lpstr>
      <vt:lpstr>Isaiah 13:19-21  (NLT)</vt:lpstr>
      <vt:lpstr>Isaiah 13:19-21  (NLT)</vt:lpstr>
      <vt:lpstr>Isaiah 13:19-21  (NLT)</vt:lpstr>
      <vt:lpstr>Revelation 18:2-5  (NLT)</vt:lpstr>
      <vt:lpstr>Revelation 18:2-5  (NLT)</vt:lpstr>
      <vt:lpstr>Revelation 18:2-5  (NLT)</vt:lpstr>
      <vt:lpstr>Revelation 17:1-5  (NLT)</vt:lpstr>
      <vt:lpstr>Revelation 17:1-5  (NLT)</vt:lpstr>
      <vt:lpstr>Revelation 17:1-5  (NLT)</vt:lpstr>
      <vt:lpstr>Revelation 17:1-5  (NLT)</vt:lpstr>
      <vt:lpstr>PowerPoint Presentation</vt:lpstr>
      <vt:lpstr>The Church (she) Held a Gold Goblet </vt:lpstr>
      <vt:lpstr>Revelation 17:5  (NLT)</vt:lpstr>
      <vt:lpstr>PowerPoint Presentation</vt:lpstr>
      <vt:lpstr>Genesis 10:8-9 (NLT)</vt:lpstr>
      <vt:lpstr>Genesis 10:10  (NLT)</vt:lpstr>
      <vt:lpstr>Genesis 11:5-9  (NLT)</vt:lpstr>
      <vt:lpstr>Genesis 11:5-9  (NLT)</vt:lpstr>
      <vt:lpstr>Genesis 11:5-9  (NLT)</vt:lpstr>
      <vt:lpstr>PowerPoint Presentation</vt:lpstr>
      <vt:lpstr>Revelation 17:2  (NLT)</vt:lpstr>
      <vt:lpstr>Revelation 17:4  (NLT)</vt:lpstr>
      <vt:lpstr>Revelation 18:3  (NLT)</vt:lpstr>
      <vt:lpstr>Revelation 14:8 (NLT)</vt:lpstr>
      <vt:lpstr>PowerPoint Presentation</vt:lpstr>
      <vt:lpstr>Revelation 17:8  (NLT)</vt:lpstr>
      <vt:lpstr>Revelation 17:8  (NLT)</vt:lpstr>
      <vt:lpstr>Revelation 13:3  (NLT)</vt:lpstr>
      <vt:lpstr>Jeremiah 51:24  (NLT)</vt:lpstr>
      <vt:lpstr>Jeremiah 51:25  (NLT)</vt:lpstr>
      <vt:lpstr>Revelation 17:9-11  (NLT)</vt:lpstr>
      <vt:lpstr>Revelation 17:9-11  (NLT)</vt:lpstr>
      <vt:lpstr>Purple &amp; Scarlet Colors</vt:lpstr>
      <vt:lpstr>PowerPoint Presentation</vt:lpstr>
      <vt:lpstr> Revelation 17:12-13 (NLT)</vt:lpstr>
      <vt:lpstr>PowerPoint Presentation</vt:lpstr>
      <vt:lpstr>Revelation 14:8 (NLT)</vt:lpstr>
      <vt:lpstr>Revelation 18:4  (NLT)</vt:lpstr>
      <vt:lpstr>John 10:16  (NLT)</vt:lpstr>
      <vt:lpstr>PowerPoint Presentation</vt:lpstr>
      <vt:lpstr>Acts 2:47  (NLT)</vt:lpstr>
      <vt:lpstr>Revelation 18:4  (NLT)</vt:lpstr>
      <vt:lpstr>END  -  I am ready to answer any question you may have.</vt:lpstr>
      <vt:lpstr>Let us Pray to close the Bible study.</vt:lpstr>
      <vt:lpstr>Don’t Be Afraid to Follow Jesus!  “If you love Him, keep His commandments”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carlfost@yahoo.com</dc:creator>
  <cp:lastModifiedBy>HP</cp:lastModifiedBy>
  <cp:revision>480</cp:revision>
  <dcterms:created xsi:type="dcterms:W3CDTF">2018-04-10T16:16:30Z</dcterms:created>
  <dcterms:modified xsi:type="dcterms:W3CDTF">2018-11-03T01:20:52Z</dcterms:modified>
</cp:coreProperties>
</file>