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6" r:id="rId2"/>
    <p:sldId id="341" r:id="rId3"/>
    <p:sldId id="337" r:id="rId4"/>
    <p:sldId id="338" r:id="rId5"/>
    <p:sldId id="339" r:id="rId6"/>
    <p:sldId id="340" r:id="rId7"/>
    <p:sldId id="342" r:id="rId8"/>
    <p:sldId id="361" r:id="rId9"/>
    <p:sldId id="362" r:id="rId10"/>
    <p:sldId id="363" r:id="rId11"/>
    <p:sldId id="364" r:id="rId12"/>
    <p:sldId id="343" r:id="rId13"/>
    <p:sldId id="365" r:id="rId14"/>
    <p:sldId id="366" r:id="rId15"/>
    <p:sldId id="387" r:id="rId16"/>
    <p:sldId id="388" r:id="rId17"/>
    <p:sldId id="367" r:id="rId18"/>
    <p:sldId id="368" r:id="rId19"/>
    <p:sldId id="369" r:id="rId20"/>
    <p:sldId id="389" r:id="rId21"/>
    <p:sldId id="390" r:id="rId22"/>
    <p:sldId id="370" r:id="rId23"/>
    <p:sldId id="391" r:id="rId24"/>
    <p:sldId id="392" r:id="rId25"/>
    <p:sldId id="393" r:id="rId26"/>
    <p:sldId id="394" r:id="rId27"/>
    <p:sldId id="371" r:id="rId28"/>
    <p:sldId id="395" r:id="rId29"/>
    <p:sldId id="396" r:id="rId30"/>
    <p:sldId id="372" r:id="rId31"/>
    <p:sldId id="373" r:id="rId32"/>
    <p:sldId id="374" r:id="rId33"/>
    <p:sldId id="397" r:id="rId34"/>
    <p:sldId id="398" r:id="rId35"/>
    <p:sldId id="375" r:id="rId36"/>
    <p:sldId id="399" r:id="rId37"/>
    <p:sldId id="376" r:id="rId38"/>
    <p:sldId id="377" r:id="rId39"/>
    <p:sldId id="378" r:id="rId40"/>
    <p:sldId id="379" r:id="rId41"/>
    <p:sldId id="380" r:id="rId42"/>
    <p:sldId id="400" r:id="rId43"/>
    <p:sldId id="381" r:id="rId44"/>
    <p:sldId id="382" r:id="rId45"/>
    <p:sldId id="402" r:id="rId46"/>
    <p:sldId id="401" r:id="rId47"/>
    <p:sldId id="383" r:id="rId48"/>
    <p:sldId id="384" r:id="rId49"/>
    <p:sldId id="403" r:id="rId50"/>
    <p:sldId id="385" r:id="rId51"/>
    <p:sldId id="386" r:id="rId52"/>
    <p:sldId id="404" r:id="rId53"/>
    <p:sldId id="405" r:id="rId54"/>
    <p:sldId id="406" r:id="rId55"/>
    <p:sldId id="407" r:id="rId56"/>
    <p:sldId id="410" r:id="rId57"/>
    <p:sldId id="411" r:id="rId58"/>
    <p:sldId id="412" r:id="rId59"/>
    <p:sldId id="413" r:id="rId60"/>
    <p:sldId id="414" r:id="rId61"/>
    <p:sldId id="408" r:id="rId62"/>
    <p:sldId id="409" r:id="rId63"/>
    <p:sldId id="415" r:id="rId64"/>
    <p:sldId id="420" r:id="rId65"/>
    <p:sldId id="421" r:id="rId66"/>
    <p:sldId id="423" r:id="rId67"/>
    <p:sldId id="422" r:id="rId68"/>
    <p:sldId id="416" r:id="rId69"/>
    <p:sldId id="417" r:id="rId70"/>
    <p:sldId id="418" r:id="rId71"/>
    <p:sldId id="424" r:id="rId72"/>
    <p:sldId id="419" r:id="rId73"/>
    <p:sldId id="431" r:id="rId74"/>
    <p:sldId id="425" r:id="rId75"/>
    <p:sldId id="426" r:id="rId76"/>
    <p:sldId id="432" r:id="rId77"/>
    <p:sldId id="427" r:id="rId78"/>
    <p:sldId id="433" r:id="rId79"/>
    <p:sldId id="434" r:id="rId8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44" autoAdjust="0"/>
    <p:restoredTop sz="94660"/>
  </p:normalViewPr>
  <p:slideViewPr>
    <p:cSldViewPr snapToGrid="0">
      <p:cViewPr varScale="1">
        <p:scale>
          <a:sx n="50" d="100"/>
          <a:sy n="50" d="100"/>
        </p:scale>
        <p:origin x="-114" y="-402"/>
      </p:cViewPr>
      <p:guideLst>
        <p:guide orient="horz" pos="2160"/>
        <p:guide pos="3840"/>
      </p:guideLst>
    </p:cSldViewPr>
  </p:slideViewPr>
  <p:notesTextViewPr>
    <p:cViewPr>
      <p:scale>
        <a:sx n="1" d="1"/>
        <a:sy n="1" d="1"/>
      </p:scale>
      <p:origin x="0" y="0"/>
    </p:cViewPr>
  </p:notesTextViewPr>
  <p:sorterViewPr>
    <p:cViewPr>
      <p:scale>
        <a:sx n="65" d="100"/>
        <a:sy n="65" d="100"/>
      </p:scale>
      <p:origin x="0" y="-1408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4079428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173445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301040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376027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9EBB7C-DE85-4D34-BFF3-33ACA69C47CE}"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4111173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9EBB7C-DE85-4D34-BFF3-33ACA69C47CE}"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4139889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9EBB7C-DE85-4D34-BFF3-33ACA69C47CE}"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77889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9EBB7C-DE85-4D34-BFF3-33ACA69C47CE}"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507076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EBB7C-DE85-4D34-BFF3-33ACA69C47CE}"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0381533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9EBB7C-DE85-4D34-BFF3-33ACA69C47CE}"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1277024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9EBB7C-DE85-4D34-BFF3-33ACA69C47CE}"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A5605E-22AE-4CBE-B7E6-4C2254065703}" type="slidenum">
              <a:rPr lang="en-US" smtClean="0"/>
              <a:t>‹#›</a:t>
            </a:fld>
            <a:endParaRPr lang="en-US"/>
          </a:p>
        </p:txBody>
      </p:sp>
    </p:spTree>
    <p:extLst>
      <p:ext uri="{BB962C8B-B14F-4D97-AF65-F5344CB8AC3E}">
        <p14:creationId xmlns:p14="http://schemas.microsoft.com/office/powerpoint/2010/main" val="2128994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9EBB7C-DE85-4D34-BFF3-33ACA69C47CE}"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A5605E-22AE-4CBE-B7E6-4C2254065703}" type="slidenum">
              <a:rPr lang="en-US" smtClean="0"/>
              <a:t>‹#›</a:t>
            </a:fld>
            <a:endParaRPr lang="en-US"/>
          </a:p>
        </p:txBody>
      </p:sp>
    </p:spTree>
    <p:extLst>
      <p:ext uri="{BB962C8B-B14F-4D97-AF65-F5344CB8AC3E}">
        <p14:creationId xmlns:p14="http://schemas.microsoft.com/office/powerpoint/2010/main" val="3825235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4093" y="2837978"/>
            <a:ext cx="9144000" cy="2387600"/>
          </a:xfrm>
        </p:spPr>
        <p:txBody>
          <a:bodyPr/>
          <a:lstStyle/>
          <a:p>
            <a:r>
              <a:rPr lang="en-US" b="1" dirty="0" smtClean="0">
                <a:effectLst>
                  <a:outerShdw dist="38100" dir="2700000" algn="bl">
                    <a:schemeClr val="accent5"/>
                  </a:outerShdw>
                </a:effectLst>
              </a:rPr>
              <a:t>The </a:t>
            </a:r>
            <a:r>
              <a:rPr lang="en-US" b="1" dirty="0">
                <a:effectLst>
                  <a:outerShdw dist="38100" dir="2700000" algn="bl">
                    <a:schemeClr val="accent5"/>
                  </a:outerShdw>
                </a:effectLst>
              </a:rPr>
              <a:t>s</a:t>
            </a:r>
            <a:r>
              <a:rPr lang="en-US" b="1" dirty="0" smtClean="0">
                <a:effectLst>
                  <a:outerShdw dist="38100" dir="2700000" algn="bl">
                    <a:schemeClr val="accent5"/>
                  </a:outerShdw>
                </a:effectLst>
              </a:rPr>
              <a:t>tudy</a:t>
            </a:r>
            <a:r>
              <a:rPr lang="en-US" dirty="0"/>
              <a:t/>
            </a:r>
            <a:br>
              <a:rPr lang="en-US" dirty="0"/>
            </a:br>
            <a:r>
              <a:rPr lang="en-US" b="1" dirty="0">
                <a:effectLst>
                  <a:outerShdw dist="38100" dir="2700000" algn="bl">
                    <a:schemeClr val="accent5"/>
                  </a:outerShdw>
                </a:effectLst>
              </a:rPr>
              <a:t>w</a:t>
            </a:r>
            <a:r>
              <a:rPr lang="en-US" b="1" dirty="0" smtClean="0">
                <a:effectLst>
                  <a:outerShdw dist="38100" dir="2700000" algn="bl">
                    <a:schemeClr val="accent5"/>
                  </a:outerShdw>
                </a:effectLst>
              </a:rPr>
              <a:t>ill </a:t>
            </a:r>
            <a:r>
              <a:rPr lang="en-US" b="1" dirty="0">
                <a:effectLst>
                  <a:outerShdw dist="38100" dir="2700000" algn="bl">
                    <a:schemeClr val="accent5"/>
                  </a:outerShdw>
                </a:effectLst>
              </a:rPr>
              <a:t>b</a:t>
            </a:r>
            <a:r>
              <a:rPr lang="en-US" b="1" dirty="0" smtClean="0">
                <a:effectLst>
                  <a:outerShdw dist="38100" dir="2700000" algn="bl">
                    <a:schemeClr val="accent5"/>
                  </a:outerShdw>
                </a:effectLst>
              </a:rPr>
              <a:t>egin </a:t>
            </a:r>
            <a:r>
              <a:rPr lang="en-US" b="1" dirty="0">
                <a:effectLst>
                  <a:outerShdw dist="38100" dir="2700000" algn="bl">
                    <a:schemeClr val="accent5"/>
                  </a:outerShdw>
                </a:effectLst>
              </a:rPr>
              <a:t>a</a:t>
            </a:r>
            <a:r>
              <a:rPr lang="en-US" b="1" dirty="0" smtClean="0">
                <a:effectLst>
                  <a:outerShdw dist="38100" dir="2700000" algn="bl">
                    <a:schemeClr val="accent5"/>
                  </a:outerShdw>
                </a:effectLst>
              </a:rPr>
              <a:t>t </a:t>
            </a:r>
            <a:r>
              <a:rPr lang="en-US" b="1" dirty="0">
                <a:effectLst>
                  <a:outerShdw dist="38100" dir="2700000" algn="bl">
                    <a:schemeClr val="accent5"/>
                  </a:outerShdw>
                </a:effectLst>
              </a:rPr>
              <a:t>7:30 PM</a:t>
            </a:r>
            <a:endParaRPr lang="en-US" dirty="0"/>
          </a:p>
        </p:txBody>
      </p:sp>
      <p:sp>
        <p:nvSpPr>
          <p:cNvPr id="3" name="Subtitle 2"/>
          <p:cNvSpPr>
            <a:spLocks noGrp="1"/>
          </p:cNvSpPr>
          <p:nvPr>
            <p:ph type="subTitle" idx="1"/>
          </p:nvPr>
        </p:nvSpPr>
        <p:spPr>
          <a:xfrm>
            <a:off x="264539" y="235986"/>
            <a:ext cx="11563109" cy="2601992"/>
          </a:xfrm>
          <a:solidFill>
            <a:srgbClr val="FF0000"/>
          </a:solidFill>
        </p:spPr>
        <p:txBody>
          <a:bodyPr>
            <a:noAutofit/>
          </a:bodyPr>
          <a:lstStyle/>
          <a:p>
            <a:r>
              <a:rPr lang="en-US" sz="8000" dirty="0" smtClean="0"/>
              <a:t>THE BOOK OF REVELATION</a:t>
            </a:r>
          </a:p>
          <a:p>
            <a:r>
              <a:rPr lang="en-US" sz="8000" dirty="0" smtClean="0"/>
              <a:t>BIBLE STUDY</a:t>
            </a:r>
            <a:endParaRPr lang="en-US" sz="8000" dirty="0"/>
          </a:p>
        </p:txBody>
      </p:sp>
    </p:spTree>
    <p:extLst>
      <p:ext uri="{BB962C8B-B14F-4D97-AF65-F5344CB8AC3E}">
        <p14:creationId xmlns:p14="http://schemas.microsoft.com/office/powerpoint/2010/main" val="31964369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Daniel </a:t>
            </a:r>
            <a:r>
              <a:rPr lang="en-US" sz="6600" b="1" dirty="0" smtClean="0"/>
              <a:t>10:5-9 (NLT)</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r>
              <a:rPr lang="en-US" sz="8800" baseline="30000" dirty="0" smtClean="0"/>
              <a:t>8 </a:t>
            </a:r>
            <a:r>
              <a:rPr lang="en-US" sz="8800" baseline="30000" dirty="0"/>
              <a:t>So I was left there all alone to see this amazing vision. My strength left me, my face grew deathly pale, and I felt very weak. </a:t>
            </a:r>
          </a:p>
        </p:txBody>
      </p:sp>
    </p:spTree>
    <p:extLst>
      <p:ext uri="{BB962C8B-B14F-4D97-AF65-F5344CB8AC3E}">
        <p14:creationId xmlns:p14="http://schemas.microsoft.com/office/powerpoint/2010/main" val="7700462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Daniel </a:t>
            </a:r>
            <a:r>
              <a:rPr lang="en-US" sz="6600" b="1" dirty="0" smtClean="0"/>
              <a:t>10:5-9 (NLT)</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r>
              <a:rPr lang="en-US" sz="8800" baseline="30000" dirty="0" smtClean="0"/>
              <a:t>9 </a:t>
            </a:r>
            <a:r>
              <a:rPr lang="en-US" sz="8800" baseline="30000" dirty="0"/>
              <a:t>Then I heard the man speak, and when I heard the sound of his voice, I fainted and lay there with my face to the ground.</a:t>
            </a:r>
          </a:p>
        </p:txBody>
      </p:sp>
    </p:spTree>
    <p:extLst>
      <p:ext uri="{BB962C8B-B14F-4D97-AF65-F5344CB8AC3E}">
        <p14:creationId xmlns:p14="http://schemas.microsoft.com/office/powerpoint/2010/main" val="10861388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1:5 (</a:t>
            </a:r>
            <a:r>
              <a:rPr lang="en-US" sz="6600" b="1" dirty="0"/>
              <a:t>NLT</a:t>
            </a:r>
            <a:r>
              <a:rPr lang="en-US" sz="6600" b="1" dirty="0" smtClean="0"/>
              <a:t>)</a:t>
            </a:r>
            <a:endParaRPr lang="en-US" sz="6600" b="1" dirty="0"/>
          </a:p>
        </p:txBody>
      </p:sp>
      <p:sp>
        <p:nvSpPr>
          <p:cNvPr id="3" name="Content Placeholder 2"/>
          <p:cNvSpPr>
            <a:spLocks noGrp="1"/>
          </p:cNvSpPr>
          <p:nvPr>
            <p:ph idx="1"/>
          </p:nvPr>
        </p:nvSpPr>
        <p:spPr>
          <a:xfrm>
            <a:off x="136479" y="2357887"/>
            <a:ext cx="11941790" cy="4351338"/>
          </a:xfrm>
        </p:spPr>
        <p:txBody>
          <a:bodyPr>
            <a:noAutofit/>
          </a:bodyPr>
          <a:lstStyle/>
          <a:p>
            <a:r>
              <a:rPr lang="en-US" sz="8000" baseline="30000" dirty="0"/>
              <a:t>5 and from Jesus Christ. He is the faithful witness to these things, the first to rise from the dead, and the ruler of all the kings of the world</a:t>
            </a:r>
            <a:r>
              <a:rPr lang="en-US" sz="8000" baseline="30000" dirty="0" smtClean="0"/>
              <a:t>. All </a:t>
            </a:r>
            <a:r>
              <a:rPr lang="en-US" sz="8000" baseline="30000" dirty="0"/>
              <a:t>glory to him who loves us and has freed us from our sins by shedding his blood for us.</a:t>
            </a:r>
          </a:p>
        </p:txBody>
      </p:sp>
    </p:spTree>
    <p:extLst>
      <p:ext uri="{BB962C8B-B14F-4D97-AF65-F5344CB8AC3E}">
        <p14:creationId xmlns:p14="http://schemas.microsoft.com/office/powerpoint/2010/main" val="20824484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1:6 (</a:t>
            </a:r>
            <a:r>
              <a:rPr lang="en-US" sz="6600" b="1" dirty="0"/>
              <a:t>NLT</a:t>
            </a:r>
            <a:r>
              <a:rPr lang="en-US" sz="6600" b="1" dirty="0" smtClean="0"/>
              <a:t>)</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r>
              <a:rPr lang="en-US" sz="8800" baseline="30000" dirty="0"/>
              <a:t>6 He has made us a Kingdom of priests for God his Father. All glory and power to him forever and ever! Amen.</a:t>
            </a:r>
          </a:p>
        </p:txBody>
      </p:sp>
    </p:spTree>
    <p:extLst>
      <p:ext uri="{BB962C8B-B14F-4D97-AF65-F5344CB8AC3E}">
        <p14:creationId xmlns:p14="http://schemas.microsoft.com/office/powerpoint/2010/main" val="31781033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5:8, 9, 12 (</a:t>
            </a:r>
            <a:r>
              <a:rPr lang="en-US" sz="6600" b="1" dirty="0" smtClean="0"/>
              <a:t>NLT)</a:t>
            </a:r>
            <a:endParaRPr lang="en-US" sz="6600" b="1" dirty="0"/>
          </a:p>
        </p:txBody>
      </p:sp>
      <p:sp>
        <p:nvSpPr>
          <p:cNvPr id="3" name="Content Placeholder 2"/>
          <p:cNvSpPr>
            <a:spLocks noGrp="1"/>
          </p:cNvSpPr>
          <p:nvPr>
            <p:ph idx="1"/>
          </p:nvPr>
        </p:nvSpPr>
        <p:spPr>
          <a:xfrm>
            <a:off x="245660" y="2357887"/>
            <a:ext cx="11641540" cy="4351338"/>
          </a:xfrm>
        </p:spPr>
        <p:txBody>
          <a:bodyPr>
            <a:noAutofit/>
          </a:bodyPr>
          <a:lstStyle/>
          <a:p>
            <a:r>
              <a:rPr lang="en-US" sz="8000" baseline="30000" dirty="0"/>
              <a:t>8 And when he took the scroll, the four living beings and the twenty-four elders fell down before the Lamb. Each one had a harp, and they held gold bowls filled with incense, which are the prayers of God’s people.</a:t>
            </a:r>
          </a:p>
        </p:txBody>
      </p:sp>
    </p:spTree>
    <p:extLst>
      <p:ext uri="{BB962C8B-B14F-4D97-AF65-F5344CB8AC3E}">
        <p14:creationId xmlns:p14="http://schemas.microsoft.com/office/powerpoint/2010/main" val="22020738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5:8, 9, 12 (</a:t>
            </a:r>
            <a:r>
              <a:rPr lang="en-US" sz="6600" b="1" dirty="0" smtClean="0"/>
              <a:t>NLT)</a:t>
            </a:r>
            <a:endParaRPr lang="en-US" sz="6600" b="1" dirty="0"/>
          </a:p>
        </p:txBody>
      </p:sp>
      <p:sp>
        <p:nvSpPr>
          <p:cNvPr id="3" name="Content Placeholder 2"/>
          <p:cNvSpPr>
            <a:spLocks noGrp="1"/>
          </p:cNvSpPr>
          <p:nvPr>
            <p:ph idx="1"/>
          </p:nvPr>
        </p:nvSpPr>
        <p:spPr>
          <a:xfrm>
            <a:off x="275230" y="1880215"/>
            <a:ext cx="11641540" cy="4351338"/>
          </a:xfrm>
        </p:spPr>
        <p:txBody>
          <a:bodyPr>
            <a:noAutofit/>
          </a:bodyPr>
          <a:lstStyle/>
          <a:p>
            <a:pPr>
              <a:lnSpc>
                <a:spcPct val="100000"/>
              </a:lnSpc>
            </a:pPr>
            <a:r>
              <a:rPr lang="en-US" sz="7200" baseline="30000" dirty="0"/>
              <a:t>9 And </a:t>
            </a:r>
            <a:r>
              <a:rPr lang="en-US" sz="7200" baseline="30000" dirty="0" smtClean="0"/>
              <a:t>they </a:t>
            </a:r>
            <a:r>
              <a:rPr lang="en-US" sz="7200" baseline="30000" dirty="0"/>
              <a:t>sang a new song with these words</a:t>
            </a:r>
            <a:r>
              <a:rPr lang="en-US" sz="7200" baseline="30000" dirty="0" smtClean="0"/>
              <a:t>: “</a:t>
            </a:r>
            <a:r>
              <a:rPr lang="en-US" sz="7200" baseline="30000" dirty="0"/>
              <a:t>You are worthy to take the </a:t>
            </a:r>
            <a:r>
              <a:rPr lang="en-US" sz="7200" baseline="30000" dirty="0" smtClean="0"/>
              <a:t>scroll</a:t>
            </a:r>
          </a:p>
          <a:p>
            <a:pPr marL="0" indent="0">
              <a:lnSpc>
                <a:spcPct val="100000"/>
              </a:lnSpc>
              <a:buNone/>
            </a:pPr>
            <a:r>
              <a:rPr lang="en-US" sz="7200" baseline="30000" dirty="0" smtClean="0"/>
              <a:t>and break its seals and open it. For you were slaughtered, and your blood has ransomed people for God</a:t>
            </a:r>
            <a:r>
              <a:rPr lang="en-US" sz="7200" dirty="0" smtClean="0"/>
              <a:t> </a:t>
            </a:r>
            <a:r>
              <a:rPr lang="en-US" sz="7200" baseline="30000" dirty="0" smtClean="0"/>
              <a:t>from </a:t>
            </a:r>
            <a:r>
              <a:rPr lang="en-US" sz="7200" baseline="30000" dirty="0"/>
              <a:t>every tribe and language and people and nation.</a:t>
            </a:r>
          </a:p>
        </p:txBody>
      </p:sp>
    </p:spTree>
    <p:extLst>
      <p:ext uri="{BB962C8B-B14F-4D97-AF65-F5344CB8AC3E}">
        <p14:creationId xmlns:p14="http://schemas.microsoft.com/office/powerpoint/2010/main" val="17146465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5:8, 9, 12 (</a:t>
            </a:r>
            <a:r>
              <a:rPr lang="en-US" sz="6600" b="1" dirty="0" smtClean="0"/>
              <a:t>NLT)</a:t>
            </a:r>
            <a:endParaRPr lang="en-US" sz="6600" b="1" dirty="0"/>
          </a:p>
        </p:txBody>
      </p:sp>
      <p:sp>
        <p:nvSpPr>
          <p:cNvPr id="3" name="Content Placeholder 2"/>
          <p:cNvSpPr>
            <a:spLocks noGrp="1"/>
          </p:cNvSpPr>
          <p:nvPr>
            <p:ph idx="1"/>
          </p:nvPr>
        </p:nvSpPr>
        <p:spPr>
          <a:xfrm>
            <a:off x="275230" y="1975750"/>
            <a:ext cx="11641540" cy="4351338"/>
          </a:xfrm>
        </p:spPr>
        <p:txBody>
          <a:bodyPr>
            <a:noAutofit/>
          </a:bodyPr>
          <a:lstStyle/>
          <a:p>
            <a:pPr>
              <a:lnSpc>
                <a:spcPct val="100000"/>
              </a:lnSpc>
            </a:pPr>
            <a:r>
              <a:rPr lang="en-US" sz="8000" baseline="30000" dirty="0"/>
              <a:t>12 And they sang in a mighty chorus:</a:t>
            </a:r>
          </a:p>
          <a:p>
            <a:pPr marL="0" indent="0">
              <a:lnSpc>
                <a:spcPct val="100000"/>
              </a:lnSpc>
              <a:buNone/>
            </a:pPr>
            <a:r>
              <a:rPr lang="en-US" sz="8000" baseline="30000" dirty="0" smtClean="0"/>
              <a:t>“</a:t>
            </a:r>
            <a:r>
              <a:rPr lang="en-US" sz="8000" baseline="30000" dirty="0"/>
              <a:t>Worthy is the Lamb who was </a:t>
            </a:r>
            <a:r>
              <a:rPr lang="en-US" sz="8000" baseline="30000" dirty="0" smtClean="0"/>
              <a:t>slaughtered—to </a:t>
            </a:r>
            <a:r>
              <a:rPr lang="en-US" sz="8000" baseline="30000" dirty="0"/>
              <a:t>receive power and riches</a:t>
            </a:r>
          </a:p>
          <a:p>
            <a:pPr marL="0" indent="0">
              <a:lnSpc>
                <a:spcPct val="100000"/>
              </a:lnSpc>
              <a:buNone/>
            </a:pPr>
            <a:r>
              <a:rPr lang="en-US" sz="8000" baseline="30000" dirty="0"/>
              <a:t>and wisdom and </a:t>
            </a:r>
            <a:r>
              <a:rPr lang="en-US" sz="8000" baseline="30000" dirty="0" smtClean="0"/>
              <a:t>strength</a:t>
            </a:r>
            <a:r>
              <a:rPr lang="en-US" sz="8000" dirty="0" smtClean="0"/>
              <a:t> </a:t>
            </a:r>
            <a:r>
              <a:rPr lang="en-US" sz="8000" baseline="30000" dirty="0" smtClean="0"/>
              <a:t>and </a:t>
            </a:r>
            <a:r>
              <a:rPr lang="en-US" sz="8000" baseline="30000" dirty="0"/>
              <a:t>honor and glory and blessing.”</a:t>
            </a:r>
          </a:p>
        </p:txBody>
      </p:sp>
    </p:spTree>
    <p:extLst>
      <p:ext uri="{BB962C8B-B14F-4D97-AF65-F5344CB8AC3E}">
        <p14:creationId xmlns:p14="http://schemas.microsoft.com/office/powerpoint/2010/main" val="2745525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13:8 (</a:t>
            </a:r>
            <a:r>
              <a:rPr lang="en-US" sz="6600" b="1" dirty="0"/>
              <a:t>NLT</a:t>
            </a:r>
            <a:r>
              <a:rPr lang="en-US" sz="6600" b="1" dirty="0" smtClean="0"/>
              <a:t>)</a:t>
            </a:r>
            <a:endParaRPr lang="en-US" sz="6600" b="1" dirty="0"/>
          </a:p>
        </p:txBody>
      </p:sp>
      <p:sp>
        <p:nvSpPr>
          <p:cNvPr id="3" name="Content Placeholder 2"/>
          <p:cNvSpPr>
            <a:spLocks noGrp="1"/>
          </p:cNvSpPr>
          <p:nvPr>
            <p:ph idx="1"/>
          </p:nvPr>
        </p:nvSpPr>
        <p:spPr>
          <a:xfrm>
            <a:off x="131928" y="2115403"/>
            <a:ext cx="11928144" cy="4839482"/>
          </a:xfrm>
        </p:spPr>
        <p:txBody>
          <a:bodyPr>
            <a:noAutofit/>
          </a:bodyPr>
          <a:lstStyle/>
          <a:p>
            <a:r>
              <a:rPr lang="en-US" sz="8000" baseline="30000" dirty="0"/>
              <a:t>8 And all the people who belong to this world worshiped the beast. They are the ones whose names were not written in the Book of Life that belongs to the Lamb who was slaughtered before the world was made.[a]</a:t>
            </a:r>
          </a:p>
        </p:txBody>
      </p:sp>
    </p:spTree>
    <p:extLst>
      <p:ext uri="{BB962C8B-B14F-4D97-AF65-F5344CB8AC3E}">
        <p14:creationId xmlns:p14="http://schemas.microsoft.com/office/powerpoint/2010/main" val="13311280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Ephesians 1:4 (</a:t>
            </a:r>
            <a:r>
              <a:rPr lang="en-US" sz="6600" b="1" dirty="0" smtClean="0"/>
              <a:t>NLT)</a:t>
            </a:r>
            <a:endParaRPr lang="en-US" sz="6600" b="1" dirty="0"/>
          </a:p>
        </p:txBody>
      </p:sp>
      <p:sp>
        <p:nvSpPr>
          <p:cNvPr id="3" name="Content Placeholder 2"/>
          <p:cNvSpPr>
            <a:spLocks noGrp="1"/>
          </p:cNvSpPr>
          <p:nvPr>
            <p:ph idx="1"/>
          </p:nvPr>
        </p:nvSpPr>
        <p:spPr>
          <a:xfrm>
            <a:off x="838200" y="2357887"/>
            <a:ext cx="10816988" cy="4351338"/>
          </a:xfrm>
        </p:spPr>
        <p:txBody>
          <a:bodyPr>
            <a:noAutofit/>
          </a:bodyPr>
          <a:lstStyle/>
          <a:p>
            <a:r>
              <a:rPr lang="en-US" sz="8800" baseline="30000" dirty="0"/>
              <a:t>4 Even before he made the world, God loved us and chose us in Christ to be holy and without fault in his eyes.</a:t>
            </a:r>
          </a:p>
        </p:txBody>
      </p:sp>
    </p:spTree>
    <p:extLst>
      <p:ext uri="{BB962C8B-B14F-4D97-AF65-F5344CB8AC3E}">
        <p14:creationId xmlns:p14="http://schemas.microsoft.com/office/powerpoint/2010/main" val="28887301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1 Peter 1:18-20 (</a:t>
            </a:r>
            <a:r>
              <a:rPr lang="en-US" sz="6600" b="1" dirty="0" smtClean="0"/>
              <a:t>NLT)</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r>
              <a:rPr lang="en-US" sz="8800" baseline="30000" dirty="0"/>
              <a:t>18 For you know that God paid a ransom to save you from the empty life you inherited from your ancestors. And it was not paid with mere gold or silver, which lose their value. </a:t>
            </a:r>
          </a:p>
        </p:txBody>
      </p:sp>
    </p:spTree>
    <p:extLst>
      <p:ext uri="{BB962C8B-B14F-4D97-AF65-F5344CB8AC3E}">
        <p14:creationId xmlns:p14="http://schemas.microsoft.com/office/powerpoint/2010/main" val="3301774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836" y="2671597"/>
            <a:ext cx="10515600" cy="1325563"/>
          </a:xfrm>
        </p:spPr>
        <p:txBody>
          <a:bodyPr>
            <a:normAutofit/>
          </a:bodyPr>
          <a:lstStyle/>
          <a:p>
            <a:pPr algn="ctr"/>
            <a:r>
              <a:rPr lang="en-US" sz="7200" dirty="0" smtClean="0"/>
              <a:t>Let us start the Bible study..</a:t>
            </a:r>
            <a:endParaRPr lang="en-US" sz="7200" dirty="0"/>
          </a:p>
        </p:txBody>
      </p:sp>
    </p:spTree>
    <p:extLst>
      <p:ext uri="{BB962C8B-B14F-4D97-AF65-F5344CB8AC3E}">
        <p14:creationId xmlns:p14="http://schemas.microsoft.com/office/powerpoint/2010/main" val="2591903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1 Peter 1:18-20 (</a:t>
            </a:r>
            <a:r>
              <a:rPr lang="en-US" sz="6600" b="1" dirty="0" smtClean="0"/>
              <a:t>NLT)</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r>
              <a:rPr lang="en-US" sz="8800" baseline="30000" dirty="0" smtClean="0"/>
              <a:t>19 </a:t>
            </a:r>
            <a:r>
              <a:rPr lang="en-US" sz="8800" baseline="30000" dirty="0"/>
              <a:t>It was the precious blood of Christ, the sinless, spotless Lamb of God. </a:t>
            </a:r>
          </a:p>
        </p:txBody>
      </p:sp>
    </p:spTree>
    <p:extLst>
      <p:ext uri="{BB962C8B-B14F-4D97-AF65-F5344CB8AC3E}">
        <p14:creationId xmlns:p14="http://schemas.microsoft.com/office/powerpoint/2010/main" val="39764599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1 Peter 1:18-20 (</a:t>
            </a:r>
            <a:r>
              <a:rPr lang="en-US" sz="6600" b="1" dirty="0" smtClean="0"/>
              <a:t>NLT)</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r>
              <a:rPr lang="en-US" sz="8800" baseline="30000" dirty="0" smtClean="0"/>
              <a:t>20 </a:t>
            </a:r>
            <a:r>
              <a:rPr lang="en-US" sz="8800" baseline="30000" dirty="0"/>
              <a:t>God chose him as your ransom long before the world began, but now in these last days he has been revealed for your sake.</a:t>
            </a:r>
          </a:p>
        </p:txBody>
      </p:sp>
    </p:spTree>
    <p:extLst>
      <p:ext uri="{BB962C8B-B14F-4D97-AF65-F5344CB8AC3E}">
        <p14:creationId xmlns:p14="http://schemas.microsoft.com/office/powerpoint/2010/main" val="7136875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5:6-9 (</a:t>
            </a:r>
            <a:r>
              <a:rPr lang="en-US" sz="6600" b="1" dirty="0" smtClean="0"/>
              <a:t>NLT)</a:t>
            </a:r>
            <a:endParaRPr lang="en-US" sz="6600" b="1" dirty="0"/>
          </a:p>
        </p:txBody>
      </p:sp>
      <p:sp>
        <p:nvSpPr>
          <p:cNvPr id="3" name="Content Placeholder 2"/>
          <p:cNvSpPr>
            <a:spLocks noGrp="1"/>
          </p:cNvSpPr>
          <p:nvPr>
            <p:ph idx="1"/>
          </p:nvPr>
        </p:nvSpPr>
        <p:spPr>
          <a:xfrm>
            <a:off x="259307" y="2047164"/>
            <a:ext cx="11641541" cy="4662061"/>
          </a:xfrm>
        </p:spPr>
        <p:txBody>
          <a:bodyPr>
            <a:noAutofit/>
          </a:bodyPr>
          <a:lstStyle/>
          <a:p>
            <a:r>
              <a:rPr lang="en-US" sz="8800" baseline="30000" dirty="0"/>
              <a:t>6 Then I saw a Lamb that looked as if it had been slaughtered, but it was now standing between the throne and the four living beings and among the twenty-four elders. </a:t>
            </a:r>
          </a:p>
        </p:txBody>
      </p:sp>
    </p:spTree>
    <p:extLst>
      <p:ext uri="{BB962C8B-B14F-4D97-AF65-F5344CB8AC3E}">
        <p14:creationId xmlns:p14="http://schemas.microsoft.com/office/powerpoint/2010/main" val="7226256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5:6-9 (</a:t>
            </a:r>
            <a:r>
              <a:rPr lang="en-US" sz="6600" b="1" dirty="0" smtClean="0"/>
              <a:t>NLT)</a:t>
            </a:r>
            <a:endParaRPr lang="en-US" sz="6600" b="1" dirty="0"/>
          </a:p>
        </p:txBody>
      </p:sp>
      <p:sp>
        <p:nvSpPr>
          <p:cNvPr id="3" name="Content Placeholder 2"/>
          <p:cNvSpPr>
            <a:spLocks noGrp="1"/>
          </p:cNvSpPr>
          <p:nvPr>
            <p:ph idx="1"/>
          </p:nvPr>
        </p:nvSpPr>
        <p:spPr>
          <a:xfrm>
            <a:off x="259307" y="2047164"/>
            <a:ext cx="11641541" cy="4662061"/>
          </a:xfrm>
        </p:spPr>
        <p:txBody>
          <a:bodyPr>
            <a:noAutofit/>
          </a:bodyPr>
          <a:lstStyle/>
          <a:p>
            <a:pPr marL="0" indent="0">
              <a:buNone/>
            </a:pPr>
            <a:r>
              <a:rPr lang="en-US" sz="8800" baseline="30000" dirty="0" smtClean="0"/>
              <a:t>… He </a:t>
            </a:r>
            <a:r>
              <a:rPr lang="en-US" sz="8800" baseline="30000" dirty="0"/>
              <a:t>had seven horns and seven eyes, which represent the sevenfold Spirit[a] of God that is sent out into every part of the earth. </a:t>
            </a:r>
          </a:p>
        </p:txBody>
      </p:sp>
    </p:spTree>
    <p:extLst>
      <p:ext uri="{BB962C8B-B14F-4D97-AF65-F5344CB8AC3E}">
        <p14:creationId xmlns:p14="http://schemas.microsoft.com/office/powerpoint/2010/main" val="25533446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5:6-9 (</a:t>
            </a:r>
            <a:r>
              <a:rPr lang="en-US" sz="6600" b="1" dirty="0" smtClean="0"/>
              <a:t>NLT)</a:t>
            </a:r>
            <a:endParaRPr lang="en-US" sz="6600" b="1" dirty="0"/>
          </a:p>
        </p:txBody>
      </p:sp>
      <p:sp>
        <p:nvSpPr>
          <p:cNvPr id="3" name="Content Placeholder 2"/>
          <p:cNvSpPr>
            <a:spLocks noGrp="1"/>
          </p:cNvSpPr>
          <p:nvPr>
            <p:ph idx="1"/>
          </p:nvPr>
        </p:nvSpPr>
        <p:spPr>
          <a:xfrm>
            <a:off x="259307" y="2047164"/>
            <a:ext cx="11641541" cy="4662061"/>
          </a:xfrm>
        </p:spPr>
        <p:txBody>
          <a:bodyPr>
            <a:noAutofit/>
          </a:bodyPr>
          <a:lstStyle/>
          <a:p>
            <a:r>
              <a:rPr lang="en-US" sz="8800" baseline="30000" dirty="0" smtClean="0"/>
              <a:t>7 </a:t>
            </a:r>
            <a:r>
              <a:rPr lang="en-US" sz="8800" baseline="30000" dirty="0"/>
              <a:t>He stepped forward and took the scroll from the right hand of the one sitting on the throne. </a:t>
            </a:r>
          </a:p>
        </p:txBody>
      </p:sp>
    </p:spTree>
    <p:extLst>
      <p:ext uri="{BB962C8B-B14F-4D97-AF65-F5344CB8AC3E}">
        <p14:creationId xmlns:p14="http://schemas.microsoft.com/office/powerpoint/2010/main" val="41319937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5:6-9 (</a:t>
            </a:r>
            <a:r>
              <a:rPr lang="en-US" sz="6600" b="1" dirty="0" smtClean="0"/>
              <a:t>NLT)</a:t>
            </a:r>
            <a:endParaRPr lang="en-US" sz="6600" b="1" dirty="0"/>
          </a:p>
        </p:txBody>
      </p:sp>
      <p:sp>
        <p:nvSpPr>
          <p:cNvPr id="3" name="Content Placeholder 2"/>
          <p:cNvSpPr>
            <a:spLocks noGrp="1"/>
          </p:cNvSpPr>
          <p:nvPr>
            <p:ph idx="1"/>
          </p:nvPr>
        </p:nvSpPr>
        <p:spPr>
          <a:xfrm>
            <a:off x="259307" y="2047164"/>
            <a:ext cx="11641541" cy="4662061"/>
          </a:xfrm>
        </p:spPr>
        <p:txBody>
          <a:bodyPr>
            <a:noAutofit/>
          </a:bodyPr>
          <a:lstStyle/>
          <a:p>
            <a:r>
              <a:rPr lang="en-US" sz="8000" baseline="30000" dirty="0" smtClean="0"/>
              <a:t>8 </a:t>
            </a:r>
            <a:r>
              <a:rPr lang="en-US" sz="8000" baseline="30000" dirty="0"/>
              <a:t>And when he took the scroll, the four living beings and the twenty-four elders fell down before the Lamb. Each one had a harp, and they held gold bowls filled with incense, which are the prayers of God’s people. </a:t>
            </a:r>
          </a:p>
        </p:txBody>
      </p:sp>
    </p:spTree>
    <p:extLst>
      <p:ext uri="{BB962C8B-B14F-4D97-AF65-F5344CB8AC3E}">
        <p14:creationId xmlns:p14="http://schemas.microsoft.com/office/powerpoint/2010/main" val="12643443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5:6-9 (</a:t>
            </a:r>
            <a:r>
              <a:rPr lang="en-US" sz="6600" b="1" dirty="0" smtClean="0"/>
              <a:t>NLT)</a:t>
            </a:r>
            <a:endParaRPr lang="en-US" sz="6600" b="1" dirty="0"/>
          </a:p>
        </p:txBody>
      </p:sp>
      <p:sp>
        <p:nvSpPr>
          <p:cNvPr id="3" name="Content Placeholder 2"/>
          <p:cNvSpPr>
            <a:spLocks noGrp="1"/>
          </p:cNvSpPr>
          <p:nvPr>
            <p:ph idx="1"/>
          </p:nvPr>
        </p:nvSpPr>
        <p:spPr>
          <a:xfrm>
            <a:off x="259307" y="2047164"/>
            <a:ext cx="11641541" cy="4662061"/>
          </a:xfrm>
        </p:spPr>
        <p:txBody>
          <a:bodyPr>
            <a:noAutofit/>
          </a:bodyPr>
          <a:lstStyle/>
          <a:p>
            <a:r>
              <a:rPr lang="en-US" sz="8000" baseline="30000" dirty="0" smtClean="0"/>
              <a:t>9 </a:t>
            </a:r>
            <a:r>
              <a:rPr lang="en-US" sz="8000" baseline="30000" dirty="0"/>
              <a:t>And they sang a new song with these words</a:t>
            </a:r>
            <a:r>
              <a:rPr lang="en-US" sz="8000" baseline="30000" dirty="0" smtClean="0"/>
              <a:t>: “</a:t>
            </a:r>
            <a:r>
              <a:rPr lang="en-US" sz="8000" baseline="30000" dirty="0"/>
              <a:t>You are worthy to take the </a:t>
            </a:r>
            <a:r>
              <a:rPr lang="en-US" sz="8000" baseline="30000" dirty="0" smtClean="0"/>
              <a:t>scroll and </a:t>
            </a:r>
            <a:r>
              <a:rPr lang="en-US" sz="8000" baseline="30000" dirty="0"/>
              <a:t>break its seals and open it</a:t>
            </a:r>
            <a:r>
              <a:rPr lang="en-US" sz="8000" baseline="30000" dirty="0" smtClean="0"/>
              <a:t>. For </a:t>
            </a:r>
            <a:r>
              <a:rPr lang="en-US" sz="8000" baseline="30000" dirty="0"/>
              <a:t>you were slaughtered, and your blood has ransomed people for </a:t>
            </a:r>
            <a:r>
              <a:rPr lang="en-US" sz="8000" baseline="30000" dirty="0" smtClean="0"/>
              <a:t>God from </a:t>
            </a:r>
            <a:r>
              <a:rPr lang="en-US" sz="8000" baseline="30000" dirty="0"/>
              <a:t>every tribe and language and people and nation.</a:t>
            </a:r>
          </a:p>
        </p:txBody>
      </p:sp>
    </p:spTree>
    <p:extLst>
      <p:ext uri="{BB962C8B-B14F-4D97-AF65-F5344CB8AC3E}">
        <p14:creationId xmlns:p14="http://schemas.microsoft.com/office/powerpoint/2010/main" val="5488757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3:5 </a:t>
            </a:r>
            <a:r>
              <a:rPr lang="en-US" sz="6600" b="1" dirty="0"/>
              <a:t>(</a:t>
            </a:r>
            <a:r>
              <a:rPr lang="en-US" sz="6600" b="1" dirty="0" smtClean="0"/>
              <a:t>NLT)</a:t>
            </a:r>
            <a:endParaRPr lang="en-US" sz="6600" b="1" dirty="0"/>
          </a:p>
        </p:txBody>
      </p:sp>
      <p:sp>
        <p:nvSpPr>
          <p:cNvPr id="3" name="Content Placeholder 2"/>
          <p:cNvSpPr>
            <a:spLocks noGrp="1"/>
          </p:cNvSpPr>
          <p:nvPr>
            <p:ph idx="1"/>
          </p:nvPr>
        </p:nvSpPr>
        <p:spPr>
          <a:xfrm>
            <a:off x="838200" y="2074460"/>
            <a:ext cx="10515600" cy="4634765"/>
          </a:xfrm>
        </p:spPr>
        <p:txBody>
          <a:bodyPr>
            <a:noAutofit/>
          </a:bodyPr>
          <a:lstStyle/>
          <a:p>
            <a:r>
              <a:rPr lang="en-US" sz="8800" baseline="30000" dirty="0"/>
              <a:t>5 All who are victorious will be clothed in white. I will never erase their names from the Book of Life, but I will announce before my Father and his angels that they are mine.</a:t>
            </a:r>
          </a:p>
        </p:txBody>
      </p:sp>
    </p:spTree>
    <p:extLst>
      <p:ext uri="{BB962C8B-B14F-4D97-AF65-F5344CB8AC3E}">
        <p14:creationId xmlns:p14="http://schemas.microsoft.com/office/powerpoint/2010/main" val="19709015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17:8 </a:t>
            </a:r>
            <a:r>
              <a:rPr lang="en-US" sz="6600" b="1" dirty="0"/>
              <a:t>(</a:t>
            </a:r>
            <a:r>
              <a:rPr lang="en-US" sz="6600" b="1" dirty="0" smtClean="0"/>
              <a:t>NLT)</a:t>
            </a:r>
            <a:endParaRPr lang="en-US" sz="6600" b="1" dirty="0"/>
          </a:p>
        </p:txBody>
      </p:sp>
      <p:sp>
        <p:nvSpPr>
          <p:cNvPr id="3" name="Content Placeholder 2"/>
          <p:cNvSpPr>
            <a:spLocks noGrp="1"/>
          </p:cNvSpPr>
          <p:nvPr>
            <p:ph idx="1"/>
          </p:nvPr>
        </p:nvSpPr>
        <p:spPr>
          <a:xfrm>
            <a:off x="838200" y="2074460"/>
            <a:ext cx="10515600" cy="4634765"/>
          </a:xfrm>
        </p:spPr>
        <p:txBody>
          <a:bodyPr>
            <a:noAutofit/>
          </a:bodyPr>
          <a:lstStyle/>
          <a:p>
            <a:r>
              <a:rPr lang="en-US" sz="8800" baseline="30000" dirty="0"/>
              <a:t>8 The beast you saw was once alive but isn’t now. And yet he will soon come up out of the bottomless pit[a] and go to eternal destruction. </a:t>
            </a:r>
          </a:p>
        </p:txBody>
      </p:sp>
    </p:spTree>
    <p:extLst>
      <p:ext uri="{BB962C8B-B14F-4D97-AF65-F5344CB8AC3E}">
        <p14:creationId xmlns:p14="http://schemas.microsoft.com/office/powerpoint/2010/main" val="42846506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a:t>
            </a:r>
            <a:r>
              <a:rPr lang="en-US" sz="6600" b="1" dirty="0" smtClean="0"/>
              <a:t>17:8 </a:t>
            </a:r>
            <a:r>
              <a:rPr lang="en-US" sz="6600" b="1" dirty="0"/>
              <a:t>(</a:t>
            </a:r>
            <a:r>
              <a:rPr lang="en-US" sz="6600" b="1" dirty="0" smtClean="0"/>
              <a:t>NLT)</a:t>
            </a:r>
            <a:endParaRPr lang="en-US" sz="6600" b="1" dirty="0"/>
          </a:p>
        </p:txBody>
      </p:sp>
      <p:sp>
        <p:nvSpPr>
          <p:cNvPr id="3" name="Content Placeholder 2"/>
          <p:cNvSpPr>
            <a:spLocks noGrp="1"/>
          </p:cNvSpPr>
          <p:nvPr>
            <p:ph idx="1"/>
          </p:nvPr>
        </p:nvSpPr>
        <p:spPr>
          <a:xfrm>
            <a:off x="838200" y="2074460"/>
            <a:ext cx="10515600" cy="4634765"/>
          </a:xfrm>
        </p:spPr>
        <p:txBody>
          <a:bodyPr>
            <a:noAutofit/>
          </a:bodyPr>
          <a:lstStyle/>
          <a:p>
            <a:pPr marL="0" indent="0">
              <a:buNone/>
            </a:pPr>
            <a:r>
              <a:rPr lang="en-US" sz="8800" baseline="30000" dirty="0" smtClean="0"/>
              <a:t>… And </a:t>
            </a:r>
            <a:r>
              <a:rPr lang="en-US" sz="8800" baseline="30000" dirty="0"/>
              <a:t>the people who belong to this world, whose names were not written in the Book of Life before the world was made, will be amazed at the reappearance of this beast who had died.</a:t>
            </a:r>
          </a:p>
        </p:txBody>
      </p:sp>
    </p:spTree>
    <p:extLst>
      <p:ext uri="{BB962C8B-B14F-4D97-AF65-F5344CB8AC3E}">
        <p14:creationId xmlns:p14="http://schemas.microsoft.com/office/powerpoint/2010/main" val="1116636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smtClean="0"/>
              <a:t>Revelation 1:13-16 (NLT)</a:t>
            </a:r>
            <a:endParaRPr lang="en-US" sz="6600" b="1" dirty="0"/>
          </a:p>
        </p:txBody>
      </p:sp>
      <p:sp>
        <p:nvSpPr>
          <p:cNvPr id="3" name="Content Placeholder 2"/>
          <p:cNvSpPr>
            <a:spLocks noGrp="1"/>
          </p:cNvSpPr>
          <p:nvPr>
            <p:ph idx="1"/>
          </p:nvPr>
        </p:nvSpPr>
        <p:spPr>
          <a:xfrm>
            <a:off x="838200" y="2180467"/>
            <a:ext cx="10515600" cy="4351338"/>
          </a:xfrm>
        </p:spPr>
        <p:txBody>
          <a:bodyPr>
            <a:noAutofit/>
          </a:bodyPr>
          <a:lstStyle/>
          <a:p>
            <a:r>
              <a:rPr lang="en-US" sz="8800" baseline="30000" dirty="0"/>
              <a:t>13 And standing in the middle of the lampstands was someone like the Son of Man.[h] He was wearing a long </a:t>
            </a:r>
            <a:r>
              <a:rPr lang="en-US" sz="8800" baseline="30000" dirty="0" smtClean="0"/>
              <a:t>robe with a gold sash across his chest. </a:t>
            </a:r>
            <a:endParaRPr lang="en-US" sz="8800" baseline="30000" dirty="0"/>
          </a:p>
        </p:txBody>
      </p:sp>
    </p:spTree>
    <p:extLst>
      <p:ext uri="{BB962C8B-B14F-4D97-AF65-F5344CB8AC3E}">
        <p14:creationId xmlns:p14="http://schemas.microsoft.com/office/powerpoint/2010/main" val="14255169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21:27 (</a:t>
            </a:r>
            <a:r>
              <a:rPr lang="en-US" sz="6600" b="1" dirty="0" smtClean="0"/>
              <a:t>NLT)</a:t>
            </a:r>
            <a:endParaRPr lang="en-US" sz="6600" b="1" dirty="0"/>
          </a:p>
        </p:txBody>
      </p:sp>
      <p:sp>
        <p:nvSpPr>
          <p:cNvPr id="3" name="Content Placeholder 2"/>
          <p:cNvSpPr>
            <a:spLocks noGrp="1"/>
          </p:cNvSpPr>
          <p:nvPr>
            <p:ph idx="1"/>
          </p:nvPr>
        </p:nvSpPr>
        <p:spPr>
          <a:xfrm>
            <a:off x="272955" y="2524836"/>
            <a:ext cx="11586949" cy="4184389"/>
          </a:xfrm>
        </p:spPr>
        <p:txBody>
          <a:bodyPr>
            <a:noAutofit/>
          </a:bodyPr>
          <a:lstStyle/>
          <a:p>
            <a:r>
              <a:rPr lang="en-US" sz="8800" baseline="30000" dirty="0"/>
              <a:t>27 Nothing evil[a] will be allowed to enter, nor anyone who practices shameful idolatry and dishonesty—but only those whose names are written in the Lamb’s Book of Life.</a:t>
            </a:r>
          </a:p>
        </p:txBody>
      </p:sp>
    </p:spTree>
    <p:extLst>
      <p:ext uri="{BB962C8B-B14F-4D97-AF65-F5344CB8AC3E}">
        <p14:creationId xmlns:p14="http://schemas.microsoft.com/office/powerpoint/2010/main" val="30180213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20:12 (</a:t>
            </a:r>
            <a:r>
              <a:rPr lang="en-US" sz="6600" b="1" dirty="0" smtClean="0"/>
              <a:t>NLT)</a:t>
            </a:r>
            <a:endParaRPr lang="en-US" sz="6600" b="1" dirty="0"/>
          </a:p>
        </p:txBody>
      </p:sp>
      <p:sp>
        <p:nvSpPr>
          <p:cNvPr id="3" name="Content Placeholder 2"/>
          <p:cNvSpPr>
            <a:spLocks noGrp="1"/>
          </p:cNvSpPr>
          <p:nvPr>
            <p:ph idx="1"/>
          </p:nvPr>
        </p:nvSpPr>
        <p:spPr>
          <a:xfrm>
            <a:off x="204717" y="2357887"/>
            <a:ext cx="11750722" cy="4351338"/>
          </a:xfrm>
        </p:spPr>
        <p:txBody>
          <a:bodyPr>
            <a:noAutofit/>
          </a:bodyPr>
          <a:lstStyle/>
          <a:p>
            <a:r>
              <a:rPr lang="en-US" sz="8000" baseline="30000" dirty="0"/>
              <a:t>12 I saw the dead, both great and small, standing before God’s throne. And the books were opened, including the Book of Life. And the dead were judged according to what they had done, as recorded in the books.</a:t>
            </a:r>
          </a:p>
        </p:txBody>
      </p:sp>
    </p:spTree>
    <p:extLst>
      <p:ext uri="{BB962C8B-B14F-4D97-AF65-F5344CB8AC3E}">
        <p14:creationId xmlns:p14="http://schemas.microsoft.com/office/powerpoint/2010/main" val="25823978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James 2:10-12 (</a:t>
            </a:r>
            <a:r>
              <a:rPr lang="en-US" sz="6600" b="1" dirty="0" smtClean="0"/>
              <a:t>NLT)</a:t>
            </a:r>
            <a:endParaRPr lang="en-US" sz="6600" b="1" dirty="0"/>
          </a:p>
        </p:txBody>
      </p:sp>
      <p:sp>
        <p:nvSpPr>
          <p:cNvPr id="3" name="Content Placeholder 2"/>
          <p:cNvSpPr>
            <a:spLocks noGrp="1"/>
          </p:cNvSpPr>
          <p:nvPr>
            <p:ph idx="1"/>
          </p:nvPr>
        </p:nvSpPr>
        <p:spPr>
          <a:xfrm>
            <a:off x="218364" y="2975212"/>
            <a:ext cx="11696132" cy="3734013"/>
          </a:xfrm>
        </p:spPr>
        <p:txBody>
          <a:bodyPr>
            <a:noAutofit/>
          </a:bodyPr>
          <a:lstStyle/>
          <a:p>
            <a:r>
              <a:rPr lang="en-US" sz="8800" baseline="30000" dirty="0"/>
              <a:t>10 For the person who keeps all of the laws except one is as guilty as a person who has broken all of God’s laws. </a:t>
            </a:r>
          </a:p>
        </p:txBody>
      </p:sp>
    </p:spTree>
    <p:extLst>
      <p:ext uri="{BB962C8B-B14F-4D97-AF65-F5344CB8AC3E}">
        <p14:creationId xmlns:p14="http://schemas.microsoft.com/office/powerpoint/2010/main" val="10402179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James 2:10-12 (</a:t>
            </a:r>
            <a:r>
              <a:rPr lang="en-US" sz="6600" b="1" dirty="0" smtClean="0"/>
              <a:t>NLT)</a:t>
            </a:r>
            <a:endParaRPr lang="en-US" sz="6600" b="1" dirty="0"/>
          </a:p>
        </p:txBody>
      </p:sp>
      <p:sp>
        <p:nvSpPr>
          <p:cNvPr id="3" name="Content Placeholder 2"/>
          <p:cNvSpPr>
            <a:spLocks noGrp="1"/>
          </p:cNvSpPr>
          <p:nvPr>
            <p:ph idx="1"/>
          </p:nvPr>
        </p:nvSpPr>
        <p:spPr>
          <a:xfrm>
            <a:off x="218364" y="2197290"/>
            <a:ext cx="11696132" cy="4511935"/>
          </a:xfrm>
        </p:spPr>
        <p:txBody>
          <a:bodyPr>
            <a:noAutofit/>
          </a:bodyPr>
          <a:lstStyle/>
          <a:p>
            <a:r>
              <a:rPr lang="en-US" sz="8800" baseline="30000" dirty="0" smtClean="0"/>
              <a:t>11 </a:t>
            </a:r>
            <a:r>
              <a:rPr lang="en-US" sz="8800" baseline="30000" dirty="0"/>
              <a:t>For the same God who said, “You must not commit adultery,” also said, “You must not murder.”[a] So if you murder someone but do not commit adultery, you have still broken the law</a:t>
            </a:r>
            <a:r>
              <a:rPr lang="en-US" sz="8800" baseline="30000" dirty="0" smtClean="0"/>
              <a:t>.</a:t>
            </a:r>
            <a:endParaRPr lang="en-US" sz="8800" baseline="30000" dirty="0"/>
          </a:p>
        </p:txBody>
      </p:sp>
    </p:spTree>
    <p:extLst>
      <p:ext uri="{BB962C8B-B14F-4D97-AF65-F5344CB8AC3E}">
        <p14:creationId xmlns:p14="http://schemas.microsoft.com/office/powerpoint/2010/main" val="5624507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James 2:10-12 (</a:t>
            </a:r>
            <a:r>
              <a:rPr lang="en-US" sz="6600" b="1" dirty="0" smtClean="0"/>
              <a:t>NLT)</a:t>
            </a:r>
            <a:endParaRPr lang="en-US" sz="6600" b="1" dirty="0"/>
          </a:p>
        </p:txBody>
      </p:sp>
      <p:sp>
        <p:nvSpPr>
          <p:cNvPr id="3" name="Content Placeholder 2"/>
          <p:cNvSpPr>
            <a:spLocks noGrp="1"/>
          </p:cNvSpPr>
          <p:nvPr>
            <p:ph idx="1"/>
          </p:nvPr>
        </p:nvSpPr>
        <p:spPr>
          <a:xfrm>
            <a:off x="218364" y="3207224"/>
            <a:ext cx="11696132" cy="3502001"/>
          </a:xfrm>
        </p:spPr>
        <p:txBody>
          <a:bodyPr>
            <a:noAutofit/>
          </a:bodyPr>
          <a:lstStyle/>
          <a:p>
            <a:r>
              <a:rPr lang="en-US" sz="8800" baseline="30000" dirty="0" smtClean="0"/>
              <a:t>12 </a:t>
            </a:r>
            <a:r>
              <a:rPr lang="en-US" sz="8800" baseline="30000" dirty="0"/>
              <a:t>So whatever you say or whatever you do, remember that you will be judged by the law that sets you free.</a:t>
            </a:r>
          </a:p>
        </p:txBody>
      </p:sp>
    </p:spTree>
    <p:extLst>
      <p:ext uri="{BB962C8B-B14F-4D97-AF65-F5344CB8AC3E}">
        <p14:creationId xmlns:p14="http://schemas.microsoft.com/office/powerpoint/2010/main" val="25359570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5:12, 13 (</a:t>
            </a:r>
            <a:r>
              <a:rPr lang="en-US" sz="6600" b="1" dirty="0" smtClean="0"/>
              <a:t>NLT)</a:t>
            </a:r>
            <a:endParaRPr lang="en-US" sz="6600" b="1" dirty="0"/>
          </a:p>
        </p:txBody>
      </p:sp>
      <p:sp>
        <p:nvSpPr>
          <p:cNvPr id="3" name="Content Placeholder 2"/>
          <p:cNvSpPr>
            <a:spLocks noGrp="1"/>
          </p:cNvSpPr>
          <p:nvPr>
            <p:ph idx="1"/>
          </p:nvPr>
        </p:nvSpPr>
        <p:spPr>
          <a:xfrm>
            <a:off x="272955" y="2357887"/>
            <a:ext cx="11559654" cy="4351338"/>
          </a:xfrm>
        </p:spPr>
        <p:txBody>
          <a:bodyPr>
            <a:noAutofit/>
          </a:bodyPr>
          <a:lstStyle/>
          <a:p>
            <a:r>
              <a:rPr lang="en-US" sz="8800" baseline="30000" dirty="0"/>
              <a:t>12 And they sang in a mighty chorus</a:t>
            </a:r>
            <a:r>
              <a:rPr lang="en-US" sz="8800" baseline="30000" dirty="0" smtClean="0"/>
              <a:t>: “</a:t>
            </a:r>
            <a:r>
              <a:rPr lang="en-US" sz="8800" baseline="30000" dirty="0"/>
              <a:t>Worthy is the Lamb who was </a:t>
            </a:r>
            <a:r>
              <a:rPr lang="en-US" sz="8800" baseline="30000" dirty="0" smtClean="0"/>
              <a:t>slaughtered—to </a:t>
            </a:r>
            <a:r>
              <a:rPr lang="en-US" sz="8800" baseline="30000" dirty="0"/>
              <a:t>receive power and </a:t>
            </a:r>
            <a:r>
              <a:rPr lang="en-US" sz="8800" baseline="30000" dirty="0" smtClean="0"/>
              <a:t>riches and </a:t>
            </a:r>
            <a:r>
              <a:rPr lang="en-US" sz="8800" baseline="30000" dirty="0"/>
              <a:t>wisdom and </a:t>
            </a:r>
            <a:r>
              <a:rPr lang="en-US" sz="8800" baseline="30000" dirty="0" smtClean="0"/>
              <a:t>strength </a:t>
            </a:r>
            <a:r>
              <a:rPr lang="en-US" sz="8800" baseline="30000" dirty="0"/>
              <a:t>and honor and glory and blessing</a:t>
            </a:r>
            <a:r>
              <a:rPr lang="en-US" sz="8800" baseline="30000" dirty="0" smtClean="0"/>
              <a:t>.”</a:t>
            </a:r>
            <a:endParaRPr lang="en-US" sz="8800" baseline="30000" dirty="0"/>
          </a:p>
        </p:txBody>
      </p:sp>
    </p:spTree>
    <p:extLst>
      <p:ext uri="{BB962C8B-B14F-4D97-AF65-F5344CB8AC3E}">
        <p14:creationId xmlns:p14="http://schemas.microsoft.com/office/powerpoint/2010/main" val="28983899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5:12, 13 (</a:t>
            </a:r>
            <a:r>
              <a:rPr lang="en-US" sz="6600" b="1" dirty="0" smtClean="0"/>
              <a:t>NLT)</a:t>
            </a:r>
            <a:endParaRPr lang="en-US" sz="6600" b="1" dirty="0"/>
          </a:p>
        </p:txBody>
      </p:sp>
      <p:sp>
        <p:nvSpPr>
          <p:cNvPr id="3" name="Content Placeholder 2"/>
          <p:cNvSpPr>
            <a:spLocks noGrp="1"/>
          </p:cNvSpPr>
          <p:nvPr>
            <p:ph idx="1"/>
          </p:nvPr>
        </p:nvSpPr>
        <p:spPr>
          <a:xfrm>
            <a:off x="232012" y="2033516"/>
            <a:ext cx="11655188" cy="4675709"/>
          </a:xfrm>
        </p:spPr>
        <p:txBody>
          <a:bodyPr>
            <a:noAutofit/>
          </a:bodyPr>
          <a:lstStyle/>
          <a:p>
            <a:r>
              <a:rPr lang="en-US" sz="7200" baseline="30000" dirty="0" smtClean="0"/>
              <a:t>13 </a:t>
            </a:r>
            <a:r>
              <a:rPr lang="en-US" sz="7200" baseline="30000" dirty="0"/>
              <a:t>And then I heard every creature in heaven and on earth and under the earth and in the sea. They sang</a:t>
            </a:r>
            <a:r>
              <a:rPr lang="en-US" sz="7200" baseline="30000" dirty="0" smtClean="0"/>
              <a:t>: “</a:t>
            </a:r>
            <a:r>
              <a:rPr lang="en-US" sz="7200" baseline="30000" dirty="0"/>
              <a:t>Blessing and honor and glory and </a:t>
            </a:r>
            <a:r>
              <a:rPr lang="en-US" sz="7200" baseline="30000" dirty="0" smtClean="0"/>
              <a:t>power</a:t>
            </a:r>
            <a:r>
              <a:rPr lang="en-US" sz="7200" dirty="0" smtClean="0"/>
              <a:t> </a:t>
            </a:r>
            <a:r>
              <a:rPr lang="en-US" sz="7200" baseline="30000" dirty="0" smtClean="0"/>
              <a:t>belong </a:t>
            </a:r>
            <a:r>
              <a:rPr lang="en-US" sz="7200" baseline="30000" dirty="0"/>
              <a:t>to the one sitting on the </a:t>
            </a:r>
            <a:r>
              <a:rPr lang="en-US" sz="7200" baseline="30000" dirty="0" smtClean="0"/>
              <a:t>throne</a:t>
            </a:r>
            <a:r>
              <a:rPr lang="en-US" sz="7200" dirty="0" smtClean="0"/>
              <a:t> </a:t>
            </a:r>
            <a:r>
              <a:rPr lang="en-US" sz="7200" baseline="30000" dirty="0" smtClean="0"/>
              <a:t>and </a:t>
            </a:r>
            <a:r>
              <a:rPr lang="en-US" sz="7200" baseline="30000" dirty="0"/>
              <a:t>to the Lamb forever and ever.”</a:t>
            </a:r>
          </a:p>
        </p:txBody>
      </p:sp>
    </p:spTree>
    <p:extLst>
      <p:ext uri="{BB962C8B-B14F-4D97-AF65-F5344CB8AC3E}">
        <p14:creationId xmlns:p14="http://schemas.microsoft.com/office/powerpoint/2010/main" val="39407041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Romans 8:39 (</a:t>
            </a:r>
            <a:r>
              <a:rPr lang="en-US" sz="6600" b="1" dirty="0" smtClean="0"/>
              <a:t>NLT)</a:t>
            </a:r>
            <a:endParaRPr lang="en-US" sz="6600" b="1" dirty="0"/>
          </a:p>
        </p:txBody>
      </p:sp>
      <p:sp>
        <p:nvSpPr>
          <p:cNvPr id="3" name="Content Placeholder 2"/>
          <p:cNvSpPr>
            <a:spLocks noGrp="1"/>
          </p:cNvSpPr>
          <p:nvPr>
            <p:ph idx="1"/>
          </p:nvPr>
        </p:nvSpPr>
        <p:spPr>
          <a:xfrm>
            <a:off x="245661" y="2251881"/>
            <a:ext cx="11477766" cy="4457344"/>
          </a:xfrm>
        </p:spPr>
        <p:txBody>
          <a:bodyPr>
            <a:noAutofit/>
          </a:bodyPr>
          <a:lstStyle/>
          <a:p>
            <a:r>
              <a:rPr lang="en-US" sz="8800" baseline="30000" dirty="0"/>
              <a:t>39 No power in the sky above or in the earth below—indeed, nothing in all creation will ever be able to separate us from the love of God that is revealed in Christ Jesus our Lord.</a:t>
            </a:r>
          </a:p>
        </p:txBody>
      </p:sp>
    </p:spTree>
    <p:extLst>
      <p:ext uri="{BB962C8B-B14F-4D97-AF65-F5344CB8AC3E}">
        <p14:creationId xmlns:p14="http://schemas.microsoft.com/office/powerpoint/2010/main" val="34387621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1 John 1:9 (</a:t>
            </a:r>
            <a:r>
              <a:rPr lang="en-US" sz="6600" b="1" dirty="0" smtClean="0"/>
              <a:t>NLT)</a:t>
            </a:r>
            <a:endParaRPr lang="en-US" sz="6600" b="1" dirty="0"/>
          </a:p>
        </p:txBody>
      </p:sp>
      <p:sp>
        <p:nvSpPr>
          <p:cNvPr id="3" name="Content Placeholder 2"/>
          <p:cNvSpPr>
            <a:spLocks noGrp="1"/>
          </p:cNvSpPr>
          <p:nvPr>
            <p:ph idx="1"/>
          </p:nvPr>
        </p:nvSpPr>
        <p:spPr>
          <a:xfrm>
            <a:off x="838200" y="2357887"/>
            <a:ext cx="10515600" cy="3183104"/>
          </a:xfrm>
        </p:spPr>
        <p:txBody>
          <a:bodyPr>
            <a:noAutofit/>
          </a:bodyPr>
          <a:lstStyle/>
          <a:p>
            <a:r>
              <a:rPr lang="en-US" sz="8800" baseline="30000" dirty="0"/>
              <a:t>9 But if we confess our sins to him, he is faithful and just to forgive us our sins and to cleanse us from all wickedness.</a:t>
            </a:r>
          </a:p>
        </p:txBody>
      </p:sp>
    </p:spTree>
    <p:extLst>
      <p:ext uri="{BB962C8B-B14F-4D97-AF65-F5344CB8AC3E}">
        <p14:creationId xmlns:p14="http://schemas.microsoft.com/office/powerpoint/2010/main" val="34514769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smtClean="0"/>
              <a:t>Jude 24 (NLT)</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r>
              <a:rPr lang="en-US" sz="8800" baseline="30000" dirty="0"/>
              <a:t>24 Now all glory to God, who is able to keep you from falling away and will bring you with great joy into his glorious presence without a single fault.</a:t>
            </a:r>
          </a:p>
        </p:txBody>
      </p:sp>
    </p:spTree>
    <p:extLst>
      <p:ext uri="{BB962C8B-B14F-4D97-AF65-F5344CB8AC3E}">
        <p14:creationId xmlns:p14="http://schemas.microsoft.com/office/powerpoint/2010/main" val="4012703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smtClean="0"/>
              <a:t>Revelation 1:13-16</a:t>
            </a:r>
            <a:r>
              <a:rPr lang="en-US" sz="6600" b="1" dirty="0"/>
              <a:t> (NLT)</a:t>
            </a:r>
          </a:p>
        </p:txBody>
      </p:sp>
      <p:sp>
        <p:nvSpPr>
          <p:cNvPr id="3" name="Content Placeholder 2"/>
          <p:cNvSpPr>
            <a:spLocks noGrp="1"/>
          </p:cNvSpPr>
          <p:nvPr>
            <p:ph idx="1"/>
          </p:nvPr>
        </p:nvSpPr>
        <p:spPr>
          <a:xfrm>
            <a:off x="838200" y="2506662"/>
            <a:ext cx="10515600" cy="4351338"/>
          </a:xfrm>
        </p:spPr>
        <p:txBody>
          <a:bodyPr>
            <a:noAutofit/>
          </a:bodyPr>
          <a:lstStyle/>
          <a:p>
            <a:r>
              <a:rPr lang="en-US" sz="8800" baseline="30000" dirty="0" smtClean="0"/>
              <a:t>14</a:t>
            </a:r>
            <a:r>
              <a:rPr lang="en-US" sz="8800" baseline="30000" dirty="0"/>
              <a:t> His head and his hair were white like wool, as white as snow. And his eyes were like flames of fire. </a:t>
            </a:r>
          </a:p>
        </p:txBody>
      </p:sp>
    </p:spTree>
    <p:extLst>
      <p:ext uri="{BB962C8B-B14F-4D97-AF65-F5344CB8AC3E}">
        <p14:creationId xmlns:p14="http://schemas.microsoft.com/office/powerpoint/2010/main" val="21811834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Acts 4:12 (</a:t>
            </a:r>
            <a:r>
              <a:rPr lang="en-US" sz="6600" b="1" dirty="0" smtClean="0"/>
              <a:t>NLT)</a:t>
            </a:r>
            <a:endParaRPr lang="en-US" sz="6600" b="1" dirty="0"/>
          </a:p>
        </p:txBody>
      </p:sp>
      <p:sp>
        <p:nvSpPr>
          <p:cNvPr id="3" name="Content Placeholder 2"/>
          <p:cNvSpPr>
            <a:spLocks noGrp="1"/>
          </p:cNvSpPr>
          <p:nvPr>
            <p:ph idx="1"/>
          </p:nvPr>
        </p:nvSpPr>
        <p:spPr>
          <a:xfrm>
            <a:off x="838200" y="2357887"/>
            <a:ext cx="10515600" cy="3114865"/>
          </a:xfrm>
        </p:spPr>
        <p:txBody>
          <a:bodyPr>
            <a:noAutofit/>
          </a:bodyPr>
          <a:lstStyle/>
          <a:p>
            <a:r>
              <a:rPr lang="en-US" sz="8800" baseline="30000" dirty="0"/>
              <a:t>12 There is salvation in no one else! God has given no other name under heaven by which we must be saved.”</a:t>
            </a:r>
          </a:p>
        </p:txBody>
      </p:sp>
    </p:spTree>
    <p:extLst>
      <p:ext uri="{BB962C8B-B14F-4D97-AF65-F5344CB8AC3E}">
        <p14:creationId xmlns:p14="http://schemas.microsoft.com/office/powerpoint/2010/main" val="3130137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22:6-7 (</a:t>
            </a:r>
            <a:r>
              <a:rPr lang="en-US" sz="6600" b="1" dirty="0" smtClean="0"/>
              <a:t>NLT)</a:t>
            </a:r>
            <a:endParaRPr lang="en-US" sz="6600" b="1" dirty="0"/>
          </a:p>
        </p:txBody>
      </p:sp>
      <p:sp>
        <p:nvSpPr>
          <p:cNvPr id="3" name="Content Placeholder 2"/>
          <p:cNvSpPr>
            <a:spLocks noGrp="1"/>
          </p:cNvSpPr>
          <p:nvPr>
            <p:ph idx="1"/>
          </p:nvPr>
        </p:nvSpPr>
        <p:spPr>
          <a:xfrm>
            <a:off x="395785" y="1937982"/>
            <a:ext cx="11382233" cy="4771243"/>
          </a:xfrm>
        </p:spPr>
        <p:txBody>
          <a:bodyPr>
            <a:noAutofit/>
          </a:bodyPr>
          <a:lstStyle/>
          <a:p>
            <a:r>
              <a:rPr lang="en-US" sz="8000" baseline="30000" dirty="0"/>
              <a:t>6 Then the angel said to me, “Everything you have heard and seen is trustworthy and true. The Lord God, who inspires his prophets,[a] has sent his angel to tell his servants what will happen soon.[b</a:t>
            </a:r>
            <a:r>
              <a:rPr lang="en-US" sz="8000" baseline="30000" dirty="0" smtClean="0"/>
              <a:t>]”</a:t>
            </a:r>
            <a:r>
              <a:rPr lang="en-US" sz="8000" dirty="0" smtClean="0"/>
              <a:t> </a:t>
            </a:r>
            <a:r>
              <a:rPr lang="en-US" sz="8000" baseline="30000" dirty="0" smtClean="0"/>
              <a:t>Jesus </a:t>
            </a:r>
            <a:r>
              <a:rPr lang="en-US" sz="8000" baseline="30000" dirty="0"/>
              <a:t>Is Coming</a:t>
            </a:r>
          </a:p>
          <a:p>
            <a:pPr marL="0" indent="0">
              <a:buNone/>
            </a:pPr>
            <a:endParaRPr lang="en-US" sz="8000" baseline="30000" dirty="0"/>
          </a:p>
        </p:txBody>
      </p:sp>
    </p:spTree>
    <p:extLst>
      <p:ext uri="{BB962C8B-B14F-4D97-AF65-F5344CB8AC3E}">
        <p14:creationId xmlns:p14="http://schemas.microsoft.com/office/powerpoint/2010/main" val="11767803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22:6-7 (</a:t>
            </a:r>
            <a:r>
              <a:rPr lang="en-US" sz="6600" b="1" dirty="0" smtClean="0"/>
              <a:t>NLT)</a:t>
            </a:r>
            <a:endParaRPr lang="en-US" sz="6600" b="1" dirty="0"/>
          </a:p>
        </p:txBody>
      </p:sp>
      <p:sp>
        <p:nvSpPr>
          <p:cNvPr id="3" name="Content Placeholder 2"/>
          <p:cNvSpPr>
            <a:spLocks noGrp="1"/>
          </p:cNvSpPr>
          <p:nvPr>
            <p:ph idx="1"/>
          </p:nvPr>
        </p:nvSpPr>
        <p:spPr>
          <a:xfrm>
            <a:off x="404883" y="2606723"/>
            <a:ext cx="11382233" cy="2975212"/>
          </a:xfrm>
        </p:spPr>
        <p:txBody>
          <a:bodyPr>
            <a:noAutofit/>
          </a:bodyPr>
          <a:lstStyle/>
          <a:p>
            <a:r>
              <a:rPr lang="en-US" sz="8800" baseline="30000" dirty="0" smtClean="0"/>
              <a:t>7 </a:t>
            </a:r>
            <a:r>
              <a:rPr lang="en-US" sz="8800" baseline="30000" dirty="0"/>
              <a:t>“Look, I am coming soon! Blessed are those who obey the words of prophecy written in this book.[c]”</a:t>
            </a:r>
          </a:p>
        </p:txBody>
      </p:sp>
    </p:spTree>
    <p:extLst>
      <p:ext uri="{BB962C8B-B14F-4D97-AF65-F5344CB8AC3E}">
        <p14:creationId xmlns:p14="http://schemas.microsoft.com/office/powerpoint/2010/main" val="37621045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3:14 (</a:t>
            </a:r>
            <a:r>
              <a:rPr lang="en-US" sz="6600" b="1" dirty="0" smtClean="0"/>
              <a:t>NLT)</a:t>
            </a:r>
            <a:endParaRPr lang="en-US" sz="6600" b="1" dirty="0"/>
          </a:p>
        </p:txBody>
      </p:sp>
      <p:sp>
        <p:nvSpPr>
          <p:cNvPr id="3" name="Content Placeholder 2"/>
          <p:cNvSpPr>
            <a:spLocks noGrp="1"/>
          </p:cNvSpPr>
          <p:nvPr>
            <p:ph idx="1"/>
          </p:nvPr>
        </p:nvSpPr>
        <p:spPr>
          <a:xfrm>
            <a:off x="232012" y="2074460"/>
            <a:ext cx="11532358" cy="4634765"/>
          </a:xfrm>
        </p:spPr>
        <p:txBody>
          <a:bodyPr>
            <a:noAutofit/>
          </a:bodyPr>
          <a:lstStyle/>
          <a:p>
            <a:r>
              <a:rPr lang="en-US" sz="8800" baseline="30000" dirty="0"/>
              <a:t>14 “Write this letter to the angel of the church in Laodicea. This is the message from the one who is the Amen—the faithful and true witness, the beginning[a] of God’s new creation:</a:t>
            </a:r>
          </a:p>
        </p:txBody>
      </p:sp>
    </p:spTree>
    <p:extLst>
      <p:ext uri="{BB962C8B-B14F-4D97-AF65-F5344CB8AC3E}">
        <p14:creationId xmlns:p14="http://schemas.microsoft.com/office/powerpoint/2010/main" val="317664471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19:13-16 (</a:t>
            </a:r>
            <a:r>
              <a:rPr lang="en-US" sz="6600" b="1" dirty="0" smtClean="0"/>
              <a:t>NLT)</a:t>
            </a:r>
            <a:endParaRPr lang="en-US" sz="6600" b="1" dirty="0"/>
          </a:p>
        </p:txBody>
      </p:sp>
      <p:sp>
        <p:nvSpPr>
          <p:cNvPr id="3" name="Content Placeholder 2"/>
          <p:cNvSpPr>
            <a:spLocks noGrp="1"/>
          </p:cNvSpPr>
          <p:nvPr>
            <p:ph idx="1"/>
          </p:nvPr>
        </p:nvSpPr>
        <p:spPr>
          <a:xfrm>
            <a:off x="286603" y="2074460"/>
            <a:ext cx="11546006" cy="4634765"/>
          </a:xfrm>
        </p:spPr>
        <p:txBody>
          <a:bodyPr>
            <a:noAutofit/>
          </a:bodyPr>
          <a:lstStyle/>
          <a:p>
            <a:r>
              <a:rPr lang="en-US" sz="8800" baseline="30000" dirty="0"/>
              <a:t>13 He wore a robe dipped in blood, and his title was the Word of God. 14 The armies of heaven, dressed in the finest of pure white linen, followed him on white horses. </a:t>
            </a:r>
          </a:p>
        </p:txBody>
      </p:sp>
    </p:spTree>
    <p:extLst>
      <p:ext uri="{BB962C8B-B14F-4D97-AF65-F5344CB8AC3E}">
        <p14:creationId xmlns:p14="http://schemas.microsoft.com/office/powerpoint/2010/main" val="12090171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19:13-16 (</a:t>
            </a:r>
            <a:r>
              <a:rPr lang="en-US" sz="6600" b="1" dirty="0" smtClean="0"/>
              <a:t>NLT)</a:t>
            </a:r>
            <a:endParaRPr lang="en-US" sz="6600" b="1" dirty="0"/>
          </a:p>
        </p:txBody>
      </p:sp>
      <p:sp>
        <p:nvSpPr>
          <p:cNvPr id="3" name="Content Placeholder 2"/>
          <p:cNvSpPr>
            <a:spLocks noGrp="1"/>
          </p:cNvSpPr>
          <p:nvPr>
            <p:ph idx="1"/>
          </p:nvPr>
        </p:nvSpPr>
        <p:spPr>
          <a:xfrm>
            <a:off x="286603" y="2074460"/>
            <a:ext cx="11546006" cy="4634765"/>
          </a:xfrm>
        </p:spPr>
        <p:txBody>
          <a:bodyPr>
            <a:noAutofit/>
          </a:bodyPr>
          <a:lstStyle/>
          <a:p>
            <a:r>
              <a:rPr lang="en-US" sz="8800" baseline="30000" dirty="0" smtClean="0"/>
              <a:t>15 </a:t>
            </a:r>
            <a:r>
              <a:rPr lang="en-US" sz="8800" baseline="30000" dirty="0"/>
              <a:t>From his mouth came a sharp sword to strike down the nations. He will rule them with an iron rod. He will release the fierce wrath of God, the Almighty, like juice flowing from a winepress. </a:t>
            </a:r>
          </a:p>
        </p:txBody>
      </p:sp>
    </p:spTree>
    <p:extLst>
      <p:ext uri="{BB962C8B-B14F-4D97-AF65-F5344CB8AC3E}">
        <p14:creationId xmlns:p14="http://schemas.microsoft.com/office/powerpoint/2010/main" val="397261623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19:13-16 (</a:t>
            </a:r>
            <a:r>
              <a:rPr lang="en-US" sz="6600" b="1" dirty="0" smtClean="0"/>
              <a:t>NLT)</a:t>
            </a:r>
            <a:endParaRPr lang="en-US" sz="6600" b="1" dirty="0"/>
          </a:p>
        </p:txBody>
      </p:sp>
      <p:sp>
        <p:nvSpPr>
          <p:cNvPr id="3" name="Content Placeholder 2"/>
          <p:cNvSpPr>
            <a:spLocks noGrp="1"/>
          </p:cNvSpPr>
          <p:nvPr>
            <p:ph idx="1"/>
          </p:nvPr>
        </p:nvSpPr>
        <p:spPr>
          <a:xfrm>
            <a:off x="838200" y="2524836"/>
            <a:ext cx="10849970" cy="2784143"/>
          </a:xfrm>
        </p:spPr>
        <p:txBody>
          <a:bodyPr>
            <a:noAutofit/>
          </a:bodyPr>
          <a:lstStyle/>
          <a:p>
            <a:r>
              <a:rPr lang="en-US" sz="8800" baseline="30000" dirty="0" smtClean="0"/>
              <a:t>16 </a:t>
            </a:r>
            <a:r>
              <a:rPr lang="en-US" sz="8800" baseline="30000" dirty="0"/>
              <a:t>On his robe at his thigh[a] was written this title: King of all kings and Lord of all lords.</a:t>
            </a:r>
          </a:p>
        </p:txBody>
      </p:sp>
    </p:spTree>
    <p:extLst>
      <p:ext uri="{BB962C8B-B14F-4D97-AF65-F5344CB8AC3E}">
        <p14:creationId xmlns:p14="http://schemas.microsoft.com/office/powerpoint/2010/main" val="27278235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John </a:t>
            </a:r>
            <a:r>
              <a:rPr lang="en-US" sz="6600" b="1" dirty="0" smtClean="0"/>
              <a:t>1:1 </a:t>
            </a:r>
            <a:r>
              <a:rPr lang="en-US" sz="6600" b="1" dirty="0"/>
              <a:t>(</a:t>
            </a:r>
            <a:r>
              <a:rPr lang="en-US" sz="6600" b="1" dirty="0" smtClean="0"/>
              <a:t>NLT)</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r>
              <a:rPr lang="en-US" sz="8800" baseline="30000" dirty="0"/>
              <a:t>In the beginning the Word already existed</a:t>
            </a:r>
            <a:r>
              <a:rPr lang="en-US" sz="8800" baseline="30000" dirty="0" smtClean="0"/>
              <a:t>. </a:t>
            </a:r>
            <a:r>
              <a:rPr lang="en-US" sz="8800" baseline="30000" dirty="0"/>
              <a:t>The Word was with God</a:t>
            </a:r>
            <a:r>
              <a:rPr lang="en-US" sz="8800" baseline="30000" dirty="0" smtClean="0"/>
              <a:t>, </a:t>
            </a:r>
            <a:r>
              <a:rPr lang="en-US" sz="8800" baseline="30000" dirty="0"/>
              <a:t>and the Word was God.</a:t>
            </a:r>
          </a:p>
        </p:txBody>
      </p:sp>
    </p:spTree>
    <p:extLst>
      <p:ext uri="{BB962C8B-B14F-4D97-AF65-F5344CB8AC3E}">
        <p14:creationId xmlns:p14="http://schemas.microsoft.com/office/powerpoint/2010/main" val="242312307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John </a:t>
            </a:r>
            <a:r>
              <a:rPr lang="en-US" sz="6600" b="1" dirty="0" smtClean="0"/>
              <a:t>1:14 </a:t>
            </a:r>
            <a:r>
              <a:rPr lang="en-US" sz="6600" b="1" dirty="0"/>
              <a:t>(</a:t>
            </a:r>
            <a:r>
              <a:rPr lang="en-US" sz="6600" b="1" dirty="0" smtClean="0"/>
              <a:t>NLT)</a:t>
            </a:r>
            <a:endParaRPr lang="en-US" sz="6600" b="1" dirty="0"/>
          </a:p>
        </p:txBody>
      </p:sp>
      <p:sp>
        <p:nvSpPr>
          <p:cNvPr id="3" name="Content Placeholder 2"/>
          <p:cNvSpPr>
            <a:spLocks noGrp="1"/>
          </p:cNvSpPr>
          <p:nvPr>
            <p:ph idx="1"/>
          </p:nvPr>
        </p:nvSpPr>
        <p:spPr>
          <a:xfrm>
            <a:off x="327547" y="2074460"/>
            <a:ext cx="11641540" cy="4634765"/>
          </a:xfrm>
        </p:spPr>
        <p:txBody>
          <a:bodyPr>
            <a:noAutofit/>
          </a:bodyPr>
          <a:lstStyle/>
          <a:p>
            <a:r>
              <a:rPr lang="en-US" sz="8800" baseline="30000" dirty="0"/>
              <a:t>14 So the Word became human[a] and made his home among us. He was full of unfailing love and faithfulness.[b] And we have seen his glory, the glory of the Father’s one and only Son.</a:t>
            </a:r>
          </a:p>
        </p:txBody>
      </p:sp>
    </p:spTree>
    <p:extLst>
      <p:ext uri="{BB962C8B-B14F-4D97-AF65-F5344CB8AC3E}">
        <p14:creationId xmlns:p14="http://schemas.microsoft.com/office/powerpoint/2010/main" val="52351522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Revelation 22:6-7 (</a:t>
            </a:r>
            <a:r>
              <a:rPr lang="en-US" sz="6600" b="1" dirty="0" smtClean="0"/>
              <a:t>NLT)</a:t>
            </a:r>
            <a:endParaRPr lang="en-US" sz="6600" b="1" dirty="0"/>
          </a:p>
        </p:txBody>
      </p:sp>
      <p:sp>
        <p:nvSpPr>
          <p:cNvPr id="3" name="Content Placeholder 2"/>
          <p:cNvSpPr>
            <a:spLocks noGrp="1"/>
          </p:cNvSpPr>
          <p:nvPr>
            <p:ph idx="1"/>
          </p:nvPr>
        </p:nvSpPr>
        <p:spPr>
          <a:xfrm>
            <a:off x="395785" y="1937982"/>
            <a:ext cx="11382233" cy="4771243"/>
          </a:xfrm>
        </p:spPr>
        <p:txBody>
          <a:bodyPr>
            <a:noAutofit/>
          </a:bodyPr>
          <a:lstStyle/>
          <a:p>
            <a:r>
              <a:rPr lang="en-US" sz="8000" baseline="30000" dirty="0"/>
              <a:t>6 Then the angel said to me, “Everything you have heard and seen is trustworthy and true. The Lord God, who inspires his prophets,[a] has sent his angel to tell his servants what will happen soon.[b</a:t>
            </a:r>
            <a:r>
              <a:rPr lang="en-US" sz="8000" baseline="30000" dirty="0" smtClean="0"/>
              <a:t>]”</a:t>
            </a:r>
            <a:r>
              <a:rPr lang="en-US" sz="8000" dirty="0" smtClean="0"/>
              <a:t> </a:t>
            </a:r>
            <a:r>
              <a:rPr lang="en-US" sz="8000" baseline="30000" dirty="0" smtClean="0"/>
              <a:t>Jesus </a:t>
            </a:r>
            <a:r>
              <a:rPr lang="en-US" sz="8000" baseline="30000" dirty="0"/>
              <a:t>Is Coming</a:t>
            </a:r>
          </a:p>
          <a:p>
            <a:pPr marL="0" indent="0">
              <a:buNone/>
            </a:pPr>
            <a:endParaRPr lang="en-US" sz="8000" baseline="30000" dirty="0"/>
          </a:p>
        </p:txBody>
      </p:sp>
    </p:spTree>
    <p:extLst>
      <p:ext uri="{BB962C8B-B14F-4D97-AF65-F5344CB8AC3E}">
        <p14:creationId xmlns:p14="http://schemas.microsoft.com/office/powerpoint/2010/main" val="3698829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smtClean="0"/>
              <a:t>Revelation 1:13-16</a:t>
            </a:r>
            <a:r>
              <a:rPr lang="en-US" sz="6600" b="1" dirty="0"/>
              <a:t> (NLT)</a:t>
            </a:r>
          </a:p>
        </p:txBody>
      </p:sp>
      <p:sp>
        <p:nvSpPr>
          <p:cNvPr id="3" name="Content Placeholder 2"/>
          <p:cNvSpPr>
            <a:spLocks noGrp="1"/>
          </p:cNvSpPr>
          <p:nvPr>
            <p:ph idx="1"/>
          </p:nvPr>
        </p:nvSpPr>
        <p:spPr>
          <a:xfrm>
            <a:off x="838200" y="2371536"/>
            <a:ext cx="10515600" cy="4351338"/>
          </a:xfrm>
        </p:spPr>
        <p:txBody>
          <a:bodyPr>
            <a:noAutofit/>
          </a:bodyPr>
          <a:lstStyle/>
          <a:p>
            <a:r>
              <a:rPr lang="en-US" sz="8800" baseline="30000" dirty="0"/>
              <a:t> 15 His feet were like polished bronze refined in a furnace, and his voice thundered like mighty ocean waves. </a:t>
            </a:r>
          </a:p>
        </p:txBody>
      </p:sp>
    </p:spTree>
    <p:extLst>
      <p:ext uri="{BB962C8B-B14F-4D97-AF65-F5344CB8AC3E}">
        <p14:creationId xmlns:p14="http://schemas.microsoft.com/office/powerpoint/2010/main" val="176561767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Daniel 9:24 (</a:t>
            </a:r>
            <a:r>
              <a:rPr lang="en-US" sz="6600" b="1" dirty="0" smtClean="0"/>
              <a:t>NLT)</a:t>
            </a:r>
            <a:endParaRPr lang="en-US" sz="6600" b="1" dirty="0"/>
          </a:p>
        </p:txBody>
      </p:sp>
      <p:sp>
        <p:nvSpPr>
          <p:cNvPr id="3" name="Content Placeholder 2"/>
          <p:cNvSpPr>
            <a:spLocks noGrp="1"/>
          </p:cNvSpPr>
          <p:nvPr>
            <p:ph idx="1"/>
          </p:nvPr>
        </p:nvSpPr>
        <p:spPr>
          <a:xfrm>
            <a:off x="109182" y="1992573"/>
            <a:ext cx="11914496" cy="4716652"/>
          </a:xfrm>
        </p:spPr>
        <p:txBody>
          <a:bodyPr>
            <a:noAutofit/>
          </a:bodyPr>
          <a:lstStyle/>
          <a:p>
            <a:r>
              <a:rPr lang="en-US" sz="7200" baseline="30000" dirty="0"/>
              <a:t>24 “A period of seventy sets of seven[a] has been decreed for your people and your holy city to finish their rebellion, to put an end to their sin, to atone for their guilt, to bring in everlasting righteousness, to confirm the prophetic vision, and to anoint the Most Holy Place.[b]</a:t>
            </a:r>
          </a:p>
        </p:txBody>
      </p:sp>
    </p:spTree>
    <p:extLst>
      <p:ext uri="{BB962C8B-B14F-4D97-AF65-F5344CB8AC3E}">
        <p14:creationId xmlns:p14="http://schemas.microsoft.com/office/powerpoint/2010/main" val="117086824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Ezekiel 4:6 (</a:t>
            </a:r>
            <a:r>
              <a:rPr lang="en-US" sz="6600" b="1" dirty="0" smtClean="0"/>
              <a:t>NLT)</a:t>
            </a:r>
            <a:endParaRPr lang="en-US" sz="6600" b="1" dirty="0"/>
          </a:p>
        </p:txBody>
      </p:sp>
      <p:sp>
        <p:nvSpPr>
          <p:cNvPr id="3" name="Content Placeholder 2"/>
          <p:cNvSpPr>
            <a:spLocks noGrp="1"/>
          </p:cNvSpPr>
          <p:nvPr>
            <p:ph idx="1"/>
          </p:nvPr>
        </p:nvSpPr>
        <p:spPr>
          <a:xfrm>
            <a:off x="838200" y="2357887"/>
            <a:ext cx="10515600" cy="2528012"/>
          </a:xfrm>
        </p:spPr>
        <p:txBody>
          <a:bodyPr>
            <a:noAutofit/>
          </a:bodyPr>
          <a:lstStyle/>
          <a:p>
            <a:r>
              <a:rPr lang="en-US" sz="8800" baseline="30000" dirty="0"/>
              <a:t>6 After that, turn over and lie on your right side for 40 days—one day for each year of Judah’s sin</a:t>
            </a:r>
            <a:r>
              <a:rPr lang="en-US" sz="8800" baseline="30000" dirty="0" smtClean="0"/>
              <a:t>.</a:t>
            </a:r>
          </a:p>
          <a:p>
            <a:r>
              <a:rPr lang="en-US" sz="8800" baseline="30000" dirty="0" smtClean="0"/>
              <a:t>|</a:t>
            </a:r>
            <a:r>
              <a:rPr lang="en-US" sz="8800" baseline="30000" dirty="0" smtClean="0">
                <a:sym typeface="Wingdings" panose="05000000000000000000" pitchFamily="2" charset="2"/>
              </a:rPr>
              <a:t>&lt; ---- 40 days ---- &gt;|</a:t>
            </a:r>
          </a:p>
          <a:p>
            <a:r>
              <a:rPr lang="en-US" sz="8800" baseline="30000" dirty="0"/>
              <a:t>|&lt; ---- 40 </a:t>
            </a:r>
            <a:r>
              <a:rPr lang="en-US" sz="8800" baseline="30000" dirty="0" smtClean="0"/>
              <a:t>years --- &gt;|</a:t>
            </a:r>
            <a:endParaRPr lang="en-US" sz="1050" baseline="30000" dirty="0"/>
          </a:p>
          <a:p>
            <a:endParaRPr lang="en-US" sz="2000" baseline="30000" dirty="0"/>
          </a:p>
        </p:txBody>
      </p:sp>
    </p:spTree>
    <p:extLst>
      <p:ext uri="{BB962C8B-B14F-4D97-AF65-F5344CB8AC3E}">
        <p14:creationId xmlns:p14="http://schemas.microsoft.com/office/powerpoint/2010/main" val="394407531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smtClean="0"/>
              <a:t>Formula: 1 day = 1 year</a:t>
            </a:r>
            <a:endParaRPr lang="en-US" sz="6600" b="1" dirty="0"/>
          </a:p>
        </p:txBody>
      </p:sp>
      <p:sp>
        <p:nvSpPr>
          <p:cNvPr id="3" name="Content Placeholder 2"/>
          <p:cNvSpPr>
            <a:spLocks noGrp="1"/>
          </p:cNvSpPr>
          <p:nvPr>
            <p:ph idx="1"/>
          </p:nvPr>
        </p:nvSpPr>
        <p:spPr>
          <a:xfrm>
            <a:off x="341194" y="2357887"/>
            <a:ext cx="11012606" cy="4351338"/>
          </a:xfrm>
        </p:spPr>
        <p:txBody>
          <a:bodyPr>
            <a:noAutofit/>
          </a:bodyPr>
          <a:lstStyle/>
          <a:p>
            <a:pPr marL="0" indent="0">
              <a:buNone/>
            </a:pPr>
            <a:r>
              <a:rPr lang="en-US" sz="8800" baseline="30000" dirty="0" smtClean="0"/>
              <a:t> 70 Weeks = 7 days x 70 = 490 days</a:t>
            </a:r>
          </a:p>
          <a:p>
            <a:pPr marL="0" indent="0">
              <a:buNone/>
            </a:pPr>
            <a:endParaRPr lang="en-US" sz="8800" baseline="30000" dirty="0" smtClean="0"/>
          </a:p>
          <a:p>
            <a:pPr marL="0" indent="0">
              <a:buNone/>
            </a:pPr>
            <a:r>
              <a:rPr lang="en-US" sz="8800" baseline="30000" dirty="0" smtClean="0"/>
              <a:t>490 days -- &gt;  490 years (1d = 1yr)</a:t>
            </a:r>
            <a:r>
              <a:rPr lang="en-US" sz="8800" dirty="0" smtClean="0"/>
              <a:t>  </a:t>
            </a:r>
            <a:endParaRPr lang="en-US" sz="8800" baseline="30000" dirty="0"/>
          </a:p>
        </p:txBody>
      </p:sp>
    </p:spTree>
    <p:extLst>
      <p:ext uri="{BB962C8B-B14F-4D97-AF65-F5344CB8AC3E}">
        <p14:creationId xmlns:p14="http://schemas.microsoft.com/office/powerpoint/2010/main" val="11829843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Daniel 9:25 (</a:t>
            </a:r>
            <a:r>
              <a:rPr lang="en-US" sz="6600" b="1" dirty="0" smtClean="0"/>
              <a:t>NLT)</a:t>
            </a:r>
            <a:endParaRPr lang="en-US" sz="6600" b="1" dirty="0"/>
          </a:p>
        </p:txBody>
      </p:sp>
      <p:sp>
        <p:nvSpPr>
          <p:cNvPr id="3" name="Content Placeholder 2"/>
          <p:cNvSpPr>
            <a:spLocks noGrp="1"/>
          </p:cNvSpPr>
          <p:nvPr>
            <p:ph idx="1"/>
          </p:nvPr>
        </p:nvSpPr>
        <p:spPr>
          <a:xfrm>
            <a:off x="245661" y="2357887"/>
            <a:ext cx="11682482" cy="4351338"/>
          </a:xfrm>
        </p:spPr>
        <p:txBody>
          <a:bodyPr>
            <a:noAutofit/>
          </a:bodyPr>
          <a:lstStyle/>
          <a:p>
            <a:r>
              <a:rPr lang="en-US" sz="7200" baseline="30000" dirty="0"/>
              <a:t>25 Now listen and understand! Seven sets of seven plus sixty-two sets of seven[a] will pass from the time the command is given to rebuild Jerusalem until a ruler—the Anointed One[b]—comes. Jerusalem will be rebuilt with streets and strong defenses,[c] despite the perilous times.</a:t>
            </a:r>
          </a:p>
        </p:txBody>
      </p:sp>
    </p:spTree>
    <p:extLst>
      <p:ext uri="{BB962C8B-B14F-4D97-AF65-F5344CB8AC3E}">
        <p14:creationId xmlns:p14="http://schemas.microsoft.com/office/powerpoint/2010/main" val="33432163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smtClean="0"/>
              <a:t>The 7s</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pPr marL="0" indent="0">
              <a:buNone/>
            </a:pPr>
            <a:r>
              <a:rPr lang="en-US" sz="8800" baseline="30000" dirty="0"/>
              <a:t>Seven sets of seven plus sixty-two sets of </a:t>
            </a:r>
            <a:r>
              <a:rPr lang="en-US" sz="8800" baseline="30000" dirty="0" smtClean="0"/>
              <a:t>seven.</a:t>
            </a:r>
          </a:p>
          <a:p>
            <a:pPr marL="0" indent="0">
              <a:buNone/>
            </a:pPr>
            <a:r>
              <a:rPr lang="en-US" sz="8800" baseline="30000" dirty="0" smtClean="0"/>
              <a:t>     </a:t>
            </a:r>
            <a:r>
              <a:rPr lang="en-US" sz="8800" dirty="0" smtClean="0"/>
              <a:t> </a:t>
            </a:r>
            <a:endParaRPr lang="en-US" sz="8800" baseline="30000" dirty="0"/>
          </a:p>
        </p:txBody>
      </p:sp>
      <p:sp>
        <p:nvSpPr>
          <p:cNvPr id="4" name="TextBox 3"/>
          <p:cNvSpPr txBox="1"/>
          <p:nvPr/>
        </p:nvSpPr>
        <p:spPr>
          <a:xfrm>
            <a:off x="1022443" y="3590772"/>
            <a:ext cx="9635320" cy="3785652"/>
          </a:xfrm>
          <a:prstGeom prst="rect">
            <a:avLst/>
          </a:prstGeom>
          <a:solidFill>
            <a:schemeClr val="accent1">
              <a:lumMod val="40000"/>
              <a:lumOff val="60000"/>
            </a:schemeClr>
          </a:solidFill>
        </p:spPr>
        <p:txBody>
          <a:bodyPr wrap="square" rtlCol="0">
            <a:spAutoFit/>
          </a:bodyPr>
          <a:lstStyle/>
          <a:p>
            <a:r>
              <a:rPr lang="en-US" sz="8000" baseline="30000" dirty="0" smtClean="0"/>
              <a:t>     </a:t>
            </a:r>
          </a:p>
          <a:p>
            <a:r>
              <a:rPr lang="en-US" sz="8000" baseline="30000" dirty="0"/>
              <a:t> </a:t>
            </a:r>
            <a:r>
              <a:rPr lang="en-US" sz="8000" baseline="30000" dirty="0" smtClean="0"/>
              <a:t>    (</a:t>
            </a:r>
            <a:r>
              <a:rPr lang="en-US" sz="8000" baseline="30000" dirty="0"/>
              <a:t>7 x 7) + (62 x 7) </a:t>
            </a:r>
            <a:r>
              <a:rPr lang="en-US" sz="8000" baseline="30000" dirty="0" smtClean="0"/>
              <a:t> </a:t>
            </a:r>
            <a:r>
              <a:rPr lang="en-US" sz="8000" baseline="30000" dirty="0"/>
              <a:t>= </a:t>
            </a:r>
            <a:r>
              <a:rPr lang="en-US" sz="8000" baseline="30000" dirty="0" smtClean="0"/>
              <a:t>483 days</a:t>
            </a:r>
            <a:endParaRPr lang="en-US" sz="8000" baseline="30000" dirty="0"/>
          </a:p>
          <a:p>
            <a:r>
              <a:rPr lang="en-US" sz="8000" baseline="30000" dirty="0"/>
              <a:t>         49    +    434    </a:t>
            </a:r>
            <a:r>
              <a:rPr lang="en-US" sz="8000" baseline="30000" dirty="0" smtClean="0"/>
              <a:t> </a:t>
            </a:r>
            <a:r>
              <a:rPr lang="en-US" sz="8000" baseline="30000" dirty="0"/>
              <a:t>= </a:t>
            </a:r>
            <a:r>
              <a:rPr lang="en-US" sz="8000" baseline="30000" dirty="0" smtClean="0"/>
              <a:t>483 days</a:t>
            </a:r>
          </a:p>
          <a:p>
            <a:r>
              <a:rPr lang="en-US" sz="8000" baseline="30000" dirty="0"/>
              <a:t> </a:t>
            </a:r>
            <a:r>
              <a:rPr lang="en-US" sz="8000" baseline="30000" dirty="0" smtClean="0"/>
              <a:t>                483 / 7 days = 69 weeks</a:t>
            </a:r>
            <a:r>
              <a:rPr lang="en-US" sz="8000" dirty="0" smtClean="0"/>
              <a:t>  </a:t>
            </a:r>
            <a:r>
              <a:rPr lang="en-US" sz="8000" baseline="30000" dirty="0" smtClean="0"/>
              <a:t>  </a:t>
            </a:r>
          </a:p>
        </p:txBody>
      </p:sp>
    </p:spTree>
    <p:extLst>
      <p:ext uri="{BB962C8B-B14F-4D97-AF65-F5344CB8AC3E}">
        <p14:creationId xmlns:p14="http://schemas.microsoft.com/office/powerpoint/2010/main" val="4316325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Ezra 7:7,12,13 (</a:t>
            </a:r>
            <a:r>
              <a:rPr lang="en-US" sz="6600" b="1" dirty="0" smtClean="0"/>
              <a:t>NLT)</a:t>
            </a:r>
            <a:endParaRPr lang="en-US" sz="6600" b="1" dirty="0"/>
          </a:p>
        </p:txBody>
      </p:sp>
      <p:sp>
        <p:nvSpPr>
          <p:cNvPr id="3" name="Content Placeholder 2"/>
          <p:cNvSpPr>
            <a:spLocks noGrp="1"/>
          </p:cNvSpPr>
          <p:nvPr>
            <p:ph idx="1"/>
          </p:nvPr>
        </p:nvSpPr>
        <p:spPr>
          <a:xfrm>
            <a:off x="300251" y="2115403"/>
            <a:ext cx="11546005" cy="4593822"/>
          </a:xfrm>
        </p:spPr>
        <p:txBody>
          <a:bodyPr>
            <a:noAutofit/>
          </a:bodyPr>
          <a:lstStyle/>
          <a:p>
            <a:r>
              <a:rPr lang="en-US" sz="8800" baseline="30000" dirty="0"/>
              <a:t>7 Some of the people of Israel, as well as some of the priests, Levites, singers, gatekeepers, and Temple servants, traveled up to Jerusalem with him in the seventh year of King Artaxerxes’ reign.</a:t>
            </a:r>
          </a:p>
        </p:txBody>
      </p:sp>
    </p:spTree>
    <p:extLst>
      <p:ext uri="{BB962C8B-B14F-4D97-AF65-F5344CB8AC3E}">
        <p14:creationId xmlns:p14="http://schemas.microsoft.com/office/powerpoint/2010/main" val="418928090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Ezra 7:7,12,13 (</a:t>
            </a:r>
            <a:r>
              <a:rPr lang="en-US" sz="6600" b="1" dirty="0" smtClean="0"/>
              <a:t>NLT)</a:t>
            </a:r>
            <a:endParaRPr lang="en-US" sz="6600" b="1" dirty="0"/>
          </a:p>
        </p:txBody>
      </p:sp>
      <p:sp>
        <p:nvSpPr>
          <p:cNvPr id="3" name="Content Placeholder 2"/>
          <p:cNvSpPr>
            <a:spLocks noGrp="1"/>
          </p:cNvSpPr>
          <p:nvPr>
            <p:ph idx="1"/>
          </p:nvPr>
        </p:nvSpPr>
        <p:spPr>
          <a:xfrm>
            <a:off x="322997" y="2797791"/>
            <a:ext cx="11546005" cy="3179928"/>
          </a:xfrm>
        </p:spPr>
        <p:txBody>
          <a:bodyPr>
            <a:noAutofit/>
          </a:bodyPr>
          <a:lstStyle/>
          <a:p>
            <a:r>
              <a:rPr lang="en-US" sz="8800" baseline="30000" dirty="0"/>
              <a:t>12 </a:t>
            </a:r>
            <a:r>
              <a:rPr lang="en-US" sz="8800" baseline="30000" dirty="0" smtClean="0"/>
              <a:t>“From </a:t>
            </a:r>
            <a:r>
              <a:rPr lang="en-US" sz="8800" baseline="30000" dirty="0"/>
              <a:t>Artaxerxes, the king of kings, to Ezra the priest, the teacher of the law of the God of heaven. Greetings.</a:t>
            </a:r>
          </a:p>
        </p:txBody>
      </p:sp>
    </p:spTree>
    <p:extLst>
      <p:ext uri="{BB962C8B-B14F-4D97-AF65-F5344CB8AC3E}">
        <p14:creationId xmlns:p14="http://schemas.microsoft.com/office/powerpoint/2010/main" val="292699456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Ezra 7:7,12,13 (</a:t>
            </a:r>
            <a:r>
              <a:rPr lang="en-US" sz="6600" b="1" dirty="0" smtClean="0"/>
              <a:t>NLT)</a:t>
            </a:r>
            <a:endParaRPr lang="en-US" sz="6600" b="1" dirty="0"/>
          </a:p>
        </p:txBody>
      </p:sp>
      <p:sp>
        <p:nvSpPr>
          <p:cNvPr id="3" name="Content Placeholder 2"/>
          <p:cNvSpPr>
            <a:spLocks noGrp="1"/>
          </p:cNvSpPr>
          <p:nvPr>
            <p:ph idx="1"/>
          </p:nvPr>
        </p:nvSpPr>
        <p:spPr>
          <a:xfrm>
            <a:off x="322997" y="2279176"/>
            <a:ext cx="11546005" cy="4039737"/>
          </a:xfrm>
        </p:spPr>
        <p:txBody>
          <a:bodyPr>
            <a:noAutofit/>
          </a:bodyPr>
          <a:lstStyle/>
          <a:p>
            <a:r>
              <a:rPr lang="en-US" sz="8800" baseline="30000" dirty="0"/>
              <a:t>13 </a:t>
            </a:r>
            <a:r>
              <a:rPr lang="en-US" sz="8800" baseline="30000" dirty="0" smtClean="0"/>
              <a:t>I </a:t>
            </a:r>
            <a:r>
              <a:rPr lang="en-US" sz="8800" baseline="30000" dirty="0"/>
              <a:t>decree that any of the people of Israel in my kingdom, including the priests and Levites, may volunteer to return to Jerusalem with you.</a:t>
            </a:r>
          </a:p>
        </p:txBody>
      </p:sp>
    </p:spTree>
    <p:extLst>
      <p:ext uri="{BB962C8B-B14F-4D97-AF65-F5344CB8AC3E}">
        <p14:creationId xmlns:p14="http://schemas.microsoft.com/office/powerpoint/2010/main" val="256679686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Daniel 9:25 (</a:t>
            </a:r>
            <a:r>
              <a:rPr lang="en-US" sz="6600" b="1" dirty="0" smtClean="0"/>
              <a:t>NLT)</a:t>
            </a:r>
            <a:endParaRPr lang="en-US" sz="6600" b="1" dirty="0"/>
          </a:p>
        </p:txBody>
      </p:sp>
      <p:sp>
        <p:nvSpPr>
          <p:cNvPr id="3" name="Content Placeholder 2"/>
          <p:cNvSpPr>
            <a:spLocks noGrp="1"/>
          </p:cNvSpPr>
          <p:nvPr>
            <p:ph idx="1"/>
          </p:nvPr>
        </p:nvSpPr>
        <p:spPr>
          <a:xfrm>
            <a:off x="245661" y="2357887"/>
            <a:ext cx="11682482" cy="4351338"/>
          </a:xfrm>
        </p:spPr>
        <p:txBody>
          <a:bodyPr>
            <a:noAutofit/>
          </a:bodyPr>
          <a:lstStyle/>
          <a:p>
            <a:r>
              <a:rPr lang="en-US" sz="7200" baseline="30000" dirty="0"/>
              <a:t>25 Now listen and understand! Seven sets of seven plus sixty-two sets of seven[a] will pass from the time the command is given to rebuild Jerusalem until a ruler—the Anointed </a:t>
            </a:r>
            <a:r>
              <a:rPr lang="en-US" sz="7200" baseline="30000" dirty="0" smtClean="0"/>
              <a:t>One—comes</a:t>
            </a:r>
            <a:r>
              <a:rPr lang="en-US" sz="7200" baseline="30000" dirty="0"/>
              <a:t>. Jerusalem will be rebuilt with streets and strong defenses</a:t>
            </a:r>
            <a:r>
              <a:rPr lang="en-US" sz="7200" baseline="30000" dirty="0" smtClean="0"/>
              <a:t>, </a:t>
            </a:r>
            <a:r>
              <a:rPr lang="en-US" sz="7200" baseline="30000" dirty="0"/>
              <a:t>despite the perilous times.</a:t>
            </a:r>
          </a:p>
        </p:txBody>
      </p:sp>
    </p:spTree>
    <p:extLst>
      <p:ext uri="{BB962C8B-B14F-4D97-AF65-F5344CB8AC3E}">
        <p14:creationId xmlns:p14="http://schemas.microsoft.com/office/powerpoint/2010/main" val="358499185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smtClean="0"/>
              <a:t>69 Weeks</a:t>
            </a:r>
            <a:endParaRPr lang="en-US" sz="6600" b="1" dirty="0"/>
          </a:p>
        </p:txBody>
      </p:sp>
      <p:sp>
        <p:nvSpPr>
          <p:cNvPr id="4" name="TextBox 3"/>
          <p:cNvSpPr txBox="1"/>
          <p:nvPr/>
        </p:nvSpPr>
        <p:spPr>
          <a:xfrm>
            <a:off x="838200" y="2148064"/>
            <a:ext cx="10515600" cy="3631763"/>
          </a:xfrm>
          <a:prstGeom prst="rect">
            <a:avLst/>
          </a:prstGeom>
          <a:solidFill>
            <a:schemeClr val="accent1">
              <a:lumMod val="40000"/>
              <a:lumOff val="60000"/>
            </a:schemeClr>
          </a:solidFill>
        </p:spPr>
        <p:txBody>
          <a:bodyPr wrap="square" rtlCol="0">
            <a:spAutoFit/>
          </a:bodyPr>
          <a:lstStyle/>
          <a:p>
            <a:pPr algn="ctr"/>
            <a:r>
              <a:rPr lang="en-US" sz="11500" baseline="30000" dirty="0" smtClean="0"/>
              <a:t>       </a:t>
            </a:r>
          </a:p>
          <a:p>
            <a:pPr algn="ctr"/>
            <a:r>
              <a:rPr lang="en-US" sz="11500" baseline="30000" dirty="0" smtClean="0"/>
              <a:t>69 </a:t>
            </a:r>
            <a:r>
              <a:rPr lang="en-US" sz="11500" baseline="30000" dirty="0"/>
              <a:t>x </a:t>
            </a:r>
            <a:r>
              <a:rPr lang="en-US" sz="11500" baseline="30000" dirty="0" smtClean="0"/>
              <a:t>7 days </a:t>
            </a:r>
            <a:r>
              <a:rPr lang="en-US" sz="11500" baseline="30000" dirty="0"/>
              <a:t>= </a:t>
            </a:r>
            <a:r>
              <a:rPr lang="en-US" sz="11500" baseline="30000" dirty="0" smtClean="0"/>
              <a:t>483 days</a:t>
            </a:r>
          </a:p>
          <a:p>
            <a:pPr algn="ctr"/>
            <a:r>
              <a:rPr lang="en-US" sz="11500" baseline="30000" dirty="0" smtClean="0"/>
              <a:t>483 years</a:t>
            </a:r>
          </a:p>
        </p:txBody>
      </p:sp>
    </p:spTree>
    <p:extLst>
      <p:ext uri="{BB962C8B-B14F-4D97-AF65-F5344CB8AC3E}">
        <p14:creationId xmlns:p14="http://schemas.microsoft.com/office/powerpoint/2010/main" val="6286364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smtClean="0"/>
              <a:t>Revelation 1:13-16</a:t>
            </a:r>
            <a:r>
              <a:rPr lang="en-US" sz="6600" b="1" dirty="0"/>
              <a:t> (NLT)</a:t>
            </a:r>
          </a:p>
        </p:txBody>
      </p:sp>
      <p:sp>
        <p:nvSpPr>
          <p:cNvPr id="3" name="Content Placeholder 2"/>
          <p:cNvSpPr>
            <a:spLocks noGrp="1"/>
          </p:cNvSpPr>
          <p:nvPr>
            <p:ph idx="1"/>
          </p:nvPr>
        </p:nvSpPr>
        <p:spPr>
          <a:xfrm>
            <a:off x="838200" y="2357887"/>
            <a:ext cx="10515600" cy="4351338"/>
          </a:xfrm>
        </p:spPr>
        <p:txBody>
          <a:bodyPr>
            <a:noAutofit/>
          </a:bodyPr>
          <a:lstStyle/>
          <a:p>
            <a:r>
              <a:rPr lang="en-US" sz="8800" baseline="30000" dirty="0" smtClean="0"/>
              <a:t>16</a:t>
            </a:r>
            <a:r>
              <a:rPr lang="en-US" sz="8800" baseline="30000" dirty="0"/>
              <a:t> He held seven stars in his right hand, and a sharp two-edged sword came from his mouth. And his face was like the sun in all its brilliance.</a:t>
            </a:r>
          </a:p>
        </p:txBody>
      </p:sp>
    </p:spTree>
    <p:extLst>
      <p:ext uri="{BB962C8B-B14F-4D97-AF65-F5344CB8AC3E}">
        <p14:creationId xmlns:p14="http://schemas.microsoft.com/office/powerpoint/2010/main" val="11252155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20121" y="181846"/>
            <a:ext cx="7847461" cy="6812631"/>
          </a:xfrm>
        </p:spPr>
      </p:pic>
    </p:spTree>
    <p:extLst>
      <p:ext uri="{BB962C8B-B14F-4D97-AF65-F5344CB8AC3E}">
        <p14:creationId xmlns:p14="http://schemas.microsoft.com/office/powerpoint/2010/main" val="299546252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433" y="5109072"/>
            <a:ext cx="11306600" cy="1600153"/>
          </a:xfrm>
          <a:solidFill>
            <a:schemeClr val="accent2">
              <a:lumMod val="40000"/>
              <a:lumOff val="60000"/>
            </a:schemeClr>
          </a:solidFill>
        </p:spPr>
        <p:txBody>
          <a:bodyPr>
            <a:normAutofit fontScale="90000"/>
          </a:bodyPr>
          <a:lstStyle/>
          <a:p>
            <a:pPr algn="ctr"/>
            <a:r>
              <a:rPr lang="en-US" sz="6600" b="1" dirty="0" smtClean="0"/>
              <a:t>Started in 465 to 464 (1 </a:t>
            </a:r>
            <a:r>
              <a:rPr lang="en-US" sz="6600" b="1" dirty="0" err="1" smtClean="0"/>
              <a:t>yr</a:t>
            </a:r>
            <a:r>
              <a:rPr lang="en-US" sz="6600" b="1" dirty="0" smtClean="0"/>
              <a:t>)</a:t>
            </a:r>
            <a:br>
              <a:rPr lang="en-US" sz="6600" b="1" dirty="0" smtClean="0"/>
            </a:br>
            <a:r>
              <a:rPr lang="en-US" sz="6600" b="1" dirty="0" smtClean="0"/>
              <a:t>464,463,462,461,460,459,458,457</a:t>
            </a:r>
            <a:endParaRPr lang="en-US" sz="6600" b="1" dirty="0"/>
          </a:p>
        </p:txBody>
      </p:sp>
      <p:sp>
        <p:nvSpPr>
          <p:cNvPr id="3" name="Content Placeholder 2"/>
          <p:cNvSpPr>
            <a:spLocks noGrp="1"/>
          </p:cNvSpPr>
          <p:nvPr>
            <p:ph idx="1"/>
          </p:nvPr>
        </p:nvSpPr>
        <p:spPr>
          <a:xfrm>
            <a:off x="578891" y="570030"/>
            <a:ext cx="11240069" cy="4351338"/>
          </a:xfrm>
        </p:spPr>
        <p:txBody>
          <a:bodyPr>
            <a:noAutofit/>
          </a:bodyPr>
          <a:lstStyle/>
          <a:p>
            <a:r>
              <a:rPr lang="en-US" sz="8000" baseline="30000" dirty="0" err="1" smtClean="0"/>
              <a:t>Ezar</a:t>
            </a:r>
            <a:r>
              <a:rPr lang="en-US" sz="8000" baseline="30000" dirty="0" smtClean="0"/>
              <a:t> 7:7 </a:t>
            </a:r>
            <a:r>
              <a:rPr lang="en-US" sz="8000" baseline="30000" dirty="0"/>
              <a:t>Some of the people of Israel, as well as some of the priests, Levites, singers, gatekeepers, and Temple servants, traveled up to Jerusalem with him </a:t>
            </a:r>
            <a:r>
              <a:rPr lang="en-US" sz="8000" baseline="30000" dirty="0">
                <a:solidFill>
                  <a:srgbClr val="FF0000"/>
                </a:solidFill>
              </a:rPr>
              <a:t>in the seventh year of King Artaxerxes’ reign</a:t>
            </a:r>
            <a:r>
              <a:rPr lang="en-US" sz="8000" baseline="30000" dirty="0"/>
              <a:t>.</a:t>
            </a:r>
          </a:p>
        </p:txBody>
      </p:sp>
    </p:spTree>
    <p:extLst>
      <p:ext uri="{BB962C8B-B14F-4D97-AF65-F5344CB8AC3E}">
        <p14:creationId xmlns:p14="http://schemas.microsoft.com/office/powerpoint/2010/main" val="215723892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smtClean="0"/>
              <a:t>457 minus 483 = -27</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pPr marL="0" indent="0" algn="ctr">
              <a:buNone/>
            </a:pPr>
            <a:r>
              <a:rPr lang="en-US" sz="8800" dirty="0" smtClean="0"/>
              <a:t> 457 BC  to AD 27 </a:t>
            </a:r>
          </a:p>
          <a:p>
            <a:pPr marL="0" indent="0" algn="ctr">
              <a:buNone/>
            </a:pPr>
            <a:r>
              <a:rPr lang="en-US" sz="8800" dirty="0" smtClean="0"/>
              <a:t>is 483 years</a:t>
            </a:r>
            <a:endParaRPr lang="en-US" sz="8800" baseline="30000" dirty="0"/>
          </a:p>
        </p:txBody>
      </p:sp>
    </p:spTree>
    <p:extLst>
      <p:ext uri="{BB962C8B-B14F-4D97-AF65-F5344CB8AC3E}">
        <p14:creationId xmlns:p14="http://schemas.microsoft.com/office/powerpoint/2010/main" val="118503076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Luke 3:1, </a:t>
            </a:r>
            <a:r>
              <a:rPr lang="en-US" sz="6600" b="1" dirty="0" smtClean="0"/>
              <a:t>21-23 </a:t>
            </a:r>
            <a:r>
              <a:rPr lang="en-US" sz="6600" b="1" dirty="0"/>
              <a:t>(</a:t>
            </a:r>
            <a:r>
              <a:rPr lang="en-US" sz="6600" b="1" dirty="0" smtClean="0"/>
              <a:t>NLT)</a:t>
            </a:r>
            <a:endParaRPr lang="en-US" sz="6600" b="1" dirty="0"/>
          </a:p>
        </p:txBody>
      </p:sp>
      <p:sp>
        <p:nvSpPr>
          <p:cNvPr id="3" name="Content Placeholder 2"/>
          <p:cNvSpPr>
            <a:spLocks noGrp="1"/>
          </p:cNvSpPr>
          <p:nvPr>
            <p:ph idx="1"/>
          </p:nvPr>
        </p:nvSpPr>
        <p:spPr>
          <a:xfrm>
            <a:off x="125105" y="1962102"/>
            <a:ext cx="11941790" cy="4351338"/>
          </a:xfrm>
        </p:spPr>
        <p:txBody>
          <a:bodyPr>
            <a:noAutofit/>
          </a:bodyPr>
          <a:lstStyle/>
          <a:p>
            <a:r>
              <a:rPr lang="en-US" sz="8000" baseline="30000" dirty="0"/>
              <a:t>3 It was now the </a:t>
            </a:r>
            <a:r>
              <a:rPr lang="en-US" sz="8000" baseline="30000" dirty="0">
                <a:solidFill>
                  <a:srgbClr val="FF0000"/>
                </a:solidFill>
              </a:rPr>
              <a:t>fifteenth year of the reign of Tiberius</a:t>
            </a:r>
            <a:r>
              <a:rPr lang="en-US" sz="8000" baseline="30000" dirty="0"/>
              <a:t>, the Roman emperor. Pontius Pilate was governor over Judea; Herod Antipas was ruler[a] over Galilee; his brother Philip was ruler[b] over </a:t>
            </a:r>
            <a:r>
              <a:rPr lang="en-US" sz="8000" baseline="30000" dirty="0" err="1"/>
              <a:t>Iturea</a:t>
            </a:r>
            <a:r>
              <a:rPr lang="en-US" sz="8000" baseline="30000" dirty="0"/>
              <a:t> and </a:t>
            </a:r>
            <a:r>
              <a:rPr lang="en-US" sz="8000" baseline="30000" dirty="0" err="1"/>
              <a:t>Traconitis</a:t>
            </a:r>
            <a:r>
              <a:rPr lang="en-US" sz="8000" baseline="30000" dirty="0"/>
              <a:t>; </a:t>
            </a:r>
            <a:r>
              <a:rPr lang="en-US" sz="8000" baseline="30000" dirty="0" err="1"/>
              <a:t>Lysanias</a:t>
            </a:r>
            <a:r>
              <a:rPr lang="en-US" sz="8000" baseline="30000" dirty="0"/>
              <a:t> was ruler over Abilene.</a:t>
            </a:r>
          </a:p>
        </p:txBody>
      </p:sp>
    </p:spTree>
    <p:extLst>
      <p:ext uri="{BB962C8B-B14F-4D97-AF65-F5344CB8AC3E}">
        <p14:creationId xmlns:p14="http://schemas.microsoft.com/office/powerpoint/2010/main" val="33012752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Luke 3:1, </a:t>
            </a:r>
            <a:r>
              <a:rPr lang="en-US" sz="6600" b="1" dirty="0" smtClean="0"/>
              <a:t>21-23 </a:t>
            </a:r>
            <a:r>
              <a:rPr lang="en-US" sz="6600" b="1" dirty="0"/>
              <a:t>(</a:t>
            </a:r>
            <a:r>
              <a:rPr lang="en-US" sz="6600" b="1" dirty="0" smtClean="0"/>
              <a:t>NLT)</a:t>
            </a:r>
            <a:endParaRPr lang="en-US" sz="6600" b="1" dirty="0"/>
          </a:p>
        </p:txBody>
      </p:sp>
      <p:sp>
        <p:nvSpPr>
          <p:cNvPr id="3" name="Content Placeholder 2"/>
          <p:cNvSpPr>
            <a:spLocks noGrp="1"/>
          </p:cNvSpPr>
          <p:nvPr>
            <p:ph idx="1"/>
          </p:nvPr>
        </p:nvSpPr>
        <p:spPr>
          <a:xfrm>
            <a:off x="125105" y="2658138"/>
            <a:ext cx="11941790" cy="2377886"/>
          </a:xfrm>
        </p:spPr>
        <p:txBody>
          <a:bodyPr>
            <a:noAutofit/>
          </a:bodyPr>
          <a:lstStyle/>
          <a:p>
            <a:r>
              <a:rPr lang="en-US" sz="8000" baseline="30000" dirty="0"/>
              <a:t>21 One day when the crowds were being baptized, Jesus himself was baptized. As he was praying, the heavens opened,</a:t>
            </a:r>
          </a:p>
        </p:txBody>
      </p:sp>
    </p:spTree>
    <p:extLst>
      <p:ext uri="{BB962C8B-B14F-4D97-AF65-F5344CB8AC3E}">
        <p14:creationId xmlns:p14="http://schemas.microsoft.com/office/powerpoint/2010/main" val="59772800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Luke 3:1, </a:t>
            </a:r>
            <a:r>
              <a:rPr lang="en-US" sz="6600" b="1" dirty="0" smtClean="0"/>
              <a:t>21-23 </a:t>
            </a:r>
            <a:r>
              <a:rPr lang="en-US" sz="6600" b="1" dirty="0"/>
              <a:t>(</a:t>
            </a:r>
            <a:r>
              <a:rPr lang="en-US" sz="6600" b="1" dirty="0" smtClean="0"/>
              <a:t>NLT)</a:t>
            </a:r>
            <a:endParaRPr lang="en-US" sz="6600" b="1" dirty="0"/>
          </a:p>
        </p:txBody>
      </p:sp>
      <p:sp>
        <p:nvSpPr>
          <p:cNvPr id="3" name="Content Placeholder 2"/>
          <p:cNvSpPr>
            <a:spLocks noGrp="1"/>
          </p:cNvSpPr>
          <p:nvPr>
            <p:ph idx="1"/>
          </p:nvPr>
        </p:nvSpPr>
        <p:spPr>
          <a:xfrm>
            <a:off x="0" y="2180466"/>
            <a:ext cx="11941790" cy="4351338"/>
          </a:xfrm>
        </p:spPr>
        <p:txBody>
          <a:bodyPr>
            <a:noAutofit/>
          </a:bodyPr>
          <a:lstStyle/>
          <a:p>
            <a:r>
              <a:rPr lang="en-US" sz="8000" baseline="30000" dirty="0"/>
              <a:t>22 and the Holy Spirit, in bodily form, descended on him like a dove. And a voice from heaven said, “You are my dearly loved Son, and you bring me great joy.[a</a:t>
            </a:r>
            <a:r>
              <a:rPr lang="en-US" sz="8000" baseline="30000" dirty="0" smtClean="0"/>
              <a:t>]”  </a:t>
            </a:r>
          </a:p>
          <a:p>
            <a:pPr marL="0" indent="0" algn="ctr">
              <a:buNone/>
            </a:pPr>
            <a:r>
              <a:rPr lang="en-US" sz="8000" baseline="30000" dirty="0" smtClean="0">
                <a:solidFill>
                  <a:srgbClr val="FF0000"/>
                </a:solidFill>
              </a:rPr>
              <a:t>The Anointed One came </a:t>
            </a:r>
            <a:r>
              <a:rPr lang="en-US" sz="8000" baseline="30000" dirty="0">
                <a:solidFill>
                  <a:srgbClr val="FF0000"/>
                </a:solidFill>
              </a:rPr>
              <a:t>o</a:t>
            </a:r>
            <a:r>
              <a:rPr lang="en-US" sz="8000" baseline="30000" dirty="0" smtClean="0">
                <a:solidFill>
                  <a:srgbClr val="FF0000"/>
                </a:solidFill>
              </a:rPr>
              <a:t>n the scene</a:t>
            </a:r>
            <a:r>
              <a:rPr lang="en-US" sz="8000" dirty="0" smtClean="0">
                <a:solidFill>
                  <a:srgbClr val="FF0000"/>
                </a:solidFill>
              </a:rPr>
              <a:t> </a:t>
            </a:r>
            <a:endParaRPr lang="en-US" sz="8000" baseline="30000" dirty="0">
              <a:solidFill>
                <a:srgbClr val="FF0000"/>
              </a:solidFill>
            </a:endParaRPr>
          </a:p>
        </p:txBody>
      </p:sp>
    </p:spTree>
    <p:extLst>
      <p:ext uri="{BB962C8B-B14F-4D97-AF65-F5344CB8AC3E}">
        <p14:creationId xmlns:p14="http://schemas.microsoft.com/office/powerpoint/2010/main" val="102524066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Luke 3:1, </a:t>
            </a:r>
            <a:r>
              <a:rPr lang="en-US" sz="6600" b="1" dirty="0" smtClean="0"/>
              <a:t>21-23 </a:t>
            </a:r>
            <a:r>
              <a:rPr lang="en-US" sz="6600" b="1" dirty="0"/>
              <a:t>(</a:t>
            </a:r>
            <a:r>
              <a:rPr lang="en-US" sz="6600" b="1" dirty="0" smtClean="0"/>
              <a:t>NLT)</a:t>
            </a:r>
            <a:endParaRPr lang="en-US" sz="6600" b="1" dirty="0"/>
          </a:p>
        </p:txBody>
      </p:sp>
      <p:sp>
        <p:nvSpPr>
          <p:cNvPr id="3" name="Content Placeholder 2"/>
          <p:cNvSpPr>
            <a:spLocks noGrp="1"/>
          </p:cNvSpPr>
          <p:nvPr>
            <p:ph idx="1"/>
          </p:nvPr>
        </p:nvSpPr>
        <p:spPr>
          <a:xfrm>
            <a:off x="0" y="2180466"/>
            <a:ext cx="11941790" cy="4351338"/>
          </a:xfrm>
        </p:spPr>
        <p:txBody>
          <a:bodyPr>
            <a:noAutofit/>
          </a:bodyPr>
          <a:lstStyle/>
          <a:p>
            <a:r>
              <a:rPr lang="en-US" sz="8000" baseline="30000" dirty="0"/>
              <a:t>23 Jesus was about </a:t>
            </a:r>
            <a:r>
              <a:rPr lang="en-US" sz="8000" baseline="30000" dirty="0">
                <a:solidFill>
                  <a:srgbClr val="FF0000"/>
                </a:solidFill>
              </a:rPr>
              <a:t>thirty years old </a:t>
            </a:r>
            <a:r>
              <a:rPr lang="en-US" sz="8000" baseline="30000" dirty="0"/>
              <a:t>when he began his public </a:t>
            </a:r>
            <a:r>
              <a:rPr lang="en-US" sz="8000" baseline="30000" dirty="0" smtClean="0"/>
              <a:t>ministry.</a:t>
            </a:r>
            <a:r>
              <a:rPr lang="en-US" sz="8000" dirty="0" smtClean="0"/>
              <a:t> </a:t>
            </a:r>
            <a:r>
              <a:rPr lang="en-US" sz="8000" baseline="30000" dirty="0" smtClean="0"/>
              <a:t>Jesus </a:t>
            </a:r>
            <a:r>
              <a:rPr lang="en-US" sz="8000" baseline="30000" dirty="0"/>
              <a:t>was known as the son of </a:t>
            </a:r>
            <a:r>
              <a:rPr lang="en-US" sz="8000" baseline="30000" dirty="0" smtClean="0"/>
              <a:t>Joseph.</a:t>
            </a:r>
            <a:r>
              <a:rPr lang="en-US" sz="8000" dirty="0" smtClean="0"/>
              <a:t> </a:t>
            </a:r>
            <a:r>
              <a:rPr lang="en-US" sz="8000" baseline="30000" dirty="0" smtClean="0"/>
              <a:t>Joseph </a:t>
            </a:r>
            <a:r>
              <a:rPr lang="en-US" sz="8000" baseline="30000" dirty="0"/>
              <a:t>was the son of Heli</a:t>
            </a:r>
            <a:r>
              <a:rPr lang="en-US" sz="8000" baseline="30000" dirty="0" smtClean="0"/>
              <a:t>.</a:t>
            </a:r>
          </a:p>
          <a:p>
            <a:pPr marL="0" indent="0">
              <a:buNone/>
            </a:pPr>
            <a:r>
              <a:rPr lang="en-US" sz="8000" baseline="30000" dirty="0" smtClean="0">
                <a:solidFill>
                  <a:srgbClr val="FF0000"/>
                </a:solidFill>
              </a:rPr>
              <a:t>The Anointed One came </a:t>
            </a:r>
            <a:r>
              <a:rPr lang="en-US" sz="8000" baseline="30000" dirty="0">
                <a:solidFill>
                  <a:srgbClr val="FF0000"/>
                </a:solidFill>
              </a:rPr>
              <a:t>o</a:t>
            </a:r>
            <a:r>
              <a:rPr lang="en-US" sz="8000" baseline="30000" dirty="0" smtClean="0">
                <a:solidFill>
                  <a:srgbClr val="FF0000"/>
                </a:solidFill>
              </a:rPr>
              <a:t>n the scene</a:t>
            </a:r>
            <a:r>
              <a:rPr lang="en-US" sz="8000" dirty="0" smtClean="0">
                <a:solidFill>
                  <a:srgbClr val="FF0000"/>
                </a:solidFill>
              </a:rPr>
              <a:t> </a:t>
            </a:r>
            <a:endParaRPr lang="en-US" sz="8000" baseline="30000" dirty="0">
              <a:solidFill>
                <a:srgbClr val="FF0000"/>
              </a:solidFill>
            </a:endParaRPr>
          </a:p>
        </p:txBody>
      </p:sp>
    </p:spTree>
    <p:extLst>
      <p:ext uri="{BB962C8B-B14F-4D97-AF65-F5344CB8AC3E}">
        <p14:creationId xmlns:p14="http://schemas.microsoft.com/office/powerpoint/2010/main" val="366653965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273" y="696037"/>
            <a:ext cx="11431648" cy="5431808"/>
          </a:xfrm>
          <a:prstGeom prst="rect">
            <a:avLst/>
          </a:prstGeom>
        </p:spPr>
      </p:pic>
    </p:spTree>
    <p:extLst>
      <p:ext uri="{BB962C8B-B14F-4D97-AF65-F5344CB8AC3E}">
        <p14:creationId xmlns:p14="http://schemas.microsoft.com/office/powerpoint/2010/main" val="156688329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Acts 10:38 (</a:t>
            </a:r>
            <a:r>
              <a:rPr lang="en-US" sz="6600" b="1" dirty="0" smtClean="0"/>
              <a:t>NLT)</a:t>
            </a:r>
            <a:endParaRPr lang="en-US" sz="6600" b="1" dirty="0"/>
          </a:p>
        </p:txBody>
      </p:sp>
      <p:sp>
        <p:nvSpPr>
          <p:cNvPr id="3" name="Content Placeholder 2"/>
          <p:cNvSpPr>
            <a:spLocks noGrp="1"/>
          </p:cNvSpPr>
          <p:nvPr>
            <p:ph idx="1"/>
          </p:nvPr>
        </p:nvSpPr>
        <p:spPr>
          <a:xfrm>
            <a:off x="241111" y="2265529"/>
            <a:ext cx="11709778" cy="4853129"/>
          </a:xfrm>
        </p:spPr>
        <p:txBody>
          <a:bodyPr>
            <a:noAutofit/>
          </a:bodyPr>
          <a:lstStyle/>
          <a:p>
            <a:r>
              <a:rPr lang="en-US" sz="8000" baseline="30000" dirty="0"/>
              <a:t>38 And you know that God anointed Jesus of Nazareth with the Holy Spirit and with power. Then Jesus went around doing good and healing all who were oppressed by the devil, for God was with him.</a:t>
            </a:r>
          </a:p>
        </p:txBody>
      </p:sp>
    </p:spTree>
    <p:extLst>
      <p:ext uri="{BB962C8B-B14F-4D97-AF65-F5344CB8AC3E}">
        <p14:creationId xmlns:p14="http://schemas.microsoft.com/office/powerpoint/2010/main" val="343450662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John 1:41 (</a:t>
            </a:r>
            <a:r>
              <a:rPr lang="en-US" sz="6600" b="1" dirty="0" smtClean="0"/>
              <a:t>NLT)</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r>
              <a:rPr lang="en-US" sz="8800" baseline="30000" dirty="0"/>
              <a:t>41 Andrew went to find his brother, Simon, and told him, “We have found the Messiah” (which means “Christ”[a]).</a:t>
            </a:r>
          </a:p>
        </p:txBody>
      </p:sp>
    </p:spTree>
    <p:extLst>
      <p:ext uri="{BB962C8B-B14F-4D97-AF65-F5344CB8AC3E}">
        <p14:creationId xmlns:p14="http://schemas.microsoft.com/office/powerpoint/2010/main" val="4140524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Daniel </a:t>
            </a:r>
            <a:r>
              <a:rPr lang="en-US" sz="6600" b="1" dirty="0" smtClean="0"/>
              <a:t>10:5-9 (NLT)</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r>
              <a:rPr lang="en-US" sz="8800" baseline="30000" dirty="0"/>
              <a:t>5 I looked up and saw a man dressed in linen clothing, with a belt of pure gold around his waist. </a:t>
            </a:r>
          </a:p>
        </p:txBody>
      </p:sp>
    </p:spTree>
    <p:extLst>
      <p:ext uri="{BB962C8B-B14F-4D97-AF65-F5344CB8AC3E}">
        <p14:creationId xmlns:p14="http://schemas.microsoft.com/office/powerpoint/2010/main" val="25657316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Mark 1:14, 15 (</a:t>
            </a:r>
            <a:r>
              <a:rPr lang="en-US" sz="6600" b="1" dirty="0" smtClean="0"/>
              <a:t>NLT)</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r>
              <a:rPr lang="en-US" sz="8800" baseline="30000" dirty="0"/>
              <a:t>14 Later on, after John was arrested, Jesus went into Galilee, where he preached God’s Good News.[a]</a:t>
            </a:r>
          </a:p>
        </p:txBody>
      </p:sp>
    </p:spTree>
    <p:extLst>
      <p:ext uri="{BB962C8B-B14F-4D97-AF65-F5344CB8AC3E}">
        <p14:creationId xmlns:p14="http://schemas.microsoft.com/office/powerpoint/2010/main" val="7093132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Mark 1:14, 15 (</a:t>
            </a:r>
            <a:r>
              <a:rPr lang="en-US" sz="6600" b="1" dirty="0" smtClean="0"/>
              <a:t>NLT)</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r>
              <a:rPr lang="en-US" sz="8800" baseline="30000" dirty="0"/>
              <a:t>15 “The time promised by God has come at last!” he announced. “The Kingdom of God is near! Repent of your sins and believe the Good News!”</a:t>
            </a:r>
          </a:p>
        </p:txBody>
      </p:sp>
    </p:spTree>
    <p:extLst>
      <p:ext uri="{BB962C8B-B14F-4D97-AF65-F5344CB8AC3E}">
        <p14:creationId xmlns:p14="http://schemas.microsoft.com/office/powerpoint/2010/main" val="105223213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Daniel 9:26, 27 (</a:t>
            </a:r>
            <a:r>
              <a:rPr lang="en-US" sz="6600" b="1" dirty="0" smtClean="0"/>
              <a:t>NLT)</a:t>
            </a:r>
            <a:endParaRPr lang="en-US" sz="6600" b="1" dirty="0"/>
          </a:p>
        </p:txBody>
      </p:sp>
      <p:sp>
        <p:nvSpPr>
          <p:cNvPr id="3" name="Content Placeholder 2"/>
          <p:cNvSpPr>
            <a:spLocks noGrp="1"/>
          </p:cNvSpPr>
          <p:nvPr>
            <p:ph idx="1"/>
          </p:nvPr>
        </p:nvSpPr>
        <p:spPr>
          <a:xfrm>
            <a:off x="150125" y="1815152"/>
            <a:ext cx="11887199" cy="4894073"/>
          </a:xfrm>
        </p:spPr>
        <p:txBody>
          <a:bodyPr>
            <a:noAutofit/>
          </a:bodyPr>
          <a:lstStyle/>
          <a:p>
            <a:r>
              <a:rPr lang="en-US" sz="7200" baseline="30000" dirty="0"/>
              <a:t>26 “After this period of sixty-two sets of seven,[a] the Anointed One will be killed, appearing to have accomplished nothing, and a ruler will arise whose armies will destroy the city and the Temple. The end will come with a flood, and war and its miseries are decreed from that time to the very end.</a:t>
            </a:r>
          </a:p>
        </p:txBody>
      </p:sp>
    </p:spTree>
    <p:extLst>
      <p:ext uri="{BB962C8B-B14F-4D97-AF65-F5344CB8AC3E}">
        <p14:creationId xmlns:p14="http://schemas.microsoft.com/office/powerpoint/2010/main" val="295709509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Daniel 9:26, 27 (</a:t>
            </a:r>
            <a:r>
              <a:rPr lang="en-US" sz="6600" b="1" dirty="0" smtClean="0"/>
              <a:t>NLT)</a:t>
            </a:r>
            <a:endParaRPr lang="en-US" sz="6600" b="1" dirty="0"/>
          </a:p>
        </p:txBody>
      </p:sp>
      <p:sp>
        <p:nvSpPr>
          <p:cNvPr id="3" name="Content Placeholder 2"/>
          <p:cNvSpPr>
            <a:spLocks noGrp="1"/>
          </p:cNvSpPr>
          <p:nvPr>
            <p:ph idx="1"/>
          </p:nvPr>
        </p:nvSpPr>
        <p:spPr>
          <a:xfrm>
            <a:off x="150125" y="1815152"/>
            <a:ext cx="11887199" cy="4894073"/>
          </a:xfrm>
        </p:spPr>
        <p:txBody>
          <a:bodyPr>
            <a:noAutofit/>
          </a:bodyPr>
          <a:lstStyle/>
          <a:p>
            <a:r>
              <a:rPr lang="en-US" sz="7200" baseline="30000" dirty="0"/>
              <a:t>27 The ruler will make a treaty with the people for a period of </a:t>
            </a:r>
            <a:r>
              <a:rPr lang="en-US" sz="7200" baseline="30000" dirty="0">
                <a:solidFill>
                  <a:srgbClr val="FF0000"/>
                </a:solidFill>
              </a:rPr>
              <a:t>one set of seven</a:t>
            </a:r>
            <a:r>
              <a:rPr lang="en-US" sz="7200" baseline="30000" dirty="0"/>
              <a:t>,[a] but after </a:t>
            </a:r>
            <a:r>
              <a:rPr lang="en-US" sz="7200" baseline="30000" dirty="0">
                <a:solidFill>
                  <a:srgbClr val="FF0000"/>
                </a:solidFill>
              </a:rPr>
              <a:t>half this time</a:t>
            </a:r>
            <a:r>
              <a:rPr lang="en-US" sz="7200" baseline="30000" dirty="0"/>
              <a:t>, he will put an end to the sacrifices and offerings. And as a climax to all his terrible deeds,[b] he will set up a sacrilegious object that causes desecration,[c] until the fate decreed for this defiler is finally poured out on him.”</a:t>
            </a:r>
          </a:p>
        </p:txBody>
      </p:sp>
    </p:spTree>
    <p:extLst>
      <p:ext uri="{BB962C8B-B14F-4D97-AF65-F5344CB8AC3E}">
        <p14:creationId xmlns:p14="http://schemas.microsoft.com/office/powerpoint/2010/main" val="64046940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Galatians 3:29 (</a:t>
            </a:r>
            <a:r>
              <a:rPr lang="en-US" sz="6600" b="1" dirty="0" smtClean="0"/>
              <a:t>NLT)</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r>
              <a:rPr lang="en-US" sz="8800" baseline="30000" dirty="0"/>
              <a:t>29 And now that you belong to Christ, you are the true children[a] of Abraham. You are his heirs, and God’s promise to Abraham belongs to you.</a:t>
            </a:r>
          </a:p>
        </p:txBody>
      </p:sp>
    </p:spTree>
    <p:extLst>
      <p:ext uri="{BB962C8B-B14F-4D97-AF65-F5344CB8AC3E}">
        <p14:creationId xmlns:p14="http://schemas.microsoft.com/office/powerpoint/2010/main" val="126622594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Romans 2:28, 29 (</a:t>
            </a:r>
            <a:r>
              <a:rPr lang="en-US" sz="6600" b="1" dirty="0" smtClean="0"/>
              <a:t>NLT)</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r>
              <a:rPr lang="en-US" sz="8800" baseline="30000" dirty="0"/>
              <a:t>28 For you are not a true Jew just because you were born of Jewish parents or because you have gone through the ceremony of circumcision.</a:t>
            </a:r>
          </a:p>
        </p:txBody>
      </p:sp>
    </p:spTree>
    <p:extLst>
      <p:ext uri="{BB962C8B-B14F-4D97-AF65-F5344CB8AC3E}">
        <p14:creationId xmlns:p14="http://schemas.microsoft.com/office/powerpoint/2010/main" val="99457755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Romans 2:28, 29 (</a:t>
            </a:r>
            <a:r>
              <a:rPr lang="en-US" sz="6600" b="1" dirty="0" smtClean="0"/>
              <a:t>NLT)</a:t>
            </a:r>
            <a:endParaRPr lang="en-US" sz="6600" b="1" dirty="0"/>
          </a:p>
        </p:txBody>
      </p:sp>
      <p:sp>
        <p:nvSpPr>
          <p:cNvPr id="3" name="Content Placeholder 2"/>
          <p:cNvSpPr>
            <a:spLocks noGrp="1"/>
          </p:cNvSpPr>
          <p:nvPr>
            <p:ph idx="1"/>
          </p:nvPr>
        </p:nvSpPr>
        <p:spPr>
          <a:xfrm>
            <a:off x="150125" y="2088107"/>
            <a:ext cx="11846257" cy="4621118"/>
          </a:xfrm>
        </p:spPr>
        <p:txBody>
          <a:bodyPr>
            <a:noAutofit/>
          </a:bodyPr>
          <a:lstStyle/>
          <a:p>
            <a:r>
              <a:rPr lang="en-US" sz="8000" baseline="30000" dirty="0"/>
              <a:t>29 No, a true Jew is one whose heart is right with God. And true circumcision is not merely obeying the letter of the law; rather, it is a change of heart produced by the Spirit. And a person with a changed heart seeks praise[a] from God, not from people.</a:t>
            </a:r>
          </a:p>
        </p:txBody>
      </p:sp>
    </p:spTree>
    <p:extLst>
      <p:ext uri="{BB962C8B-B14F-4D97-AF65-F5344CB8AC3E}">
        <p14:creationId xmlns:p14="http://schemas.microsoft.com/office/powerpoint/2010/main" val="71141316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Romans 9:6-8 (</a:t>
            </a:r>
            <a:r>
              <a:rPr lang="en-US" sz="6600" b="1" dirty="0" smtClean="0"/>
              <a:t>NLT)</a:t>
            </a:r>
            <a:endParaRPr lang="en-US" sz="6600" b="1" dirty="0"/>
          </a:p>
        </p:txBody>
      </p:sp>
      <p:sp>
        <p:nvSpPr>
          <p:cNvPr id="3" name="Content Placeholder 2"/>
          <p:cNvSpPr>
            <a:spLocks noGrp="1"/>
          </p:cNvSpPr>
          <p:nvPr>
            <p:ph idx="1"/>
          </p:nvPr>
        </p:nvSpPr>
        <p:spPr>
          <a:xfrm>
            <a:off x="163773" y="2006221"/>
            <a:ext cx="11778018" cy="4703004"/>
          </a:xfrm>
        </p:spPr>
        <p:txBody>
          <a:bodyPr>
            <a:noAutofit/>
          </a:bodyPr>
          <a:lstStyle/>
          <a:p>
            <a:r>
              <a:rPr lang="en-US" sz="8800" baseline="30000" dirty="0"/>
              <a:t>6 Well then, has God failed to fulfill his promise to Israel? No, for not all who are born into the nation of Israel are truly members of God’s people! </a:t>
            </a:r>
          </a:p>
        </p:txBody>
      </p:sp>
    </p:spTree>
    <p:extLst>
      <p:ext uri="{BB962C8B-B14F-4D97-AF65-F5344CB8AC3E}">
        <p14:creationId xmlns:p14="http://schemas.microsoft.com/office/powerpoint/2010/main" val="4402253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Romans 9:6-8 (</a:t>
            </a:r>
            <a:r>
              <a:rPr lang="en-US" sz="6600" b="1" dirty="0" smtClean="0"/>
              <a:t>NLT)</a:t>
            </a:r>
            <a:endParaRPr lang="en-US" sz="6600" b="1" dirty="0"/>
          </a:p>
        </p:txBody>
      </p:sp>
      <p:sp>
        <p:nvSpPr>
          <p:cNvPr id="3" name="Content Placeholder 2"/>
          <p:cNvSpPr>
            <a:spLocks noGrp="1"/>
          </p:cNvSpPr>
          <p:nvPr>
            <p:ph idx="1"/>
          </p:nvPr>
        </p:nvSpPr>
        <p:spPr>
          <a:xfrm>
            <a:off x="163773" y="2006221"/>
            <a:ext cx="11778018" cy="4703004"/>
          </a:xfrm>
        </p:spPr>
        <p:txBody>
          <a:bodyPr>
            <a:noAutofit/>
          </a:bodyPr>
          <a:lstStyle/>
          <a:p>
            <a:r>
              <a:rPr lang="en-US" sz="8000" baseline="30000" dirty="0" smtClean="0"/>
              <a:t>7 </a:t>
            </a:r>
            <a:r>
              <a:rPr lang="en-US" sz="8000" baseline="30000" dirty="0"/>
              <a:t>Being descendants of Abraham doesn’t make them truly Abraham’s children. For the Scriptures say, “Isaac is the son through whom your descendants will be counted,”[a] though Abraham had other children, too. </a:t>
            </a:r>
          </a:p>
        </p:txBody>
      </p:sp>
    </p:spTree>
    <p:extLst>
      <p:ext uri="{BB962C8B-B14F-4D97-AF65-F5344CB8AC3E}">
        <p14:creationId xmlns:p14="http://schemas.microsoft.com/office/powerpoint/2010/main" val="401377140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Romans 9:6-8 (</a:t>
            </a:r>
            <a:r>
              <a:rPr lang="en-US" sz="6600" b="1" dirty="0" smtClean="0"/>
              <a:t>NLT)</a:t>
            </a:r>
            <a:endParaRPr lang="en-US" sz="6600" b="1" dirty="0"/>
          </a:p>
        </p:txBody>
      </p:sp>
      <p:sp>
        <p:nvSpPr>
          <p:cNvPr id="3" name="Content Placeholder 2"/>
          <p:cNvSpPr>
            <a:spLocks noGrp="1"/>
          </p:cNvSpPr>
          <p:nvPr>
            <p:ph idx="1"/>
          </p:nvPr>
        </p:nvSpPr>
        <p:spPr>
          <a:xfrm>
            <a:off x="163773" y="2006221"/>
            <a:ext cx="11778018" cy="4703004"/>
          </a:xfrm>
        </p:spPr>
        <p:txBody>
          <a:bodyPr>
            <a:noAutofit/>
          </a:bodyPr>
          <a:lstStyle/>
          <a:p>
            <a:r>
              <a:rPr lang="en-US" sz="8800" baseline="30000" dirty="0" smtClean="0"/>
              <a:t>8 </a:t>
            </a:r>
            <a:r>
              <a:rPr lang="en-US" sz="8800" baseline="30000" dirty="0"/>
              <a:t>This means that Abraham’s physical descendants are not necessarily children of God. Only the children of the promise are considered to be Abraham’s children.</a:t>
            </a:r>
          </a:p>
        </p:txBody>
      </p:sp>
    </p:spTree>
    <p:extLst>
      <p:ext uri="{BB962C8B-B14F-4D97-AF65-F5344CB8AC3E}">
        <p14:creationId xmlns:p14="http://schemas.microsoft.com/office/powerpoint/2010/main" val="34543630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Daniel </a:t>
            </a:r>
            <a:r>
              <a:rPr lang="en-US" sz="6600" b="1" dirty="0" smtClean="0"/>
              <a:t>10:5-9 (NLT)</a:t>
            </a:r>
            <a:endParaRPr lang="en-US" sz="6600" b="1" dirty="0"/>
          </a:p>
        </p:txBody>
      </p:sp>
      <p:sp>
        <p:nvSpPr>
          <p:cNvPr id="3" name="Content Placeholder 2"/>
          <p:cNvSpPr>
            <a:spLocks noGrp="1"/>
          </p:cNvSpPr>
          <p:nvPr>
            <p:ph idx="1"/>
          </p:nvPr>
        </p:nvSpPr>
        <p:spPr>
          <a:xfrm>
            <a:off x="0" y="1992573"/>
            <a:ext cx="11914496" cy="4716652"/>
          </a:xfrm>
        </p:spPr>
        <p:txBody>
          <a:bodyPr>
            <a:noAutofit/>
          </a:bodyPr>
          <a:lstStyle/>
          <a:p>
            <a:r>
              <a:rPr lang="en-US" sz="8800" baseline="30000" dirty="0" smtClean="0"/>
              <a:t>6 </a:t>
            </a:r>
            <a:r>
              <a:rPr lang="en-US" sz="8800" baseline="30000" dirty="0"/>
              <a:t>His body looked like a precious gem. His face flashed like lightning, and his eyes flamed like torches. His arms and feet shone like polished bronze, and his voice roared like a vast multitude of people</a:t>
            </a:r>
            <a:r>
              <a:rPr lang="en-US" sz="8800" baseline="30000" dirty="0" smtClean="0"/>
              <a:t>.</a:t>
            </a:r>
            <a:endParaRPr lang="en-US" sz="8800" baseline="30000" dirty="0"/>
          </a:p>
        </p:txBody>
      </p:sp>
    </p:spTree>
    <p:extLst>
      <p:ext uri="{BB962C8B-B14F-4D97-AF65-F5344CB8AC3E}">
        <p14:creationId xmlns:p14="http://schemas.microsoft.com/office/powerpoint/2010/main" val="1753425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40000"/>
              <a:lumOff val="60000"/>
            </a:schemeClr>
          </a:solidFill>
        </p:spPr>
        <p:txBody>
          <a:bodyPr>
            <a:normAutofit/>
          </a:bodyPr>
          <a:lstStyle/>
          <a:p>
            <a:pPr algn="ctr"/>
            <a:r>
              <a:rPr lang="en-US" sz="6600" b="1" dirty="0"/>
              <a:t>Daniel </a:t>
            </a:r>
            <a:r>
              <a:rPr lang="en-US" sz="6600" b="1" dirty="0" smtClean="0"/>
              <a:t>10:5-9 (NLT)</a:t>
            </a:r>
            <a:endParaRPr lang="en-US" sz="6600" b="1" dirty="0"/>
          </a:p>
        </p:txBody>
      </p:sp>
      <p:sp>
        <p:nvSpPr>
          <p:cNvPr id="3" name="Content Placeholder 2"/>
          <p:cNvSpPr>
            <a:spLocks noGrp="1"/>
          </p:cNvSpPr>
          <p:nvPr>
            <p:ph idx="1"/>
          </p:nvPr>
        </p:nvSpPr>
        <p:spPr>
          <a:xfrm>
            <a:off x="838200" y="2357887"/>
            <a:ext cx="10515600" cy="4351338"/>
          </a:xfrm>
        </p:spPr>
        <p:txBody>
          <a:bodyPr>
            <a:noAutofit/>
          </a:bodyPr>
          <a:lstStyle/>
          <a:p>
            <a:r>
              <a:rPr lang="en-US" sz="8800" baseline="30000" dirty="0" smtClean="0"/>
              <a:t>7 </a:t>
            </a:r>
            <a:r>
              <a:rPr lang="en-US" sz="8800" baseline="30000" dirty="0"/>
              <a:t>Only I, Daniel, saw this vision. The men with me saw nothing, but they were suddenly terrified and ran away to hide. </a:t>
            </a:r>
          </a:p>
        </p:txBody>
      </p:sp>
    </p:spTree>
    <p:extLst>
      <p:ext uri="{BB962C8B-B14F-4D97-AF65-F5344CB8AC3E}">
        <p14:creationId xmlns:p14="http://schemas.microsoft.com/office/powerpoint/2010/main" val="30145096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697</TotalTime>
  <Words>2998</Words>
  <Application>Microsoft Office PowerPoint</Application>
  <PresentationFormat>Custom</PresentationFormat>
  <Paragraphs>171</Paragraphs>
  <Slides>79</Slides>
  <Notes>0</Notes>
  <HiddenSlides>0</HiddenSlides>
  <MMClips>0</MMClips>
  <ScaleCrop>false</ScaleCrop>
  <HeadingPairs>
    <vt:vector size="4" baseType="variant">
      <vt:variant>
        <vt:lpstr>Theme</vt:lpstr>
      </vt:variant>
      <vt:variant>
        <vt:i4>1</vt:i4>
      </vt:variant>
      <vt:variant>
        <vt:lpstr>Slide Titles</vt:lpstr>
      </vt:variant>
      <vt:variant>
        <vt:i4>79</vt:i4>
      </vt:variant>
    </vt:vector>
  </HeadingPairs>
  <TitlesOfParts>
    <vt:vector size="80" baseType="lpstr">
      <vt:lpstr>Office Theme</vt:lpstr>
      <vt:lpstr>The study will begin at 7:30 PM</vt:lpstr>
      <vt:lpstr>Let us start the Bible study..</vt:lpstr>
      <vt:lpstr>Revelation 1:13-16 (NLT)</vt:lpstr>
      <vt:lpstr>Revelation 1:13-16 (NLT)</vt:lpstr>
      <vt:lpstr>Revelation 1:13-16 (NLT)</vt:lpstr>
      <vt:lpstr>Revelation 1:13-16 (NLT)</vt:lpstr>
      <vt:lpstr>Daniel 10:5-9 (NLT)</vt:lpstr>
      <vt:lpstr>Daniel 10:5-9 (NLT)</vt:lpstr>
      <vt:lpstr>Daniel 10:5-9 (NLT)</vt:lpstr>
      <vt:lpstr>Daniel 10:5-9 (NLT)</vt:lpstr>
      <vt:lpstr>Daniel 10:5-9 (NLT)</vt:lpstr>
      <vt:lpstr>Revelation 1:5 (NLT)</vt:lpstr>
      <vt:lpstr>Revelation 1:6 (NLT)</vt:lpstr>
      <vt:lpstr>Revelation 5:8, 9, 12 (NLT)</vt:lpstr>
      <vt:lpstr>Revelation 5:8, 9, 12 (NLT)</vt:lpstr>
      <vt:lpstr>Revelation 5:8, 9, 12 (NLT)</vt:lpstr>
      <vt:lpstr>Revelation 13:8 (NLT)</vt:lpstr>
      <vt:lpstr>Ephesians 1:4 (NLT)</vt:lpstr>
      <vt:lpstr>1 Peter 1:18-20 (NLT)</vt:lpstr>
      <vt:lpstr>1 Peter 1:18-20 (NLT)</vt:lpstr>
      <vt:lpstr>1 Peter 1:18-20 (NLT)</vt:lpstr>
      <vt:lpstr>Revelation 5:6-9 (NLT)</vt:lpstr>
      <vt:lpstr>Revelation 5:6-9 (NLT)</vt:lpstr>
      <vt:lpstr>Revelation 5:6-9 (NLT)</vt:lpstr>
      <vt:lpstr>Revelation 5:6-9 (NLT)</vt:lpstr>
      <vt:lpstr>Revelation 5:6-9 (NLT)</vt:lpstr>
      <vt:lpstr>Revelation 3:5 (NLT)</vt:lpstr>
      <vt:lpstr>Revelation 17:8 (NLT)</vt:lpstr>
      <vt:lpstr>Revelation 17:8 (NLT)</vt:lpstr>
      <vt:lpstr>Revelation 21:27 (NLT)</vt:lpstr>
      <vt:lpstr>Revelation 20:12 (NLT)</vt:lpstr>
      <vt:lpstr>James 2:10-12 (NLT)</vt:lpstr>
      <vt:lpstr>James 2:10-12 (NLT)</vt:lpstr>
      <vt:lpstr>James 2:10-12 (NLT)</vt:lpstr>
      <vt:lpstr>Revelation 5:12, 13 (NLT)</vt:lpstr>
      <vt:lpstr>Revelation 5:12, 13 (NLT)</vt:lpstr>
      <vt:lpstr>Romans 8:39 (NLT)</vt:lpstr>
      <vt:lpstr>1 John 1:9 (NLT)</vt:lpstr>
      <vt:lpstr>Jude 24 (NLT)</vt:lpstr>
      <vt:lpstr>Acts 4:12 (NLT)</vt:lpstr>
      <vt:lpstr>Revelation 22:6-7 (NLT)</vt:lpstr>
      <vt:lpstr>Revelation 22:6-7 (NLT)</vt:lpstr>
      <vt:lpstr>Revelation 3:14 (NLT)</vt:lpstr>
      <vt:lpstr>Revelation 19:13-16 (NLT)</vt:lpstr>
      <vt:lpstr>Revelation 19:13-16 (NLT)</vt:lpstr>
      <vt:lpstr>Revelation 19:13-16 (NLT)</vt:lpstr>
      <vt:lpstr>John 1:1 (NLT)</vt:lpstr>
      <vt:lpstr>John 1:14 (NLT)</vt:lpstr>
      <vt:lpstr>Revelation 22:6-7 (NLT)</vt:lpstr>
      <vt:lpstr>Daniel 9:24 (NLT)</vt:lpstr>
      <vt:lpstr>Ezekiel 4:6 (NLT)</vt:lpstr>
      <vt:lpstr>Formula: 1 day = 1 year</vt:lpstr>
      <vt:lpstr>Daniel 9:25 (NLT)</vt:lpstr>
      <vt:lpstr>The 7s</vt:lpstr>
      <vt:lpstr>Ezra 7:7,12,13 (NLT)</vt:lpstr>
      <vt:lpstr>Ezra 7:7,12,13 (NLT)</vt:lpstr>
      <vt:lpstr>Ezra 7:7,12,13 (NLT)</vt:lpstr>
      <vt:lpstr>Daniel 9:25 (NLT)</vt:lpstr>
      <vt:lpstr>69 Weeks</vt:lpstr>
      <vt:lpstr>PowerPoint Presentation</vt:lpstr>
      <vt:lpstr>Started in 465 to 464 (1 yr) 464,463,462,461,460,459,458,457</vt:lpstr>
      <vt:lpstr>457 minus 483 = -27</vt:lpstr>
      <vt:lpstr>Luke 3:1, 21-23 (NLT)</vt:lpstr>
      <vt:lpstr>Luke 3:1, 21-23 (NLT)</vt:lpstr>
      <vt:lpstr>Luke 3:1, 21-23 (NLT)</vt:lpstr>
      <vt:lpstr>Luke 3:1, 21-23 (NLT)</vt:lpstr>
      <vt:lpstr>PowerPoint Presentation</vt:lpstr>
      <vt:lpstr>Acts 10:38 (NLT)</vt:lpstr>
      <vt:lpstr>John 1:41 (NLT)</vt:lpstr>
      <vt:lpstr>Mark 1:14, 15 (NLT)</vt:lpstr>
      <vt:lpstr>Mark 1:14, 15 (NLT)</vt:lpstr>
      <vt:lpstr>Daniel 9:26, 27 (NLT)</vt:lpstr>
      <vt:lpstr>Daniel 9:26, 27 (NLT)</vt:lpstr>
      <vt:lpstr>Galatians 3:29 (NLT)</vt:lpstr>
      <vt:lpstr>Romans 2:28, 29 (NLT)</vt:lpstr>
      <vt:lpstr>Romans 2:28, 29 (NLT)</vt:lpstr>
      <vt:lpstr>Romans 9:6-8 (NLT)</vt:lpstr>
      <vt:lpstr>Romans 9:6-8 (NLT)</vt:lpstr>
      <vt:lpstr>Romans 9:6-8 (NLT)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carlfost@yahoo.com</dc:creator>
  <cp:lastModifiedBy>HP</cp:lastModifiedBy>
  <cp:revision>61</cp:revision>
  <dcterms:created xsi:type="dcterms:W3CDTF">2018-04-10T16:16:30Z</dcterms:created>
  <dcterms:modified xsi:type="dcterms:W3CDTF">2018-11-03T01:03:01Z</dcterms:modified>
</cp:coreProperties>
</file>