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1"/>
  </p:notesMasterIdLst>
  <p:sldIdLst>
    <p:sldId id="336" r:id="rId2"/>
    <p:sldId id="341" r:id="rId3"/>
    <p:sldId id="436" r:id="rId4"/>
    <p:sldId id="534" r:id="rId5"/>
    <p:sldId id="1240" r:id="rId6"/>
    <p:sldId id="633" r:id="rId7"/>
    <p:sldId id="1306" r:id="rId8"/>
    <p:sldId id="1310" r:id="rId9"/>
    <p:sldId id="1311" r:id="rId10"/>
    <p:sldId id="1312" r:id="rId11"/>
    <p:sldId id="1313" r:id="rId12"/>
    <p:sldId id="1314" r:id="rId13"/>
    <p:sldId id="871" r:id="rId14"/>
    <p:sldId id="1315" r:id="rId15"/>
    <p:sldId id="1243" r:id="rId16"/>
    <p:sldId id="1359" r:id="rId17"/>
    <p:sldId id="1360" r:id="rId18"/>
    <p:sldId id="1361" r:id="rId19"/>
    <p:sldId id="1316" r:id="rId20"/>
    <p:sldId id="1317" r:id="rId21"/>
    <p:sldId id="1407" r:id="rId22"/>
    <p:sldId id="1318" r:id="rId23"/>
    <p:sldId id="1362" r:id="rId24"/>
    <p:sldId id="1363" r:id="rId25"/>
    <p:sldId id="1364" r:id="rId26"/>
    <p:sldId id="1319" r:id="rId27"/>
    <p:sldId id="1320" r:id="rId28"/>
    <p:sldId id="1321" r:id="rId29"/>
    <p:sldId id="1322" r:id="rId30"/>
    <p:sldId id="1365" r:id="rId31"/>
    <p:sldId id="1323" r:id="rId32"/>
    <p:sldId id="1324" r:id="rId33"/>
    <p:sldId id="1325" r:id="rId34"/>
    <p:sldId id="1326" r:id="rId35"/>
    <p:sldId id="1366" r:id="rId36"/>
    <p:sldId id="1327" r:id="rId37"/>
    <p:sldId id="1328" r:id="rId38"/>
    <p:sldId id="1367" r:id="rId39"/>
    <p:sldId id="1329" r:id="rId40"/>
    <p:sldId id="1330" r:id="rId41"/>
    <p:sldId id="1331" r:id="rId42"/>
    <p:sldId id="1332" r:id="rId43"/>
    <p:sldId id="1368" r:id="rId44"/>
    <p:sldId id="1333" r:id="rId45"/>
    <p:sldId id="1334" r:id="rId46"/>
    <p:sldId id="1369" r:id="rId47"/>
    <p:sldId id="1370" r:id="rId48"/>
    <p:sldId id="1335" r:id="rId49"/>
    <p:sldId id="1371" r:id="rId50"/>
    <p:sldId id="1372" r:id="rId51"/>
    <p:sldId id="1336" r:id="rId52"/>
    <p:sldId id="1373" r:id="rId53"/>
    <p:sldId id="1374" r:id="rId54"/>
    <p:sldId id="1337" r:id="rId55"/>
    <p:sldId id="1338" r:id="rId56"/>
    <p:sldId id="1339" r:id="rId57"/>
    <p:sldId id="1375" r:id="rId58"/>
    <p:sldId id="1376" r:id="rId59"/>
    <p:sldId id="1377" r:id="rId60"/>
    <p:sldId id="1340" r:id="rId61"/>
    <p:sldId id="1341" r:id="rId62"/>
    <p:sldId id="1378" r:id="rId63"/>
    <p:sldId id="1342" r:id="rId64"/>
    <p:sldId id="1379" r:id="rId65"/>
    <p:sldId id="1380" r:id="rId66"/>
    <p:sldId id="1381" r:id="rId67"/>
    <p:sldId id="1382" r:id="rId68"/>
    <p:sldId id="1343" r:id="rId69"/>
    <p:sldId id="1344" r:id="rId70"/>
    <p:sldId id="1345" r:id="rId71"/>
    <p:sldId id="1346" r:id="rId72"/>
    <p:sldId id="1347" r:id="rId73"/>
    <p:sldId id="1383" r:id="rId74"/>
    <p:sldId id="1348" r:id="rId75"/>
    <p:sldId id="1349" r:id="rId76"/>
    <p:sldId id="1350" r:id="rId77"/>
    <p:sldId id="1384" r:id="rId78"/>
    <p:sldId id="1385" r:id="rId79"/>
    <p:sldId id="1351" r:id="rId80"/>
    <p:sldId id="1386" r:id="rId81"/>
    <p:sldId id="1352" r:id="rId82"/>
    <p:sldId id="1353" r:id="rId83"/>
    <p:sldId id="1387" r:id="rId84"/>
    <p:sldId id="1354" r:id="rId85"/>
    <p:sldId id="1355" r:id="rId86"/>
    <p:sldId id="1356" r:id="rId87"/>
    <p:sldId id="1357" r:id="rId88"/>
    <p:sldId id="1395" r:id="rId89"/>
    <p:sldId id="1396" r:id="rId90"/>
    <p:sldId id="1388" r:id="rId91"/>
    <p:sldId id="1389" r:id="rId92"/>
    <p:sldId id="1390" r:id="rId93"/>
    <p:sldId id="1397" r:id="rId94"/>
    <p:sldId id="1391" r:id="rId95"/>
    <p:sldId id="1392" r:id="rId96"/>
    <p:sldId id="1393" r:id="rId97"/>
    <p:sldId id="1399" r:id="rId98"/>
    <p:sldId id="1400" r:id="rId99"/>
    <p:sldId id="1401" r:id="rId100"/>
    <p:sldId id="1402" r:id="rId101"/>
    <p:sldId id="1403" r:id="rId102"/>
    <p:sldId id="1405" r:id="rId103"/>
    <p:sldId id="1404" r:id="rId104"/>
    <p:sldId id="1394" r:id="rId105"/>
    <p:sldId id="1406" r:id="rId106"/>
    <p:sldId id="1417" r:id="rId107"/>
    <p:sldId id="1418" r:id="rId108"/>
    <p:sldId id="1415" r:id="rId109"/>
    <p:sldId id="1416" r:id="rId110"/>
    <p:sldId id="1408" r:id="rId111"/>
    <p:sldId id="1409" r:id="rId112"/>
    <p:sldId id="1410" r:id="rId113"/>
    <p:sldId id="1411" r:id="rId114"/>
    <p:sldId id="1414" r:id="rId115"/>
    <p:sldId id="1419" r:id="rId116"/>
    <p:sldId id="1420" r:id="rId117"/>
    <p:sldId id="477" r:id="rId118"/>
    <p:sldId id="483" r:id="rId119"/>
    <p:sldId id="400" r:id="rId1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94660"/>
  </p:normalViewPr>
  <p:slideViewPr>
    <p:cSldViewPr snapToGrid="0">
      <p:cViewPr>
        <p:scale>
          <a:sx n="50" d="100"/>
          <a:sy n="50" d="100"/>
        </p:scale>
        <p:origin x="-72" y="-402"/>
      </p:cViewPr>
      <p:guideLst>
        <p:guide orient="horz" pos="2160"/>
        <p:guide pos="3840"/>
      </p:guideLst>
    </p:cSldViewPr>
  </p:slideViewPr>
  <p:notesTextViewPr>
    <p:cViewPr>
      <p:scale>
        <a:sx n="1" d="1"/>
        <a:sy n="1" d="1"/>
      </p:scale>
      <p:origin x="0" y="0"/>
    </p:cViewPr>
  </p:notesTextViewPr>
  <p:sorterViewPr>
    <p:cViewPr>
      <p:scale>
        <a:sx n="50" d="100"/>
        <a:sy n="50" d="100"/>
      </p:scale>
      <p:origin x="0" y="286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57DE61-79A5-4B4C-BD06-8C11335EBD89}" type="datetimeFigureOut">
              <a:rPr lang="en-US" smtClean="0"/>
              <a:t>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4BCAA7-B383-41F5-9705-3E06B7F9A15B}" type="slidenum">
              <a:rPr lang="en-US" smtClean="0"/>
              <a:t>‹#›</a:t>
            </a:fld>
            <a:endParaRPr lang="en-US"/>
          </a:p>
        </p:txBody>
      </p:sp>
    </p:spTree>
    <p:extLst>
      <p:ext uri="{BB962C8B-B14F-4D97-AF65-F5344CB8AC3E}">
        <p14:creationId xmlns:p14="http://schemas.microsoft.com/office/powerpoint/2010/main" val="1602261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BCAA7-B383-41F5-9705-3E06B7F9A15B}" type="slidenum">
              <a:rPr lang="en-US" smtClean="0"/>
              <a:t>46</a:t>
            </a:fld>
            <a:endParaRPr lang="en-US"/>
          </a:p>
        </p:txBody>
      </p:sp>
    </p:spTree>
    <p:extLst>
      <p:ext uri="{BB962C8B-B14F-4D97-AF65-F5344CB8AC3E}">
        <p14:creationId xmlns:p14="http://schemas.microsoft.com/office/powerpoint/2010/main" val="161636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4079428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173445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301040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376027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9EBB7C-DE85-4D34-BFF3-33ACA69C47CE}"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4111173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9EBB7C-DE85-4D34-BFF3-33ACA69C47CE}"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4139889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9EBB7C-DE85-4D34-BFF3-33ACA69C47CE}" type="datetimeFigureOut">
              <a:rPr lang="en-US" smtClean="0"/>
              <a:t>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77889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9EBB7C-DE85-4D34-BFF3-33ACA69C47CE}" type="datetimeFigureOut">
              <a:rPr lang="en-US" smtClean="0"/>
              <a:t>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507076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9EBB7C-DE85-4D34-BFF3-33ACA69C47CE}" type="datetimeFigureOut">
              <a:rPr lang="en-US" smtClean="0"/>
              <a:t>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038153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EBB7C-DE85-4D34-BFF3-33ACA69C47CE}"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1277024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EBB7C-DE85-4D34-BFF3-33ACA69C47CE}"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5605E-22AE-4CBE-B7E6-4C2254065703}" type="slidenum">
              <a:rPr lang="en-US" smtClean="0"/>
              <a:t>‹#›</a:t>
            </a:fld>
            <a:endParaRPr lang="en-US"/>
          </a:p>
        </p:txBody>
      </p:sp>
    </p:spTree>
    <p:extLst>
      <p:ext uri="{BB962C8B-B14F-4D97-AF65-F5344CB8AC3E}">
        <p14:creationId xmlns:p14="http://schemas.microsoft.com/office/powerpoint/2010/main" val="2128994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9EBB7C-DE85-4D34-BFF3-33ACA69C47CE}" type="datetimeFigureOut">
              <a:rPr lang="en-US" smtClean="0"/>
              <a:t>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A5605E-22AE-4CBE-B7E6-4C2254065703}" type="slidenum">
              <a:rPr lang="en-US" smtClean="0"/>
              <a:t>‹#›</a:t>
            </a:fld>
            <a:endParaRPr lang="en-US"/>
          </a:p>
        </p:txBody>
      </p:sp>
    </p:spTree>
    <p:extLst>
      <p:ext uri="{BB962C8B-B14F-4D97-AF65-F5344CB8AC3E}">
        <p14:creationId xmlns:p14="http://schemas.microsoft.com/office/powerpoint/2010/main" val="3825235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en.wikipedia.org/wiki/List_of_Seventh-day_Adventist_colleges_and_universities" TargetMode="Externa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4093" y="2837978"/>
            <a:ext cx="9144000" cy="2387600"/>
          </a:xfrm>
        </p:spPr>
        <p:txBody>
          <a:bodyPr/>
          <a:lstStyle/>
          <a:p>
            <a:r>
              <a:rPr lang="en-US" b="1" dirty="0" smtClean="0">
                <a:effectLst>
                  <a:outerShdw dist="38100" dir="2700000" algn="bl">
                    <a:schemeClr val="accent5"/>
                  </a:outerShdw>
                </a:effectLst>
              </a:rPr>
              <a:t>The </a:t>
            </a:r>
            <a:r>
              <a:rPr lang="en-US" b="1" dirty="0">
                <a:effectLst>
                  <a:outerShdw dist="38100" dir="2700000" algn="bl">
                    <a:schemeClr val="accent5"/>
                  </a:outerShdw>
                </a:effectLst>
              </a:rPr>
              <a:t>s</a:t>
            </a:r>
            <a:r>
              <a:rPr lang="en-US" b="1" dirty="0" smtClean="0">
                <a:effectLst>
                  <a:outerShdw dist="38100" dir="2700000" algn="bl">
                    <a:schemeClr val="accent5"/>
                  </a:outerShdw>
                </a:effectLst>
              </a:rPr>
              <a:t>tudy</a:t>
            </a:r>
            <a:r>
              <a:rPr lang="en-US" dirty="0"/>
              <a:t/>
            </a:r>
            <a:br>
              <a:rPr lang="en-US" dirty="0"/>
            </a:br>
            <a:r>
              <a:rPr lang="en-US" b="1" dirty="0">
                <a:effectLst>
                  <a:outerShdw dist="38100" dir="2700000" algn="bl">
                    <a:schemeClr val="accent5"/>
                  </a:outerShdw>
                </a:effectLst>
              </a:rPr>
              <a:t>w</a:t>
            </a:r>
            <a:r>
              <a:rPr lang="en-US" b="1" dirty="0" smtClean="0">
                <a:effectLst>
                  <a:outerShdw dist="38100" dir="2700000" algn="bl">
                    <a:schemeClr val="accent5"/>
                  </a:outerShdw>
                </a:effectLst>
              </a:rPr>
              <a:t>ill </a:t>
            </a:r>
            <a:r>
              <a:rPr lang="en-US" b="1" dirty="0">
                <a:effectLst>
                  <a:outerShdw dist="38100" dir="2700000" algn="bl">
                    <a:schemeClr val="accent5"/>
                  </a:outerShdw>
                </a:effectLst>
              </a:rPr>
              <a:t>b</a:t>
            </a:r>
            <a:r>
              <a:rPr lang="en-US" b="1" dirty="0" smtClean="0">
                <a:effectLst>
                  <a:outerShdw dist="38100" dir="2700000" algn="bl">
                    <a:schemeClr val="accent5"/>
                  </a:outerShdw>
                </a:effectLst>
              </a:rPr>
              <a:t>egin </a:t>
            </a:r>
            <a:r>
              <a:rPr lang="en-US" b="1" dirty="0">
                <a:effectLst>
                  <a:outerShdw dist="38100" dir="2700000" algn="bl">
                    <a:schemeClr val="accent5"/>
                  </a:outerShdw>
                </a:effectLst>
              </a:rPr>
              <a:t>a</a:t>
            </a:r>
            <a:r>
              <a:rPr lang="en-US" b="1" dirty="0" smtClean="0">
                <a:effectLst>
                  <a:outerShdw dist="38100" dir="2700000" algn="bl">
                    <a:schemeClr val="accent5"/>
                  </a:outerShdw>
                </a:effectLst>
              </a:rPr>
              <a:t>t </a:t>
            </a:r>
            <a:r>
              <a:rPr lang="en-US" b="1" dirty="0">
                <a:effectLst>
                  <a:outerShdw dist="38100" dir="2700000" algn="bl">
                    <a:schemeClr val="accent5"/>
                  </a:outerShdw>
                </a:effectLst>
              </a:rPr>
              <a:t>7:30 PM</a:t>
            </a:r>
            <a:endParaRPr lang="en-US" dirty="0"/>
          </a:p>
        </p:txBody>
      </p:sp>
      <p:sp>
        <p:nvSpPr>
          <p:cNvPr id="3" name="Subtitle 2"/>
          <p:cNvSpPr>
            <a:spLocks noGrp="1"/>
          </p:cNvSpPr>
          <p:nvPr>
            <p:ph type="subTitle" idx="1"/>
          </p:nvPr>
        </p:nvSpPr>
        <p:spPr>
          <a:xfrm>
            <a:off x="264539" y="235986"/>
            <a:ext cx="11563109" cy="2601992"/>
          </a:xfrm>
          <a:solidFill>
            <a:srgbClr val="FF0000"/>
          </a:solidFill>
        </p:spPr>
        <p:txBody>
          <a:bodyPr>
            <a:noAutofit/>
          </a:bodyPr>
          <a:lstStyle/>
          <a:p>
            <a:r>
              <a:rPr lang="en-US" sz="8000" dirty="0" smtClean="0"/>
              <a:t>THE BOOK OF REVELATION</a:t>
            </a:r>
          </a:p>
          <a:p>
            <a:r>
              <a:rPr lang="en-US" sz="8000" dirty="0" smtClean="0"/>
              <a:t>BIBLE STUDY</a:t>
            </a:r>
            <a:endParaRPr lang="en-US" sz="8000" dirty="0"/>
          </a:p>
        </p:txBody>
      </p:sp>
    </p:spTree>
    <p:extLst>
      <p:ext uri="{BB962C8B-B14F-4D97-AF65-F5344CB8AC3E}">
        <p14:creationId xmlns:p14="http://schemas.microsoft.com/office/powerpoint/2010/main" val="3196436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1454" y="488731"/>
            <a:ext cx="7711444" cy="5801056"/>
          </a:xfrm>
          <a:prstGeom prst="rect">
            <a:avLst/>
          </a:prstGeom>
        </p:spPr>
      </p:pic>
    </p:spTree>
    <p:extLst>
      <p:ext uri="{BB962C8B-B14F-4D97-AF65-F5344CB8AC3E}">
        <p14:creationId xmlns:p14="http://schemas.microsoft.com/office/powerpoint/2010/main" val="387539144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22:9.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9 But he said, “No, don’t worship me. I am a </a:t>
            </a:r>
            <a:r>
              <a:rPr lang="en-US" sz="6000" dirty="0">
                <a:solidFill>
                  <a:srgbClr val="FF0000"/>
                </a:solidFill>
              </a:rPr>
              <a:t>servant of God</a:t>
            </a:r>
            <a:r>
              <a:rPr lang="en-US" sz="6000" dirty="0"/>
              <a:t>, just like you and your brothers the prophets, as well as all who obey what is written in this book. Worship only God!”</a:t>
            </a:r>
          </a:p>
        </p:txBody>
      </p:sp>
    </p:spTree>
    <p:extLst>
      <p:ext uri="{BB962C8B-B14F-4D97-AF65-F5344CB8AC3E}">
        <p14:creationId xmlns:p14="http://schemas.microsoft.com/office/powerpoint/2010/main" val="178852546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1 Chronicles 6:49.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5400" dirty="0"/>
              <a:t> 49 Only Aaron and his descendants served as priests. They presented the offerings on the altar of burnt offering and the altar of incense, and they performed all the other duties related to the Most Holy Place. </a:t>
            </a:r>
          </a:p>
        </p:txBody>
      </p:sp>
    </p:spTree>
    <p:extLst>
      <p:ext uri="{BB962C8B-B14F-4D97-AF65-F5344CB8AC3E}">
        <p14:creationId xmlns:p14="http://schemas.microsoft.com/office/powerpoint/2010/main" val="178852546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1 Chronicles 6:49.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t> They </a:t>
            </a:r>
            <a:r>
              <a:rPr lang="en-US" sz="6000" dirty="0"/>
              <a:t>made atonement for Israel by doing everything that Moses, </a:t>
            </a:r>
            <a:r>
              <a:rPr lang="en-US" sz="6000" dirty="0">
                <a:solidFill>
                  <a:srgbClr val="FF0000"/>
                </a:solidFill>
              </a:rPr>
              <a:t>the servant of God</a:t>
            </a:r>
            <a:r>
              <a:rPr lang="en-US" sz="6000" dirty="0"/>
              <a:t>, had commanded them.</a:t>
            </a:r>
          </a:p>
        </p:txBody>
      </p:sp>
    </p:spTree>
    <p:extLst>
      <p:ext uri="{BB962C8B-B14F-4D97-AF65-F5344CB8AC3E}">
        <p14:creationId xmlns:p14="http://schemas.microsoft.com/office/powerpoint/2010/main" val="77850656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2 Kings </a:t>
            </a:r>
            <a:r>
              <a:rPr lang="en-US" sz="6600" b="1" dirty="0" smtClean="0"/>
              <a:t>4:21-22</a:t>
            </a:r>
            <a:r>
              <a:rPr lang="en-US" sz="6600" b="1" dirty="0"/>
              <a:t>.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5400" dirty="0"/>
              <a:t> 21 She carried him up and laid him on the bed of the </a:t>
            </a:r>
            <a:r>
              <a:rPr lang="en-US" sz="5400" dirty="0">
                <a:solidFill>
                  <a:srgbClr val="FF0000"/>
                </a:solidFill>
              </a:rPr>
              <a:t>man of God</a:t>
            </a:r>
            <a:r>
              <a:rPr lang="en-US" sz="5400" dirty="0"/>
              <a:t>, then shut the door and left him there. 22 She sent a message to her husband: “Send one of the servants and a donkey so that I can hurry to the </a:t>
            </a:r>
            <a:r>
              <a:rPr lang="en-US" sz="5400" dirty="0">
                <a:solidFill>
                  <a:srgbClr val="FF0000"/>
                </a:solidFill>
              </a:rPr>
              <a:t>man of God </a:t>
            </a:r>
            <a:r>
              <a:rPr lang="en-US" sz="5400" dirty="0"/>
              <a:t>and come right back.”</a:t>
            </a:r>
          </a:p>
        </p:txBody>
      </p:sp>
    </p:spTree>
    <p:extLst>
      <p:ext uri="{BB962C8B-B14F-4D97-AF65-F5344CB8AC3E}">
        <p14:creationId xmlns:p14="http://schemas.microsoft.com/office/powerpoint/2010/main" val="178852546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Ezekiel 3:17.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17 “</a:t>
            </a:r>
            <a:r>
              <a:rPr lang="en-US" sz="6000" dirty="0">
                <a:solidFill>
                  <a:srgbClr val="FF0000"/>
                </a:solidFill>
              </a:rPr>
              <a:t>Son of man</a:t>
            </a:r>
            <a:r>
              <a:rPr lang="en-US" sz="6000" dirty="0"/>
              <a:t>, I have appointed you as a </a:t>
            </a:r>
            <a:r>
              <a:rPr lang="en-US" sz="6000" dirty="0">
                <a:solidFill>
                  <a:srgbClr val="FF0000"/>
                </a:solidFill>
              </a:rPr>
              <a:t>watchman</a:t>
            </a:r>
            <a:r>
              <a:rPr lang="en-US" sz="6000" dirty="0"/>
              <a:t> for Israel. Whenever you receive a message from me, warn people immediately.</a:t>
            </a:r>
          </a:p>
        </p:txBody>
      </p:sp>
    </p:spTree>
    <p:extLst>
      <p:ext uri="{BB962C8B-B14F-4D97-AF65-F5344CB8AC3E}">
        <p14:creationId xmlns:p14="http://schemas.microsoft.com/office/powerpoint/2010/main" val="250669827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Matthew 3:3.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The prophet Isaiah was speaking about John when he said</a:t>
            </a:r>
            <a:r>
              <a:rPr lang="en-US" sz="6000" dirty="0" smtClean="0"/>
              <a:t>, “</a:t>
            </a:r>
            <a:r>
              <a:rPr lang="en-US" sz="6000" dirty="0">
                <a:solidFill>
                  <a:srgbClr val="FF0000"/>
                </a:solidFill>
              </a:rPr>
              <a:t>He is a voice shouting in the wilderness</a:t>
            </a:r>
            <a:r>
              <a:rPr lang="en-US" sz="6000" dirty="0" smtClean="0"/>
              <a:t>, ‘</a:t>
            </a:r>
            <a:r>
              <a:rPr lang="en-US" sz="6000" dirty="0"/>
              <a:t>Prepare the way for the Lord’s coming</a:t>
            </a:r>
            <a:r>
              <a:rPr lang="en-US" sz="6000" dirty="0" smtClean="0"/>
              <a:t>! </a:t>
            </a:r>
            <a:r>
              <a:rPr lang="en-US" sz="6000" dirty="0"/>
              <a:t>Clear the road for him</a:t>
            </a:r>
            <a:r>
              <a:rPr lang="en-US" sz="6000" dirty="0" smtClean="0"/>
              <a:t>!’”</a:t>
            </a:r>
            <a:endParaRPr lang="en-US" sz="6000" dirty="0"/>
          </a:p>
        </p:txBody>
      </p:sp>
    </p:spTree>
    <p:extLst>
      <p:ext uri="{BB962C8B-B14F-4D97-AF65-F5344CB8AC3E}">
        <p14:creationId xmlns:p14="http://schemas.microsoft.com/office/powerpoint/2010/main" val="349234690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a:bodyPr>
          <a:lstStyle/>
          <a:p>
            <a:pPr algn="ctr"/>
            <a:r>
              <a:rPr lang="en-US" sz="6600" b="1" dirty="0" smtClean="0"/>
              <a:t>American Preachers</a:t>
            </a:r>
            <a:endParaRPr lang="en-US" sz="66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4128" y="1825625"/>
            <a:ext cx="8296616" cy="5032375"/>
          </a:xfrm>
        </p:spPr>
      </p:pic>
    </p:spTree>
    <p:extLst>
      <p:ext uri="{BB962C8B-B14F-4D97-AF65-F5344CB8AC3E}">
        <p14:creationId xmlns:p14="http://schemas.microsoft.com/office/powerpoint/2010/main" val="371958770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a:bodyPr>
          <a:lstStyle/>
          <a:p>
            <a:pPr algn="ctr"/>
            <a:r>
              <a:rPr lang="en-US" sz="6000" b="1" dirty="0" smtClean="0"/>
              <a:t>Test of a True Prophet </a:t>
            </a:r>
            <a:r>
              <a:rPr lang="en-US" sz="6000" b="1" dirty="0"/>
              <a:t>of God</a:t>
            </a:r>
          </a:p>
        </p:txBody>
      </p:sp>
      <p:sp>
        <p:nvSpPr>
          <p:cNvPr id="3" name="Content Placeholder 2"/>
          <p:cNvSpPr>
            <a:spLocks noGrp="1"/>
          </p:cNvSpPr>
          <p:nvPr>
            <p:ph idx="1"/>
          </p:nvPr>
        </p:nvSpPr>
        <p:spPr>
          <a:xfrm>
            <a:off x="192505" y="1825625"/>
            <a:ext cx="11999495" cy="4767680"/>
          </a:xfrm>
        </p:spPr>
        <p:txBody>
          <a:bodyPr>
            <a:noAutofit/>
          </a:bodyPr>
          <a:lstStyle/>
          <a:p>
            <a:r>
              <a:rPr lang="en-US" sz="3200" dirty="0"/>
              <a:t>a. Prophesies as </a:t>
            </a:r>
            <a:r>
              <a:rPr lang="en-US" sz="3200" dirty="0" smtClean="0"/>
              <a:t>he/she </a:t>
            </a:r>
            <a:r>
              <a:rPr lang="en-US" sz="3200" dirty="0"/>
              <a:t>is moved by the Holy Spirit, not by man’s will</a:t>
            </a:r>
          </a:p>
          <a:p>
            <a:r>
              <a:rPr lang="en-US" sz="3200" dirty="0"/>
              <a:t>b. Doesn’t give </a:t>
            </a:r>
            <a:r>
              <a:rPr lang="en-US" sz="3200" dirty="0" smtClean="0"/>
              <a:t>his/her </a:t>
            </a:r>
            <a:r>
              <a:rPr lang="en-US" sz="3200" dirty="0"/>
              <a:t>own interpretation of prophecy.</a:t>
            </a:r>
          </a:p>
          <a:p>
            <a:r>
              <a:rPr lang="en-US" sz="3200" dirty="0"/>
              <a:t>c. Points out sins of people against God.</a:t>
            </a:r>
          </a:p>
          <a:p>
            <a:r>
              <a:rPr lang="en-US" sz="3200" dirty="0"/>
              <a:t>d. </a:t>
            </a:r>
            <a:r>
              <a:rPr lang="en-US" sz="3200" b="1" dirty="0">
                <a:solidFill>
                  <a:srgbClr val="FF0000"/>
                </a:solidFill>
              </a:rPr>
              <a:t>Warns of coming judgment.</a:t>
            </a:r>
          </a:p>
          <a:p>
            <a:r>
              <a:rPr lang="en-US" sz="3200" dirty="0"/>
              <a:t>e. Edifies, exhorts, comforts, in religious matters.</a:t>
            </a:r>
          </a:p>
          <a:p>
            <a:r>
              <a:rPr lang="en-US" sz="3200" dirty="0"/>
              <a:t>f. Recognizes the incarnation and deity of Jesus.</a:t>
            </a:r>
          </a:p>
          <a:p>
            <a:r>
              <a:rPr lang="en-US" sz="3200" dirty="0"/>
              <a:t>g. Works and lives in harmony with the Bible.</a:t>
            </a:r>
          </a:p>
          <a:p>
            <a:r>
              <a:rPr lang="en-US" sz="3200" dirty="0"/>
              <a:t>h. Will not be: astrologer, magician, witch, medium or clairvoyant.</a:t>
            </a:r>
          </a:p>
        </p:txBody>
      </p:sp>
    </p:spTree>
    <p:extLst>
      <p:ext uri="{BB962C8B-B14F-4D97-AF65-F5344CB8AC3E}">
        <p14:creationId xmlns:p14="http://schemas.microsoft.com/office/powerpoint/2010/main" val="188309971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a:bodyPr>
          <a:lstStyle/>
          <a:p>
            <a:pPr algn="ctr"/>
            <a:r>
              <a:rPr lang="en-US" sz="7200" b="1" dirty="0" smtClean="0"/>
              <a:t>Ellen G. White</a:t>
            </a:r>
            <a:endParaRPr lang="en-US" sz="7200" b="1" dirty="0"/>
          </a:p>
        </p:txBody>
      </p:sp>
      <p:sp>
        <p:nvSpPr>
          <p:cNvPr id="3" name="Content Placeholder 2"/>
          <p:cNvSpPr>
            <a:spLocks noGrp="1"/>
          </p:cNvSpPr>
          <p:nvPr>
            <p:ph idx="1"/>
          </p:nvPr>
        </p:nvSpPr>
        <p:spPr>
          <a:xfrm>
            <a:off x="336883" y="1825624"/>
            <a:ext cx="11622505" cy="4815807"/>
          </a:xfrm>
        </p:spPr>
        <p:txBody>
          <a:bodyPr>
            <a:noAutofit/>
          </a:bodyPr>
          <a:lstStyle/>
          <a:p>
            <a:r>
              <a:rPr lang="en-US" sz="4400" dirty="0"/>
              <a:t>Seventh-day Adventists believe that Mrs. White was more than a gifted writer; </a:t>
            </a:r>
            <a:r>
              <a:rPr lang="en-US" sz="4400" dirty="0">
                <a:solidFill>
                  <a:srgbClr val="FF0000"/>
                </a:solidFill>
              </a:rPr>
              <a:t>they believe she was appointed by God as a special messenger to draw the world's attention to the Holy Scriptures and help prepare people for Christ's second advent</a:t>
            </a:r>
            <a:r>
              <a:rPr lang="en-US" sz="4400" dirty="0"/>
              <a:t>. From the time she was 17 years old until she died 70 years later, God gave her approximately 2,000 visions and dreams. </a:t>
            </a:r>
          </a:p>
        </p:txBody>
      </p:sp>
    </p:spTree>
    <p:extLst>
      <p:ext uri="{BB962C8B-B14F-4D97-AF65-F5344CB8AC3E}">
        <p14:creationId xmlns:p14="http://schemas.microsoft.com/office/powerpoint/2010/main" val="175310147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73887" y="216568"/>
            <a:ext cx="6257291" cy="6723844"/>
          </a:xfrm>
        </p:spPr>
      </p:pic>
    </p:spTree>
    <p:extLst>
      <p:ext uri="{BB962C8B-B14F-4D97-AF65-F5344CB8AC3E}">
        <p14:creationId xmlns:p14="http://schemas.microsoft.com/office/powerpoint/2010/main" val="41978851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810" y="693683"/>
            <a:ext cx="9289514" cy="5743898"/>
          </a:xfrm>
          <a:prstGeom prst="rect">
            <a:avLst/>
          </a:prstGeom>
        </p:spPr>
      </p:pic>
    </p:spTree>
    <p:extLst>
      <p:ext uri="{BB962C8B-B14F-4D97-AF65-F5344CB8AC3E}">
        <p14:creationId xmlns:p14="http://schemas.microsoft.com/office/powerpoint/2010/main" val="387539144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074" y="476452"/>
            <a:ext cx="10515600" cy="1280159"/>
          </a:xfrm>
          <a:solidFill>
            <a:schemeClr val="accent2">
              <a:lumMod val="40000"/>
              <a:lumOff val="60000"/>
            </a:schemeClr>
          </a:solidFill>
        </p:spPr>
        <p:txBody>
          <a:bodyPr>
            <a:normAutofit/>
          </a:bodyPr>
          <a:lstStyle/>
          <a:p>
            <a:pPr algn="ctr"/>
            <a:r>
              <a:rPr lang="en-US" sz="6600" b="1" dirty="0" smtClean="0"/>
              <a:t>Ellen G. White</a:t>
            </a:r>
            <a:endParaRPr lang="en-US" sz="6600" b="1" dirty="0"/>
          </a:p>
        </p:txBody>
      </p:sp>
      <p:sp>
        <p:nvSpPr>
          <p:cNvPr id="3" name="TextBox 2"/>
          <p:cNvSpPr txBox="1"/>
          <p:nvPr/>
        </p:nvSpPr>
        <p:spPr>
          <a:xfrm>
            <a:off x="360948" y="1684420"/>
            <a:ext cx="11430000" cy="4708981"/>
          </a:xfrm>
          <a:prstGeom prst="rect">
            <a:avLst/>
          </a:prstGeom>
          <a:noFill/>
        </p:spPr>
        <p:txBody>
          <a:bodyPr wrap="square" rtlCol="0">
            <a:spAutoFit/>
          </a:bodyPr>
          <a:lstStyle/>
          <a:p>
            <a:r>
              <a:rPr lang="en-US" sz="6000" dirty="0" smtClean="0"/>
              <a:t>She </a:t>
            </a:r>
            <a:r>
              <a:rPr lang="en-US" sz="6000" dirty="0"/>
              <a:t>was a woman of remarkable spiritual gifts who lived most of her life during the nineteenth century (1827-1915), yet through her writings she is still making a </a:t>
            </a:r>
            <a:r>
              <a:rPr lang="en-US" sz="6000" dirty="0" smtClean="0"/>
              <a:t>…</a:t>
            </a:r>
            <a:endParaRPr lang="en-US" sz="6000" dirty="0"/>
          </a:p>
        </p:txBody>
      </p:sp>
    </p:spTree>
    <p:extLst>
      <p:ext uri="{BB962C8B-B14F-4D97-AF65-F5344CB8AC3E}">
        <p14:creationId xmlns:p14="http://schemas.microsoft.com/office/powerpoint/2010/main" val="104073588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074" y="476452"/>
            <a:ext cx="10515600" cy="1280159"/>
          </a:xfrm>
          <a:solidFill>
            <a:schemeClr val="accent2">
              <a:lumMod val="40000"/>
              <a:lumOff val="60000"/>
            </a:schemeClr>
          </a:solidFill>
        </p:spPr>
        <p:txBody>
          <a:bodyPr>
            <a:normAutofit/>
          </a:bodyPr>
          <a:lstStyle/>
          <a:p>
            <a:pPr algn="ctr"/>
            <a:r>
              <a:rPr lang="en-US" sz="6600" b="1" dirty="0" smtClean="0"/>
              <a:t>Ellen G. White</a:t>
            </a:r>
            <a:endParaRPr lang="en-US" sz="6600" b="1" dirty="0"/>
          </a:p>
        </p:txBody>
      </p:sp>
      <p:sp>
        <p:nvSpPr>
          <p:cNvPr id="3" name="TextBox 2"/>
          <p:cNvSpPr txBox="1"/>
          <p:nvPr/>
        </p:nvSpPr>
        <p:spPr>
          <a:xfrm>
            <a:off x="360948" y="1684420"/>
            <a:ext cx="11430000" cy="4708981"/>
          </a:xfrm>
          <a:prstGeom prst="rect">
            <a:avLst/>
          </a:prstGeom>
          <a:noFill/>
        </p:spPr>
        <p:txBody>
          <a:bodyPr wrap="square" rtlCol="0">
            <a:spAutoFit/>
          </a:bodyPr>
          <a:lstStyle/>
          <a:p>
            <a:r>
              <a:rPr lang="en-US" sz="6000" dirty="0" smtClean="0"/>
              <a:t> … revolutionary </a:t>
            </a:r>
            <a:r>
              <a:rPr lang="en-US" sz="6000" dirty="0"/>
              <a:t>impact on millions of people around the world. During her lifetime she wrote more than 5,000 periodical articles and 40 books; but today, including </a:t>
            </a:r>
            <a:r>
              <a:rPr lang="en-US" sz="6000" dirty="0" smtClean="0"/>
              <a:t>….</a:t>
            </a:r>
            <a:endParaRPr lang="en-US" sz="6000" dirty="0"/>
          </a:p>
        </p:txBody>
      </p:sp>
    </p:spTree>
    <p:extLst>
      <p:ext uri="{BB962C8B-B14F-4D97-AF65-F5344CB8AC3E}">
        <p14:creationId xmlns:p14="http://schemas.microsoft.com/office/powerpoint/2010/main" val="426550785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074" y="476452"/>
            <a:ext cx="10515600" cy="1280159"/>
          </a:xfrm>
          <a:solidFill>
            <a:schemeClr val="accent2">
              <a:lumMod val="40000"/>
              <a:lumOff val="60000"/>
            </a:schemeClr>
          </a:solidFill>
        </p:spPr>
        <p:txBody>
          <a:bodyPr>
            <a:normAutofit/>
          </a:bodyPr>
          <a:lstStyle/>
          <a:p>
            <a:pPr algn="ctr"/>
            <a:r>
              <a:rPr lang="en-US" sz="6600" b="1" dirty="0" smtClean="0"/>
              <a:t>Ellen G. White</a:t>
            </a:r>
            <a:endParaRPr lang="en-US" sz="6600" b="1" dirty="0"/>
          </a:p>
        </p:txBody>
      </p:sp>
      <p:sp>
        <p:nvSpPr>
          <p:cNvPr id="3" name="TextBox 2"/>
          <p:cNvSpPr txBox="1"/>
          <p:nvPr/>
        </p:nvSpPr>
        <p:spPr>
          <a:xfrm>
            <a:off x="360948" y="1684420"/>
            <a:ext cx="11430000" cy="4708981"/>
          </a:xfrm>
          <a:prstGeom prst="rect">
            <a:avLst/>
          </a:prstGeom>
          <a:noFill/>
        </p:spPr>
        <p:txBody>
          <a:bodyPr wrap="square" rtlCol="0">
            <a:spAutoFit/>
          </a:bodyPr>
          <a:lstStyle/>
          <a:p>
            <a:r>
              <a:rPr lang="en-US" sz="6000" dirty="0" smtClean="0"/>
              <a:t>… compilations </a:t>
            </a:r>
            <a:r>
              <a:rPr lang="en-US" sz="6000" dirty="0"/>
              <a:t>from her 50,000 pages of manuscript, more than 100 titles are available in English. She is the most translated woman writer in the entire history of literature, </a:t>
            </a:r>
            <a:r>
              <a:rPr lang="en-US" sz="6000" dirty="0" smtClean="0"/>
              <a:t>…</a:t>
            </a:r>
            <a:endParaRPr lang="en-US" sz="6000" dirty="0"/>
          </a:p>
        </p:txBody>
      </p:sp>
    </p:spTree>
    <p:extLst>
      <p:ext uri="{BB962C8B-B14F-4D97-AF65-F5344CB8AC3E}">
        <p14:creationId xmlns:p14="http://schemas.microsoft.com/office/powerpoint/2010/main" val="426550785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074" y="476452"/>
            <a:ext cx="10515600" cy="1280159"/>
          </a:xfrm>
          <a:solidFill>
            <a:schemeClr val="accent2">
              <a:lumMod val="40000"/>
              <a:lumOff val="60000"/>
            </a:schemeClr>
          </a:solidFill>
        </p:spPr>
        <p:txBody>
          <a:bodyPr>
            <a:normAutofit/>
          </a:bodyPr>
          <a:lstStyle/>
          <a:p>
            <a:pPr algn="ctr"/>
            <a:r>
              <a:rPr lang="en-US" sz="6600" b="1" dirty="0" smtClean="0"/>
              <a:t>Ellen G. White</a:t>
            </a:r>
            <a:endParaRPr lang="en-US" sz="6600" b="1" dirty="0"/>
          </a:p>
        </p:txBody>
      </p:sp>
      <p:sp>
        <p:nvSpPr>
          <p:cNvPr id="3" name="TextBox 2"/>
          <p:cNvSpPr txBox="1"/>
          <p:nvPr/>
        </p:nvSpPr>
        <p:spPr>
          <a:xfrm>
            <a:off x="0" y="1684420"/>
            <a:ext cx="12192000" cy="5078313"/>
          </a:xfrm>
          <a:prstGeom prst="rect">
            <a:avLst/>
          </a:prstGeom>
          <a:noFill/>
        </p:spPr>
        <p:txBody>
          <a:bodyPr wrap="square" rtlCol="0">
            <a:spAutoFit/>
          </a:bodyPr>
          <a:lstStyle/>
          <a:p>
            <a:r>
              <a:rPr lang="en-US" sz="5400" dirty="0" smtClean="0"/>
              <a:t> … and </a:t>
            </a:r>
            <a:r>
              <a:rPr lang="en-US" sz="5400" dirty="0"/>
              <a:t>the most translated American author of either gender. Her writings cover a broad range of subjects, including religion, education, social relationships, evangelism, prophecy, publishing, nutrition, and management. </a:t>
            </a:r>
          </a:p>
        </p:txBody>
      </p:sp>
    </p:spTree>
    <p:extLst>
      <p:ext uri="{BB962C8B-B14F-4D97-AF65-F5344CB8AC3E}">
        <p14:creationId xmlns:p14="http://schemas.microsoft.com/office/powerpoint/2010/main" val="426550785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074" y="476452"/>
            <a:ext cx="10515600" cy="1280159"/>
          </a:xfrm>
          <a:solidFill>
            <a:schemeClr val="accent2">
              <a:lumMod val="40000"/>
              <a:lumOff val="60000"/>
            </a:schemeClr>
          </a:solidFill>
        </p:spPr>
        <p:txBody>
          <a:bodyPr>
            <a:normAutofit/>
          </a:bodyPr>
          <a:lstStyle/>
          <a:p>
            <a:pPr algn="ctr"/>
            <a:r>
              <a:rPr lang="en-US" sz="6600" b="1" dirty="0" smtClean="0"/>
              <a:t>Ellen G. White</a:t>
            </a:r>
            <a:endParaRPr lang="en-US" sz="66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86" y="1768322"/>
            <a:ext cx="11105345" cy="5076729"/>
          </a:xfrm>
          <a:prstGeom prst="rect">
            <a:avLst/>
          </a:prstGeom>
        </p:spPr>
      </p:pic>
    </p:spTree>
    <p:extLst>
      <p:ext uri="{BB962C8B-B14F-4D97-AF65-F5344CB8AC3E}">
        <p14:creationId xmlns:p14="http://schemas.microsoft.com/office/powerpoint/2010/main" val="426550785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631" y="365125"/>
            <a:ext cx="11742821" cy="1325563"/>
          </a:xfrm>
          <a:solidFill>
            <a:srgbClr val="FFC000"/>
          </a:solidFill>
        </p:spPr>
        <p:txBody>
          <a:bodyPr>
            <a:normAutofit/>
          </a:bodyPr>
          <a:lstStyle/>
          <a:p>
            <a:pPr algn="ctr"/>
            <a:r>
              <a:rPr lang="en-US" sz="5400" b="1" dirty="0" smtClean="0"/>
              <a:t>Seventh-day Adventist Church Movements</a:t>
            </a:r>
            <a:endParaRPr lang="en-US" sz="5400" b="1" dirty="0"/>
          </a:p>
        </p:txBody>
      </p:sp>
      <p:sp>
        <p:nvSpPr>
          <p:cNvPr id="3" name="Content Placeholder 2"/>
          <p:cNvSpPr>
            <a:spLocks noGrp="1"/>
          </p:cNvSpPr>
          <p:nvPr>
            <p:ph idx="1"/>
          </p:nvPr>
        </p:nvSpPr>
        <p:spPr>
          <a:xfrm>
            <a:off x="216568" y="1612232"/>
            <a:ext cx="11646570" cy="5029200"/>
          </a:xfrm>
        </p:spPr>
        <p:txBody>
          <a:bodyPr>
            <a:noAutofit/>
          </a:bodyPr>
          <a:lstStyle/>
          <a:p>
            <a:r>
              <a:rPr lang="en-US" sz="5400" dirty="0"/>
              <a:t>The denomination grew out of the </a:t>
            </a:r>
            <a:r>
              <a:rPr lang="en-US" sz="5400" dirty="0" err="1"/>
              <a:t>Millerite</a:t>
            </a:r>
            <a:r>
              <a:rPr lang="en-US" sz="5400" dirty="0"/>
              <a:t> movement in the United States during the mid-19th century and was formally established in 1863</a:t>
            </a:r>
            <a:r>
              <a:rPr lang="en-US" sz="5400" dirty="0" smtClean="0"/>
              <a:t>. </a:t>
            </a:r>
            <a:r>
              <a:rPr lang="en-US" sz="5400" dirty="0"/>
              <a:t>Among its founders was </a:t>
            </a:r>
            <a:r>
              <a:rPr lang="en-US" sz="5400" dirty="0">
                <a:solidFill>
                  <a:srgbClr val="FF0000"/>
                </a:solidFill>
              </a:rPr>
              <a:t>Ellen G. White</a:t>
            </a:r>
            <a:r>
              <a:rPr lang="en-US" sz="5400" dirty="0"/>
              <a:t>, whose extensive writings are still held in high regard by the </a:t>
            </a:r>
            <a:r>
              <a:rPr lang="en-US" sz="5400" dirty="0" smtClean="0"/>
              <a:t>church.</a:t>
            </a:r>
            <a:endParaRPr lang="en-US" sz="5400" dirty="0"/>
          </a:p>
        </p:txBody>
      </p:sp>
    </p:spTree>
    <p:extLst>
      <p:ext uri="{BB962C8B-B14F-4D97-AF65-F5344CB8AC3E}">
        <p14:creationId xmlns:p14="http://schemas.microsoft.com/office/powerpoint/2010/main" val="75811820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38033"/>
          </a:xfrm>
          <a:solidFill>
            <a:srgbClr val="FFC000"/>
          </a:solidFill>
        </p:spPr>
        <p:txBody>
          <a:bodyPr>
            <a:normAutofit/>
          </a:bodyPr>
          <a:lstStyle/>
          <a:p>
            <a:pPr algn="ctr"/>
            <a:r>
              <a:rPr lang="en-US" sz="5400" b="1" dirty="0" smtClean="0">
                <a:hlinkClick r:id="rId2"/>
              </a:rPr>
              <a:t>Impact on the World Since 1863</a:t>
            </a:r>
            <a:endParaRPr lang="en-US" sz="5400" b="1"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41350" y="1238250"/>
            <a:ext cx="8450133" cy="5619750"/>
          </a:xfrm>
        </p:spPr>
      </p:pic>
    </p:spTree>
    <p:extLst>
      <p:ext uri="{BB962C8B-B14F-4D97-AF65-F5344CB8AC3E}">
        <p14:creationId xmlns:p14="http://schemas.microsoft.com/office/powerpoint/2010/main" val="61457015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073" y="596767"/>
            <a:ext cx="10515600" cy="4549140"/>
          </a:xfrm>
          <a:solidFill>
            <a:schemeClr val="accent2">
              <a:lumMod val="40000"/>
              <a:lumOff val="60000"/>
            </a:schemeClr>
          </a:solidFill>
        </p:spPr>
        <p:txBody>
          <a:bodyPr>
            <a:normAutofit/>
          </a:bodyPr>
          <a:lstStyle/>
          <a:p>
            <a:pPr algn="ctr"/>
            <a:r>
              <a:rPr lang="en-US" sz="6600" b="1" dirty="0" smtClean="0"/>
              <a:t>END  - </a:t>
            </a:r>
            <a:br>
              <a:rPr lang="en-US" sz="6600" b="1" dirty="0" smtClean="0"/>
            </a:br>
            <a:r>
              <a:rPr lang="en-US" sz="6600" b="1" dirty="0" smtClean="0"/>
              <a:t>I am ready to answer any question you may have.</a:t>
            </a:r>
            <a:endParaRPr lang="en-US" sz="6600" b="1" dirty="0"/>
          </a:p>
        </p:txBody>
      </p:sp>
    </p:spTree>
    <p:extLst>
      <p:ext uri="{BB962C8B-B14F-4D97-AF65-F5344CB8AC3E}">
        <p14:creationId xmlns:p14="http://schemas.microsoft.com/office/powerpoint/2010/main" val="128976969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836" y="2671597"/>
            <a:ext cx="10515600" cy="1325563"/>
          </a:xfrm>
        </p:spPr>
        <p:txBody>
          <a:bodyPr>
            <a:noAutofit/>
          </a:bodyPr>
          <a:lstStyle/>
          <a:p>
            <a:pPr algn="ctr"/>
            <a:r>
              <a:rPr lang="en-US" sz="11500" dirty="0" smtClean="0"/>
              <a:t>Let us Pray</a:t>
            </a:r>
            <a:br>
              <a:rPr lang="en-US" sz="11500" dirty="0" smtClean="0"/>
            </a:br>
            <a:r>
              <a:rPr lang="en-US" sz="11500" dirty="0" smtClean="0"/>
              <a:t>to close the Bible study.</a:t>
            </a:r>
            <a:endParaRPr lang="en-US" sz="11500" dirty="0"/>
          </a:p>
        </p:txBody>
      </p:sp>
    </p:spTree>
    <p:extLst>
      <p:ext uri="{BB962C8B-B14F-4D97-AF65-F5344CB8AC3E}">
        <p14:creationId xmlns:p14="http://schemas.microsoft.com/office/powerpoint/2010/main" val="309977194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285" y="739302"/>
            <a:ext cx="11880715" cy="5350213"/>
          </a:xfrm>
          <a:solidFill>
            <a:schemeClr val="accent1">
              <a:lumMod val="50000"/>
            </a:schemeClr>
          </a:solidFill>
        </p:spPr>
        <p:txBody>
          <a:bodyPr>
            <a:normAutofit fontScale="90000"/>
          </a:bodyPr>
          <a:lstStyle/>
          <a:p>
            <a:pPr algn="ctr"/>
            <a:r>
              <a:rPr lang="en-US" sz="8000" b="1" dirty="0" smtClean="0">
                <a:solidFill>
                  <a:srgbClr val="FFFF00"/>
                </a:solidFill>
              </a:rPr>
              <a:t>Don’t Be Afraid to Follow Jesus!</a:t>
            </a:r>
            <a:r>
              <a:rPr lang="en-US" sz="6600" b="1" dirty="0" smtClean="0">
                <a:solidFill>
                  <a:srgbClr val="FFFF00"/>
                </a:solidFill>
              </a:rPr>
              <a:t/>
            </a:r>
            <a:br>
              <a:rPr lang="en-US" sz="6600" b="1" dirty="0" smtClean="0">
                <a:solidFill>
                  <a:srgbClr val="FFFF00"/>
                </a:solidFill>
              </a:rPr>
            </a:br>
            <a:r>
              <a:rPr lang="en-US" sz="6600" b="1" dirty="0" smtClean="0">
                <a:solidFill>
                  <a:srgbClr val="FFFF00"/>
                </a:solidFill>
              </a:rPr>
              <a:t/>
            </a:r>
            <a:br>
              <a:rPr lang="en-US" sz="6600" b="1" dirty="0" smtClean="0">
                <a:solidFill>
                  <a:srgbClr val="FFFF00"/>
                </a:solidFill>
              </a:rPr>
            </a:br>
            <a:r>
              <a:rPr lang="en-US" sz="6600" b="1" dirty="0" smtClean="0">
                <a:solidFill>
                  <a:srgbClr val="FFFF00"/>
                </a:solidFill>
              </a:rPr>
              <a:t>“If you love Him, keep His commandments”</a:t>
            </a:r>
            <a:br>
              <a:rPr lang="en-US" sz="6600" b="1" dirty="0" smtClean="0">
                <a:solidFill>
                  <a:srgbClr val="FFFF00"/>
                </a:solidFill>
              </a:rPr>
            </a:br>
            <a:endParaRPr lang="en-US" sz="6600" b="1" dirty="0">
              <a:solidFill>
                <a:srgbClr val="FFFF00"/>
              </a:solidFill>
            </a:endParaRPr>
          </a:p>
        </p:txBody>
      </p:sp>
    </p:spTree>
    <p:extLst>
      <p:ext uri="{BB962C8B-B14F-4D97-AF65-F5344CB8AC3E}">
        <p14:creationId xmlns:p14="http://schemas.microsoft.com/office/powerpoint/2010/main" val="2523403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328" y="614855"/>
            <a:ext cx="9497324" cy="5400950"/>
          </a:xfrm>
          <a:prstGeom prst="rect">
            <a:avLst/>
          </a:prstGeom>
        </p:spPr>
      </p:pic>
    </p:spTree>
    <p:extLst>
      <p:ext uri="{BB962C8B-B14F-4D97-AF65-F5344CB8AC3E}">
        <p14:creationId xmlns:p14="http://schemas.microsoft.com/office/powerpoint/2010/main" val="38753914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07658"/>
          </a:xfrm>
        </p:spPr>
        <p:txBody>
          <a:bodyPr>
            <a:noAutofit/>
          </a:bodyPr>
          <a:lstStyle/>
          <a:p>
            <a:pPr algn="ctr"/>
            <a:r>
              <a:rPr lang="en-US" sz="8000" b="1" dirty="0" smtClean="0"/>
              <a:t>The First </a:t>
            </a:r>
            <a:r>
              <a:rPr lang="en-US" sz="8000" b="1" dirty="0"/>
              <a:t>L</a:t>
            </a:r>
            <a:r>
              <a:rPr lang="en-US" sz="8000" b="1" dirty="0" smtClean="0"/>
              <a:t>esson for Tonight:</a:t>
            </a:r>
            <a:endParaRPr lang="en-US" sz="8000" b="1" dirty="0"/>
          </a:p>
        </p:txBody>
      </p:sp>
    </p:spTree>
    <p:extLst>
      <p:ext uri="{BB962C8B-B14F-4D97-AF65-F5344CB8AC3E}">
        <p14:creationId xmlns:p14="http://schemas.microsoft.com/office/powerpoint/2010/main" val="40038176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4726" y="331076"/>
            <a:ext cx="8874552" cy="6053958"/>
          </a:xfrm>
          <a:prstGeom prst="rect">
            <a:avLst/>
          </a:prstGeom>
        </p:spPr>
      </p:pic>
    </p:spTree>
    <p:extLst>
      <p:ext uri="{BB962C8B-B14F-4D97-AF65-F5344CB8AC3E}">
        <p14:creationId xmlns:p14="http://schemas.microsoft.com/office/powerpoint/2010/main" val="15678212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1:1-4.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This is a revelation </a:t>
            </a:r>
            <a:r>
              <a:rPr lang="en-US" sz="6000" dirty="0" smtClean="0"/>
              <a:t>from </a:t>
            </a:r>
            <a:r>
              <a:rPr lang="en-US" sz="6000" dirty="0"/>
              <a:t>Jesus Christ, which </a:t>
            </a:r>
            <a:r>
              <a:rPr lang="en-US" sz="6000" dirty="0">
                <a:solidFill>
                  <a:srgbClr val="FF0000"/>
                </a:solidFill>
              </a:rPr>
              <a:t>God gave him</a:t>
            </a:r>
            <a:r>
              <a:rPr lang="en-US" sz="6000" dirty="0"/>
              <a:t> to show his servants the events that must </a:t>
            </a:r>
            <a:r>
              <a:rPr lang="en-US" sz="6000" dirty="0" smtClean="0"/>
              <a:t>soon </a:t>
            </a:r>
            <a:r>
              <a:rPr lang="en-US" sz="6000" dirty="0"/>
              <a:t>take place. </a:t>
            </a:r>
            <a:r>
              <a:rPr lang="en-US" sz="6000" dirty="0">
                <a:solidFill>
                  <a:srgbClr val="FF0000"/>
                </a:solidFill>
              </a:rPr>
              <a:t>He sent an angel </a:t>
            </a:r>
            <a:r>
              <a:rPr lang="en-US" sz="6000" dirty="0"/>
              <a:t>to present this revelation to </a:t>
            </a:r>
            <a:r>
              <a:rPr lang="en-US" sz="6000" dirty="0">
                <a:solidFill>
                  <a:srgbClr val="FF0000"/>
                </a:solidFill>
              </a:rPr>
              <a:t>his servant John</a:t>
            </a:r>
            <a:r>
              <a:rPr lang="en-US" sz="6000" dirty="0"/>
              <a:t>, </a:t>
            </a:r>
          </a:p>
        </p:txBody>
      </p:sp>
    </p:spTree>
    <p:extLst>
      <p:ext uri="{BB962C8B-B14F-4D97-AF65-F5344CB8AC3E}">
        <p14:creationId xmlns:p14="http://schemas.microsoft.com/office/powerpoint/2010/main" val="25558098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1:1-4.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t>2 </a:t>
            </a:r>
            <a:r>
              <a:rPr lang="en-US" sz="6000" dirty="0"/>
              <a:t>who faithfully </a:t>
            </a:r>
            <a:r>
              <a:rPr lang="en-US" sz="6000" dirty="0">
                <a:solidFill>
                  <a:srgbClr val="FF0000"/>
                </a:solidFill>
              </a:rPr>
              <a:t>reported everything </a:t>
            </a:r>
            <a:r>
              <a:rPr lang="en-US" sz="6000" dirty="0"/>
              <a:t>he saw. This is his report of the word of God and the testimony of Jesus </a:t>
            </a:r>
            <a:r>
              <a:rPr lang="en-US" sz="6000" dirty="0" smtClean="0"/>
              <a:t>Christ. 3 </a:t>
            </a:r>
            <a:r>
              <a:rPr lang="en-US" sz="6000" dirty="0"/>
              <a:t>God blesses the one who reads the words of this prophecy to the church, and </a:t>
            </a:r>
            <a:r>
              <a:rPr lang="en-US" sz="6000" dirty="0" smtClean="0"/>
              <a:t>he</a:t>
            </a:r>
            <a:endParaRPr lang="en-US" sz="6000" dirty="0"/>
          </a:p>
        </p:txBody>
      </p:sp>
    </p:spTree>
    <p:extLst>
      <p:ext uri="{BB962C8B-B14F-4D97-AF65-F5344CB8AC3E}">
        <p14:creationId xmlns:p14="http://schemas.microsoft.com/office/powerpoint/2010/main" val="7119743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1:1-4.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t> blesses </a:t>
            </a:r>
            <a:r>
              <a:rPr lang="en-US" sz="6000" dirty="0"/>
              <a:t>all who listen to its message and obey what it says, for the time is </a:t>
            </a:r>
            <a:r>
              <a:rPr lang="en-US" sz="6000" dirty="0" smtClean="0"/>
              <a:t>near. </a:t>
            </a:r>
            <a:r>
              <a:rPr lang="en-US" sz="6000" dirty="0" smtClean="0">
                <a:solidFill>
                  <a:srgbClr val="FF0000"/>
                </a:solidFill>
              </a:rPr>
              <a:t>John’s </a:t>
            </a:r>
            <a:r>
              <a:rPr lang="en-US" sz="6000" dirty="0">
                <a:solidFill>
                  <a:srgbClr val="FF0000"/>
                </a:solidFill>
              </a:rPr>
              <a:t>Greeting to the Seven </a:t>
            </a:r>
            <a:r>
              <a:rPr lang="en-US" sz="6000" dirty="0" smtClean="0">
                <a:solidFill>
                  <a:srgbClr val="FF0000"/>
                </a:solidFill>
              </a:rPr>
              <a:t>Churches </a:t>
            </a:r>
            <a:r>
              <a:rPr lang="en-US" sz="6000" dirty="0" smtClean="0"/>
              <a:t>4 </a:t>
            </a:r>
            <a:r>
              <a:rPr lang="en-US" sz="6000" dirty="0"/>
              <a:t>This letter is from John to the seven churches in the province of </a:t>
            </a:r>
            <a:r>
              <a:rPr lang="en-US" sz="6000" dirty="0" smtClean="0"/>
              <a:t>Asia. Grace </a:t>
            </a:r>
            <a:r>
              <a:rPr lang="en-US" sz="6000" dirty="0"/>
              <a:t>and peace </a:t>
            </a:r>
            <a:r>
              <a:rPr lang="en-US" sz="6000" dirty="0" smtClean="0"/>
              <a:t>to</a:t>
            </a:r>
            <a:endParaRPr lang="en-US" sz="6000" dirty="0"/>
          </a:p>
        </p:txBody>
      </p:sp>
    </p:spTree>
    <p:extLst>
      <p:ext uri="{BB962C8B-B14F-4D97-AF65-F5344CB8AC3E}">
        <p14:creationId xmlns:p14="http://schemas.microsoft.com/office/powerpoint/2010/main" val="7119743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1:1-4.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t> you </a:t>
            </a:r>
            <a:r>
              <a:rPr lang="en-US" sz="6000" dirty="0"/>
              <a:t>from the one who is, who always was, and who is still to come; from the sevenfold </a:t>
            </a:r>
            <a:r>
              <a:rPr lang="en-US" sz="6000" dirty="0" smtClean="0"/>
              <a:t>Spirit </a:t>
            </a:r>
            <a:r>
              <a:rPr lang="en-US" sz="6000" dirty="0"/>
              <a:t>before his throne;</a:t>
            </a:r>
          </a:p>
        </p:txBody>
      </p:sp>
    </p:spTree>
    <p:extLst>
      <p:ext uri="{BB962C8B-B14F-4D97-AF65-F5344CB8AC3E}">
        <p14:creationId xmlns:p14="http://schemas.microsoft.com/office/powerpoint/2010/main" val="7119743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Amos 3:7.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600" dirty="0"/>
              <a:t> </a:t>
            </a:r>
            <a:r>
              <a:rPr lang="en-US" sz="6600" dirty="0" smtClean="0"/>
              <a:t>7 Indeed</a:t>
            </a:r>
            <a:r>
              <a:rPr lang="en-US" sz="6600" dirty="0"/>
              <a:t>, the Sovereign Lord never does </a:t>
            </a:r>
            <a:r>
              <a:rPr lang="en-US" sz="6600" dirty="0" smtClean="0"/>
              <a:t>anything </a:t>
            </a:r>
            <a:r>
              <a:rPr lang="en-US" sz="6600" dirty="0"/>
              <a:t>until he </a:t>
            </a:r>
            <a:r>
              <a:rPr lang="en-US" sz="6600" dirty="0">
                <a:solidFill>
                  <a:srgbClr val="FF0000"/>
                </a:solidFill>
              </a:rPr>
              <a:t>reveals his plans to his servants the prophets</a:t>
            </a:r>
            <a:r>
              <a:rPr lang="en-US" sz="6600" dirty="0"/>
              <a:t>.</a:t>
            </a:r>
          </a:p>
        </p:txBody>
      </p:sp>
    </p:spTree>
    <p:extLst>
      <p:ext uri="{BB962C8B-B14F-4D97-AF65-F5344CB8AC3E}">
        <p14:creationId xmlns:p14="http://schemas.microsoft.com/office/powerpoint/2010/main" val="602072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836" y="2671597"/>
            <a:ext cx="10515600" cy="1325563"/>
          </a:xfrm>
        </p:spPr>
        <p:txBody>
          <a:bodyPr>
            <a:noAutofit/>
          </a:bodyPr>
          <a:lstStyle/>
          <a:p>
            <a:pPr algn="ctr"/>
            <a:r>
              <a:rPr lang="en-US" sz="11500" dirty="0" smtClean="0"/>
              <a:t>Let us Pray</a:t>
            </a:r>
            <a:br>
              <a:rPr lang="en-US" sz="11500" dirty="0" smtClean="0"/>
            </a:br>
            <a:r>
              <a:rPr lang="en-US" sz="11500" dirty="0" smtClean="0"/>
              <a:t>and then start the Bible study..</a:t>
            </a:r>
            <a:endParaRPr lang="en-US" sz="11500" dirty="0"/>
          </a:p>
        </p:txBody>
      </p:sp>
    </p:spTree>
    <p:extLst>
      <p:ext uri="{BB962C8B-B14F-4D97-AF65-F5344CB8AC3E}">
        <p14:creationId xmlns:p14="http://schemas.microsoft.com/office/powerpoint/2010/main" val="259190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2 Peter 1:21.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600" dirty="0"/>
              <a:t> 21 or from human initiative. No, those </a:t>
            </a:r>
            <a:r>
              <a:rPr lang="en-US" sz="6600" dirty="0">
                <a:solidFill>
                  <a:srgbClr val="FF0000"/>
                </a:solidFill>
              </a:rPr>
              <a:t>prophets were moved by the Holy Spirit, and they spoke from God.</a:t>
            </a:r>
          </a:p>
        </p:txBody>
      </p:sp>
    </p:spTree>
    <p:extLst>
      <p:ext uri="{BB962C8B-B14F-4D97-AF65-F5344CB8AC3E}">
        <p14:creationId xmlns:p14="http://schemas.microsoft.com/office/powerpoint/2010/main" val="602072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Judges 4:4-5.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5400" dirty="0"/>
              <a:t> 4 Deborah, the wife of </a:t>
            </a:r>
            <a:r>
              <a:rPr lang="en-US" sz="5400" dirty="0" err="1"/>
              <a:t>Lappidoth</a:t>
            </a:r>
            <a:r>
              <a:rPr lang="en-US" sz="5400" dirty="0"/>
              <a:t>, </a:t>
            </a:r>
            <a:r>
              <a:rPr lang="en-US" sz="5400" dirty="0">
                <a:solidFill>
                  <a:srgbClr val="FF0000"/>
                </a:solidFill>
              </a:rPr>
              <a:t>was a prophet</a:t>
            </a:r>
            <a:r>
              <a:rPr lang="en-US" sz="5400" dirty="0"/>
              <a:t> who was judging Israel at that time. 5 She would sit under the Palm of Deborah, between Ramah and Bethel in the hill country of Ephraim, and the Israelites would </a:t>
            </a:r>
            <a:r>
              <a:rPr lang="en-US" sz="5400" dirty="0">
                <a:solidFill>
                  <a:srgbClr val="FF0000"/>
                </a:solidFill>
              </a:rPr>
              <a:t>go to her for judgment</a:t>
            </a:r>
            <a:r>
              <a:rPr lang="en-US" sz="5400" dirty="0"/>
              <a:t>.</a:t>
            </a:r>
          </a:p>
        </p:txBody>
      </p:sp>
    </p:spTree>
    <p:extLst>
      <p:ext uri="{BB962C8B-B14F-4D97-AF65-F5344CB8AC3E}">
        <p14:creationId xmlns:p14="http://schemas.microsoft.com/office/powerpoint/2010/main" val="28806572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Joel 2:28-31.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28 </a:t>
            </a:r>
            <a:r>
              <a:rPr lang="en-US" sz="6000" dirty="0" smtClean="0"/>
              <a:t>“Then</a:t>
            </a:r>
            <a:r>
              <a:rPr lang="en-US" sz="6000" dirty="0"/>
              <a:t>, after doing all those things</a:t>
            </a:r>
            <a:r>
              <a:rPr lang="en-US" sz="6000" dirty="0" smtClean="0"/>
              <a:t>, </a:t>
            </a:r>
            <a:r>
              <a:rPr lang="en-US" sz="6000" dirty="0">
                <a:solidFill>
                  <a:srgbClr val="FF0000"/>
                </a:solidFill>
              </a:rPr>
              <a:t>I will pour out my Spirit upon all </a:t>
            </a:r>
            <a:r>
              <a:rPr lang="en-US" sz="6000" dirty="0" smtClean="0">
                <a:solidFill>
                  <a:srgbClr val="FF0000"/>
                </a:solidFill>
              </a:rPr>
              <a:t>people</a:t>
            </a:r>
            <a:r>
              <a:rPr lang="en-US" sz="6000" dirty="0" smtClean="0"/>
              <a:t>. Your </a:t>
            </a:r>
            <a:r>
              <a:rPr lang="en-US" sz="6000" dirty="0"/>
              <a:t>sons and daughters will prophesy</a:t>
            </a:r>
            <a:r>
              <a:rPr lang="en-US" sz="6000" dirty="0" smtClean="0"/>
              <a:t>. </a:t>
            </a:r>
            <a:r>
              <a:rPr lang="en-US" sz="6000" dirty="0"/>
              <a:t>Your old men will dream dreams</a:t>
            </a:r>
            <a:r>
              <a:rPr lang="en-US" sz="6000" dirty="0" smtClean="0"/>
              <a:t>, </a:t>
            </a:r>
            <a:r>
              <a:rPr lang="en-US" sz="6000" dirty="0"/>
              <a:t>and your young men will see visions</a:t>
            </a:r>
            <a:r>
              <a:rPr lang="en-US" sz="6000" dirty="0" smtClean="0"/>
              <a:t>.</a:t>
            </a:r>
            <a:endParaRPr lang="en-US" sz="6000" dirty="0"/>
          </a:p>
        </p:txBody>
      </p:sp>
    </p:spTree>
    <p:extLst>
      <p:ext uri="{BB962C8B-B14F-4D97-AF65-F5344CB8AC3E}">
        <p14:creationId xmlns:p14="http://schemas.microsoft.com/office/powerpoint/2010/main" val="602072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Joel 2:28-31.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t>29 </a:t>
            </a:r>
            <a:r>
              <a:rPr lang="en-US" sz="6000" dirty="0"/>
              <a:t>In those days </a:t>
            </a:r>
            <a:r>
              <a:rPr lang="en-US" sz="6000" dirty="0">
                <a:solidFill>
                  <a:srgbClr val="FF0000"/>
                </a:solidFill>
              </a:rPr>
              <a:t>I will pour out my </a:t>
            </a:r>
            <a:r>
              <a:rPr lang="en-US" sz="6000" dirty="0" smtClean="0">
                <a:solidFill>
                  <a:srgbClr val="FF0000"/>
                </a:solidFill>
              </a:rPr>
              <a:t>Spirit </a:t>
            </a:r>
            <a:r>
              <a:rPr lang="en-US" sz="6000" dirty="0">
                <a:solidFill>
                  <a:srgbClr val="FF0000"/>
                </a:solidFill>
              </a:rPr>
              <a:t>even on servants—men and women </a:t>
            </a:r>
            <a:r>
              <a:rPr lang="en-US" sz="6000" dirty="0" smtClean="0">
                <a:solidFill>
                  <a:srgbClr val="FF0000"/>
                </a:solidFill>
              </a:rPr>
              <a:t>alike.</a:t>
            </a:r>
            <a:r>
              <a:rPr lang="en-US" sz="6000" dirty="0" smtClean="0"/>
              <a:t> 30 </a:t>
            </a:r>
            <a:r>
              <a:rPr lang="en-US" sz="6000" dirty="0"/>
              <a:t>And I will cause wonders in the heavens and on the earth</a:t>
            </a:r>
            <a:r>
              <a:rPr lang="en-US" sz="6000" dirty="0" smtClean="0"/>
              <a:t>— </a:t>
            </a:r>
            <a:r>
              <a:rPr lang="en-US" sz="6000" dirty="0"/>
              <a:t>blood and fire and columns of smoke</a:t>
            </a:r>
            <a:r>
              <a:rPr lang="en-US" sz="6000" dirty="0" smtClean="0"/>
              <a:t>.</a:t>
            </a:r>
            <a:endParaRPr lang="en-US" sz="6000" dirty="0"/>
          </a:p>
        </p:txBody>
      </p:sp>
    </p:spTree>
    <p:extLst>
      <p:ext uri="{BB962C8B-B14F-4D97-AF65-F5344CB8AC3E}">
        <p14:creationId xmlns:p14="http://schemas.microsoft.com/office/powerpoint/2010/main" val="21967846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Joel 2:28-31.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t>31 </a:t>
            </a:r>
            <a:r>
              <a:rPr lang="en-US" sz="6000" dirty="0"/>
              <a:t>The sun will become dark</a:t>
            </a:r>
            <a:r>
              <a:rPr lang="en-US" sz="6000" dirty="0" smtClean="0"/>
              <a:t>, </a:t>
            </a:r>
            <a:r>
              <a:rPr lang="en-US" sz="6000" dirty="0"/>
              <a:t>and the moon will turn blood </a:t>
            </a:r>
            <a:r>
              <a:rPr lang="en-US" sz="6000" dirty="0" smtClean="0"/>
              <a:t>red </a:t>
            </a:r>
            <a:r>
              <a:rPr lang="en-US" sz="6000" dirty="0"/>
              <a:t>before that great and </a:t>
            </a:r>
            <a:r>
              <a:rPr lang="en-US" sz="6000" dirty="0" smtClean="0"/>
              <a:t>terrible </a:t>
            </a:r>
            <a:r>
              <a:rPr lang="en-US" sz="6000" dirty="0"/>
              <a:t>day of the Lord arrives.</a:t>
            </a:r>
          </a:p>
        </p:txBody>
      </p:sp>
    </p:spTree>
    <p:extLst>
      <p:ext uri="{BB962C8B-B14F-4D97-AF65-F5344CB8AC3E}">
        <p14:creationId xmlns:p14="http://schemas.microsoft.com/office/powerpoint/2010/main" val="21967846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115" y="110359"/>
            <a:ext cx="7675835" cy="6463862"/>
          </a:xfrm>
          <a:prstGeom prst="rect">
            <a:avLst/>
          </a:prstGeom>
        </p:spPr>
      </p:pic>
    </p:spTree>
    <p:extLst>
      <p:ext uri="{BB962C8B-B14F-4D97-AF65-F5344CB8AC3E}">
        <p14:creationId xmlns:p14="http://schemas.microsoft.com/office/powerpoint/2010/main" val="23846164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Ephesians 4:7, </a:t>
            </a:r>
            <a:r>
              <a:rPr lang="en-US" sz="6600" b="1" dirty="0" smtClean="0"/>
              <a:t>8.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5400" dirty="0"/>
              <a:t> 7 However, he has given each one of us a </a:t>
            </a:r>
            <a:r>
              <a:rPr lang="en-US" sz="5400" dirty="0">
                <a:solidFill>
                  <a:srgbClr val="FF0000"/>
                </a:solidFill>
              </a:rPr>
              <a:t>special </a:t>
            </a:r>
            <a:r>
              <a:rPr lang="en-US" sz="5400" dirty="0" smtClean="0">
                <a:solidFill>
                  <a:srgbClr val="FF0000"/>
                </a:solidFill>
              </a:rPr>
              <a:t>gift </a:t>
            </a:r>
            <a:r>
              <a:rPr lang="en-US" sz="5400" dirty="0"/>
              <a:t>through the generosity of Christ. 8 That is why the Scriptures say</a:t>
            </a:r>
            <a:r>
              <a:rPr lang="en-US" sz="5400" dirty="0" smtClean="0"/>
              <a:t>, “</a:t>
            </a:r>
            <a:r>
              <a:rPr lang="en-US" sz="5400" dirty="0"/>
              <a:t>When he ascended to the heights</a:t>
            </a:r>
            <a:r>
              <a:rPr lang="en-US" sz="5400" dirty="0" smtClean="0"/>
              <a:t>, </a:t>
            </a:r>
            <a:r>
              <a:rPr lang="en-US" sz="5400" dirty="0"/>
              <a:t>he led a crowd of </a:t>
            </a:r>
            <a:r>
              <a:rPr lang="en-US" sz="5400" dirty="0" smtClean="0"/>
              <a:t>captives </a:t>
            </a:r>
            <a:r>
              <a:rPr lang="en-US" sz="5400" dirty="0">
                <a:solidFill>
                  <a:srgbClr val="FF0000"/>
                </a:solidFill>
              </a:rPr>
              <a:t>and gave gifts to his people</a:t>
            </a:r>
            <a:r>
              <a:rPr lang="en-US" sz="5400" dirty="0"/>
              <a:t>.”</a:t>
            </a:r>
          </a:p>
        </p:txBody>
      </p:sp>
    </p:spTree>
    <p:extLst>
      <p:ext uri="{BB962C8B-B14F-4D97-AF65-F5344CB8AC3E}">
        <p14:creationId xmlns:p14="http://schemas.microsoft.com/office/powerpoint/2010/main" val="602072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Ephesians </a:t>
            </a:r>
            <a:r>
              <a:rPr lang="en-US" sz="6600" b="1" dirty="0" smtClean="0"/>
              <a:t>4:11</a:t>
            </a:r>
            <a:r>
              <a:rPr lang="en-US" sz="6600" b="1" dirty="0"/>
              <a:t>.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11 Now these are the </a:t>
            </a:r>
            <a:r>
              <a:rPr lang="en-US" sz="6000" dirty="0">
                <a:solidFill>
                  <a:srgbClr val="FF0000"/>
                </a:solidFill>
              </a:rPr>
              <a:t>gifts Christ gave to the church</a:t>
            </a:r>
            <a:r>
              <a:rPr lang="en-US" sz="6000" dirty="0"/>
              <a:t>: the apostles, the prophets, the evangelists, and the pastors and teachers. </a:t>
            </a:r>
          </a:p>
        </p:txBody>
      </p:sp>
    </p:spTree>
    <p:extLst>
      <p:ext uri="{BB962C8B-B14F-4D97-AF65-F5344CB8AC3E}">
        <p14:creationId xmlns:p14="http://schemas.microsoft.com/office/powerpoint/2010/main" val="602072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Ephesians 4:12.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12 Their responsibility is</a:t>
            </a:r>
            <a:r>
              <a:rPr lang="en-US" sz="6000" dirty="0">
                <a:solidFill>
                  <a:srgbClr val="FF0000"/>
                </a:solidFill>
              </a:rPr>
              <a:t> to equip God’s people to do his work and build up the church</a:t>
            </a:r>
            <a:r>
              <a:rPr lang="en-US" sz="6000" dirty="0"/>
              <a:t>, the body of Christ.</a:t>
            </a:r>
          </a:p>
        </p:txBody>
      </p:sp>
    </p:spTree>
    <p:extLst>
      <p:ext uri="{BB962C8B-B14F-4D97-AF65-F5344CB8AC3E}">
        <p14:creationId xmlns:p14="http://schemas.microsoft.com/office/powerpoint/2010/main" val="602072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Ephesians 4:13.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13 </a:t>
            </a:r>
            <a:r>
              <a:rPr lang="en-US" sz="6000" dirty="0">
                <a:solidFill>
                  <a:srgbClr val="FF0000"/>
                </a:solidFill>
              </a:rPr>
              <a:t>This will continue until we all come to such unity in our faith and knowledge of God’s Son </a:t>
            </a:r>
            <a:r>
              <a:rPr lang="en-US" sz="6000" dirty="0"/>
              <a:t>that we will be mature in the Lord, measuring up to the full and complete standard of Christ.</a:t>
            </a:r>
          </a:p>
        </p:txBody>
      </p:sp>
    </p:spTree>
    <p:extLst>
      <p:ext uri="{BB962C8B-B14F-4D97-AF65-F5344CB8AC3E}">
        <p14:creationId xmlns:p14="http://schemas.microsoft.com/office/powerpoint/2010/main" val="602072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836" y="2671597"/>
            <a:ext cx="10515600" cy="1325563"/>
          </a:xfrm>
        </p:spPr>
        <p:txBody>
          <a:bodyPr>
            <a:noAutofit/>
          </a:bodyPr>
          <a:lstStyle/>
          <a:p>
            <a:pPr algn="ctr"/>
            <a:r>
              <a:rPr lang="en-US" sz="11500" dirty="0" smtClean="0"/>
              <a:t>Let us start the Bible study..</a:t>
            </a:r>
            <a:endParaRPr lang="en-US" sz="11500" dirty="0"/>
          </a:p>
        </p:txBody>
      </p:sp>
    </p:spTree>
    <p:extLst>
      <p:ext uri="{BB962C8B-B14F-4D97-AF65-F5344CB8AC3E}">
        <p14:creationId xmlns:p14="http://schemas.microsoft.com/office/powerpoint/2010/main" val="31431445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8652" y="425670"/>
            <a:ext cx="7611496" cy="5982056"/>
          </a:xfrm>
          <a:prstGeom prst="rect">
            <a:avLst/>
          </a:prstGeom>
        </p:spPr>
      </p:pic>
    </p:spTree>
    <p:extLst>
      <p:ext uri="{BB962C8B-B14F-4D97-AF65-F5344CB8AC3E}">
        <p14:creationId xmlns:p14="http://schemas.microsoft.com/office/powerpoint/2010/main" val="26616100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Ephesians 4:14.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5400" dirty="0"/>
              <a:t> 14 Then we will no longer be immature like children. We won’t be tossed and blown about by every wind of new teaching. </a:t>
            </a:r>
            <a:r>
              <a:rPr lang="en-US" sz="5400" dirty="0">
                <a:solidFill>
                  <a:srgbClr val="FF0000"/>
                </a:solidFill>
              </a:rPr>
              <a:t>We will not be influenced when people try to trick us </a:t>
            </a:r>
            <a:r>
              <a:rPr lang="en-US" sz="5400" dirty="0"/>
              <a:t>with lies so clever they sound like the truth.</a:t>
            </a:r>
          </a:p>
        </p:txBody>
      </p:sp>
    </p:spTree>
    <p:extLst>
      <p:ext uri="{BB962C8B-B14F-4D97-AF65-F5344CB8AC3E}">
        <p14:creationId xmlns:p14="http://schemas.microsoft.com/office/powerpoint/2010/main" val="602072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1 Corinthians 1:6.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endParaRPr lang="en-US" sz="6000" dirty="0"/>
          </a:p>
          <a:p>
            <a:r>
              <a:rPr lang="en-US" sz="6000" dirty="0"/>
              <a:t>6 This confirms that </a:t>
            </a:r>
            <a:r>
              <a:rPr lang="en-US" sz="6000" dirty="0">
                <a:solidFill>
                  <a:srgbClr val="FF0000"/>
                </a:solidFill>
              </a:rPr>
              <a:t>what I told you about Christ</a:t>
            </a:r>
            <a:r>
              <a:rPr lang="en-US" sz="6000" dirty="0"/>
              <a:t> is true.</a:t>
            </a:r>
          </a:p>
        </p:txBody>
      </p:sp>
    </p:spTree>
    <p:extLst>
      <p:ext uri="{BB962C8B-B14F-4D97-AF65-F5344CB8AC3E}">
        <p14:creationId xmlns:p14="http://schemas.microsoft.com/office/powerpoint/2010/main" val="602072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12:17 .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17 And the dragon was angry at the woman and declared war against the rest of her children—</a:t>
            </a:r>
            <a:r>
              <a:rPr lang="en-US" sz="6000" dirty="0">
                <a:solidFill>
                  <a:srgbClr val="FF0000"/>
                </a:solidFill>
              </a:rPr>
              <a:t>all who keep God’s commandments and maintain their testimony for Jesus</a:t>
            </a:r>
            <a:r>
              <a:rPr lang="en-US" sz="6000" dirty="0"/>
              <a:t>.</a:t>
            </a:r>
          </a:p>
        </p:txBody>
      </p:sp>
    </p:spTree>
    <p:extLst>
      <p:ext uri="{BB962C8B-B14F-4D97-AF65-F5344CB8AC3E}">
        <p14:creationId xmlns:p14="http://schemas.microsoft.com/office/powerpoint/2010/main" val="602072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19:10.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4800" dirty="0"/>
              <a:t> 10 Then I fell down at his feet to worship him, but he said, “No, don’t worship me. I am a servant of God, just like you and your </a:t>
            </a:r>
            <a:r>
              <a:rPr lang="en-US" sz="4800" dirty="0">
                <a:solidFill>
                  <a:srgbClr val="FF0000"/>
                </a:solidFill>
              </a:rPr>
              <a:t>brothers and </a:t>
            </a:r>
            <a:r>
              <a:rPr lang="en-US" sz="4800" dirty="0" smtClean="0">
                <a:solidFill>
                  <a:srgbClr val="FF0000"/>
                </a:solidFill>
              </a:rPr>
              <a:t>sisters </a:t>
            </a:r>
            <a:r>
              <a:rPr lang="en-US" sz="4800" dirty="0">
                <a:solidFill>
                  <a:srgbClr val="FF0000"/>
                </a:solidFill>
              </a:rPr>
              <a:t>who testify about their faith in Jesus</a:t>
            </a:r>
            <a:r>
              <a:rPr lang="en-US" sz="4800" dirty="0"/>
              <a:t>. Worship only God. For the essence of prophecy is to give a clear witness for Jesus</a:t>
            </a:r>
            <a:r>
              <a:rPr lang="en-US" sz="4800" dirty="0" smtClean="0"/>
              <a:t>.”</a:t>
            </a:r>
            <a:endParaRPr lang="en-US" sz="4800" dirty="0"/>
          </a:p>
        </p:txBody>
      </p:sp>
    </p:spTree>
    <p:extLst>
      <p:ext uri="{BB962C8B-B14F-4D97-AF65-F5344CB8AC3E}">
        <p14:creationId xmlns:p14="http://schemas.microsoft.com/office/powerpoint/2010/main" val="602072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1454" y="488731"/>
            <a:ext cx="7711444" cy="5801056"/>
          </a:xfrm>
          <a:prstGeom prst="rect">
            <a:avLst/>
          </a:prstGeom>
        </p:spPr>
      </p:pic>
    </p:spTree>
    <p:extLst>
      <p:ext uri="{BB962C8B-B14F-4D97-AF65-F5344CB8AC3E}">
        <p14:creationId xmlns:p14="http://schemas.microsoft.com/office/powerpoint/2010/main" val="16171217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1 Thessalonians </a:t>
            </a:r>
            <a:r>
              <a:rPr lang="en-US" sz="6600" b="1" dirty="0" smtClean="0"/>
              <a:t>5:20-21</a:t>
            </a:r>
            <a:r>
              <a:rPr lang="en-US" sz="6600" b="1" dirty="0"/>
              <a:t>.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20 </a:t>
            </a:r>
            <a:r>
              <a:rPr lang="en-US" sz="6000" dirty="0">
                <a:solidFill>
                  <a:srgbClr val="FF0000"/>
                </a:solidFill>
              </a:rPr>
              <a:t>Do not scoff at prophecies</a:t>
            </a:r>
            <a:r>
              <a:rPr lang="en-US" sz="6000" dirty="0"/>
              <a:t>, 21 but </a:t>
            </a:r>
            <a:r>
              <a:rPr lang="en-US" sz="6000" dirty="0">
                <a:solidFill>
                  <a:srgbClr val="FF0000"/>
                </a:solidFill>
              </a:rPr>
              <a:t>test everything </a:t>
            </a:r>
            <a:r>
              <a:rPr lang="en-US" sz="6000" dirty="0"/>
              <a:t>that is said. Hold on to what is good.</a:t>
            </a:r>
          </a:p>
        </p:txBody>
      </p:sp>
    </p:spTree>
    <p:extLst>
      <p:ext uri="{BB962C8B-B14F-4D97-AF65-F5344CB8AC3E}">
        <p14:creationId xmlns:p14="http://schemas.microsoft.com/office/powerpoint/2010/main" val="602072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Isaiah 8:19-20.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19 Someone may say to you, “Let’s ask the mediums and those who consult the spirits of the dead. With their whisperings and mutterings, they will tell us what to do.” But </a:t>
            </a:r>
            <a:r>
              <a:rPr lang="en-US" sz="6000" dirty="0">
                <a:solidFill>
                  <a:srgbClr val="FF0000"/>
                </a:solidFill>
              </a:rPr>
              <a:t>shouldn’t people ask God </a:t>
            </a:r>
            <a:r>
              <a:rPr lang="en-US" sz="6000" dirty="0" smtClean="0">
                <a:solidFill>
                  <a:srgbClr val="FF0000"/>
                </a:solidFill>
              </a:rPr>
              <a:t>for</a:t>
            </a:r>
            <a:r>
              <a:rPr lang="en-US" sz="6000" dirty="0" smtClean="0"/>
              <a:t>…</a:t>
            </a:r>
            <a:endParaRPr lang="en-US" sz="6000" dirty="0"/>
          </a:p>
        </p:txBody>
      </p:sp>
    </p:spTree>
    <p:extLst>
      <p:ext uri="{BB962C8B-B14F-4D97-AF65-F5344CB8AC3E}">
        <p14:creationId xmlns:p14="http://schemas.microsoft.com/office/powerpoint/2010/main" val="602072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Isaiah 8:19-20.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t> </a:t>
            </a:r>
            <a:r>
              <a:rPr lang="en-US" sz="6000" dirty="0" smtClean="0">
                <a:solidFill>
                  <a:srgbClr val="FF0000"/>
                </a:solidFill>
              </a:rPr>
              <a:t>guidance</a:t>
            </a:r>
            <a:r>
              <a:rPr lang="en-US" sz="6000" dirty="0"/>
              <a:t>? Should the living seek guidance from the </a:t>
            </a:r>
            <a:r>
              <a:rPr lang="en-US" sz="6000" dirty="0" smtClean="0"/>
              <a:t>dead? 20 </a:t>
            </a:r>
            <a:r>
              <a:rPr lang="en-US" sz="6000" dirty="0">
                <a:solidFill>
                  <a:srgbClr val="FF0000"/>
                </a:solidFill>
              </a:rPr>
              <a:t>Look to God’s instructions and teachings</a:t>
            </a:r>
            <a:r>
              <a:rPr lang="en-US" sz="6000" dirty="0"/>
              <a:t>! People who contradict his word are completely in the dark.</a:t>
            </a:r>
          </a:p>
        </p:txBody>
      </p:sp>
    </p:spTree>
    <p:extLst>
      <p:ext uri="{BB962C8B-B14F-4D97-AF65-F5344CB8AC3E}">
        <p14:creationId xmlns:p14="http://schemas.microsoft.com/office/powerpoint/2010/main" val="38763505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2 Peter 1:20-21.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5400" dirty="0"/>
              <a:t> 20 Above all, you must realize that </a:t>
            </a:r>
            <a:r>
              <a:rPr lang="en-US" sz="5400" dirty="0">
                <a:solidFill>
                  <a:srgbClr val="FF0000"/>
                </a:solidFill>
              </a:rPr>
              <a:t>no prophecy in Scripture ever came from the prophet’s own understanding</a:t>
            </a:r>
            <a:r>
              <a:rPr lang="en-US" sz="5400" dirty="0" smtClean="0"/>
              <a:t>, </a:t>
            </a:r>
            <a:r>
              <a:rPr lang="en-US" sz="5400" dirty="0"/>
              <a:t>21 or from human initiative. No, those </a:t>
            </a:r>
            <a:r>
              <a:rPr lang="en-US" sz="5400" dirty="0">
                <a:solidFill>
                  <a:schemeClr val="accent5">
                    <a:lumMod val="75000"/>
                  </a:schemeClr>
                </a:solidFill>
              </a:rPr>
              <a:t>prophets were moved by the Holy Spirit, and they spoke from God.</a:t>
            </a:r>
          </a:p>
        </p:txBody>
      </p:sp>
    </p:spTree>
    <p:extLst>
      <p:ext uri="{BB962C8B-B14F-4D97-AF65-F5344CB8AC3E}">
        <p14:creationId xmlns:p14="http://schemas.microsoft.com/office/powerpoint/2010/main" val="60207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07396" y="1408024"/>
            <a:ext cx="9291261" cy="830997"/>
          </a:xfrm>
          <a:prstGeom prst="rect">
            <a:avLst/>
          </a:prstGeom>
          <a:noFill/>
        </p:spPr>
        <p:txBody>
          <a:bodyPr wrap="none" rtlCol="0">
            <a:spAutoFit/>
          </a:bodyPr>
          <a:lstStyle/>
          <a:p>
            <a:r>
              <a:rPr lang="en-US" sz="4800" dirty="0" smtClean="0">
                <a:solidFill>
                  <a:srgbClr val="FF0000"/>
                </a:solidFill>
              </a:rPr>
              <a:t>Last Week</a:t>
            </a:r>
            <a:r>
              <a:rPr lang="en-US" sz="4800" dirty="0" smtClean="0"/>
              <a:t> Bible Study, we looked at:</a:t>
            </a:r>
            <a:endParaRPr lang="en-US" sz="4800" dirty="0"/>
          </a:p>
        </p:txBody>
      </p:sp>
      <p:sp>
        <p:nvSpPr>
          <p:cNvPr id="4" name="Rectangle 3"/>
          <p:cNvSpPr/>
          <p:nvPr/>
        </p:nvSpPr>
        <p:spPr>
          <a:xfrm>
            <a:off x="1899171" y="2967335"/>
            <a:ext cx="8393644" cy="2308324"/>
          </a:xfrm>
          <a:prstGeom prst="rect">
            <a:avLst/>
          </a:prstGeom>
          <a:noFill/>
        </p:spPr>
        <p:txBody>
          <a:bodyPr wrap="none" lIns="91440" tIns="45720" rIns="91440" bIns="45720">
            <a:spAutoFit/>
          </a:bodyPr>
          <a:lstStyle/>
          <a:p>
            <a:pPr algn="ctr"/>
            <a:r>
              <a:rPr lang="en-US" sz="7200" b="1" dirty="0">
                <a:ln w="13462">
                  <a:solidFill>
                    <a:prstClr val="white"/>
                  </a:solidFill>
                  <a:prstDash val="solid"/>
                </a:ln>
                <a:solidFill>
                  <a:srgbClr val="002060"/>
                </a:solidFill>
                <a:effectLst>
                  <a:outerShdw dist="38100" dir="2700000" algn="bl" rotWithShape="0">
                    <a:srgbClr val="4472C4"/>
                  </a:outerShdw>
                </a:effectLst>
              </a:rPr>
              <a:t>Revelation Proclaims </a:t>
            </a:r>
          </a:p>
          <a:p>
            <a:pPr algn="ctr"/>
            <a:r>
              <a:rPr lang="en-US" sz="7200" b="1" dirty="0">
                <a:ln w="13462">
                  <a:solidFill>
                    <a:prstClr val="white"/>
                  </a:solidFill>
                  <a:prstDash val="solid"/>
                </a:ln>
                <a:solidFill>
                  <a:srgbClr val="002060"/>
                </a:solidFill>
                <a:effectLst>
                  <a:outerShdw dist="38100" dir="2700000" algn="bl" rotWithShape="0">
                    <a:srgbClr val="4472C4"/>
                  </a:outerShdw>
                </a:effectLst>
              </a:rPr>
              <a:t>God’s Judgment</a:t>
            </a:r>
          </a:p>
        </p:txBody>
      </p:sp>
    </p:spTree>
    <p:extLst>
      <p:ext uri="{BB962C8B-B14F-4D97-AF65-F5344CB8AC3E}">
        <p14:creationId xmlns:p14="http://schemas.microsoft.com/office/powerpoint/2010/main" val="24988093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Isaiah 58:1.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a:noFill/>
        </p:spPr>
        <p:txBody>
          <a:bodyPr>
            <a:noAutofit/>
          </a:bodyPr>
          <a:lstStyle/>
          <a:p>
            <a:r>
              <a:rPr lang="en-US" sz="6000" dirty="0"/>
              <a:t> “Shout with the voice of a trumpet blast</a:t>
            </a:r>
            <a:r>
              <a:rPr lang="en-US" sz="6000" dirty="0" smtClean="0"/>
              <a:t>. </a:t>
            </a:r>
            <a:r>
              <a:rPr lang="en-US" sz="6000" dirty="0"/>
              <a:t>Shout aloud! Don’t be </a:t>
            </a:r>
            <a:r>
              <a:rPr lang="en-US" sz="6000" dirty="0" smtClean="0"/>
              <a:t>timid. </a:t>
            </a:r>
            <a:r>
              <a:rPr lang="en-US" sz="6000" dirty="0" smtClean="0">
                <a:solidFill>
                  <a:srgbClr val="FF0000"/>
                </a:solidFill>
              </a:rPr>
              <a:t>Tell </a:t>
            </a:r>
            <a:r>
              <a:rPr lang="en-US" sz="6000" dirty="0">
                <a:solidFill>
                  <a:srgbClr val="FF0000"/>
                </a:solidFill>
              </a:rPr>
              <a:t>my people </a:t>
            </a:r>
            <a:r>
              <a:rPr lang="en-US" sz="6000" dirty="0" smtClean="0">
                <a:solidFill>
                  <a:srgbClr val="FF0000"/>
                </a:solidFill>
              </a:rPr>
              <a:t>Israel </a:t>
            </a:r>
            <a:r>
              <a:rPr lang="en-US" sz="6000" dirty="0">
                <a:solidFill>
                  <a:srgbClr val="FF0000"/>
                </a:solidFill>
              </a:rPr>
              <a:t>of their sins</a:t>
            </a:r>
            <a:r>
              <a:rPr lang="en-US" sz="6000" dirty="0"/>
              <a:t>!</a:t>
            </a:r>
          </a:p>
        </p:txBody>
      </p:sp>
    </p:spTree>
    <p:extLst>
      <p:ext uri="{BB962C8B-B14F-4D97-AF65-F5344CB8AC3E}">
        <p14:creationId xmlns:p14="http://schemas.microsoft.com/office/powerpoint/2010/main" val="602072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Isaiah 24:20-21.  </a:t>
            </a:r>
            <a:r>
              <a:rPr lang="en-US" sz="6600" b="1" dirty="0" smtClean="0"/>
              <a:t>(NLT)</a:t>
            </a:r>
            <a:endParaRPr lang="en-US" sz="6600" b="1" dirty="0"/>
          </a:p>
        </p:txBody>
      </p:sp>
      <p:sp>
        <p:nvSpPr>
          <p:cNvPr id="3" name="Content Placeholder 2"/>
          <p:cNvSpPr>
            <a:spLocks noGrp="1"/>
          </p:cNvSpPr>
          <p:nvPr>
            <p:ph idx="1"/>
          </p:nvPr>
        </p:nvSpPr>
        <p:spPr>
          <a:xfrm>
            <a:off x="0" y="1690688"/>
            <a:ext cx="12192000" cy="5167312"/>
          </a:xfrm>
        </p:spPr>
        <p:txBody>
          <a:bodyPr>
            <a:noAutofit/>
          </a:bodyPr>
          <a:lstStyle/>
          <a:p>
            <a:r>
              <a:rPr lang="en-US" sz="5400" dirty="0"/>
              <a:t> The earth staggers like a drunk</a:t>
            </a:r>
            <a:r>
              <a:rPr lang="en-US" sz="5400" dirty="0" smtClean="0"/>
              <a:t>. </a:t>
            </a:r>
            <a:r>
              <a:rPr lang="en-US" sz="5400" dirty="0"/>
              <a:t>It trembles like a tent in a </a:t>
            </a:r>
            <a:r>
              <a:rPr lang="en-US" sz="5400" dirty="0" smtClean="0"/>
              <a:t>storm. It </a:t>
            </a:r>
            <a:r>
              <a:rPr lang="en-US" sz="5400" dirty="0"/>
              <a:t>falls and will not rise again</a:t>
            </a:r>
            <a:r>
              <a:rPr lang="en-US" sz="5400" dirty="0" smtClean="0"/>
              <a:t>, </a:t>
            </a:r>
            <a:r>
              <a:rPr lang="en-US" sz="5400" dirty="0"/>
              <a:t>for the guilt of its rebellion is very </a:t>
            </a:r>
            <a:r>
              <a:rPr lang="en-US" sz="5400" dirty="0" smtClean="0"/>
              <a:t>heavy. 21 </a:t>
            </a:r>
            <a:r>
              <a:rPr lang="en-US" sz="5400" dirty="0"/>
              <a:t>In that day </a:t>
            </a:r>
            <a:r>
              <a:rPr lang="en-US" sz="5400" dirty="0">
                <a:solidFill>
                  <a:srgbClr val="FF0000"/>
                </a:solidFill>
              </a:rPr>
              <a:t>the Lord will punish the gods in the </a:t>
            </a:r>
            <a:r>
              <a:rPr lang="en-US" sz="5400" dirty="0" smtClean="0">
                <a:solidFill>
                  <a:srgbClr val="FF0000"/>
                </a:solidFill>
              </a:rPr>
              <a:t>heavens </a:t>
            </a:r>
            <a:r>
              <a:rPr lang="en-US" sz="5400" dirty="0">
                <a:solidFill>
                  <a:srgbClr val="FF0000"/>
                </a:solidFill>
              </a:rPr>
              <a:t>and the proud rulers of the nations on earth.</a:t>
            </a:r>
          </a:p>
        </p:txBody>
      </p:sp>
    </p:spTree>
    <p:extLst>
      <p:ext uri="{BB962C8B-B14F-4D97-AF65-F5344CB8AC3E}">
        <p14:creationId xmlns:p14="http://schemas.microsoft.com/office/powerpoint/2010/main" val="602072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14:6-7.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6 And I saw another angel flying through the sky, carrying the eternal Good News </a:t>
            </a:r>
            <a:r>
              <a:rPr lang="en-US" sz="6000" dirty="0">
                <a:solidFill>
                  <a:srgbClr val="FF0000"/>
                </a:solidFill>
              </a:rPr>
              <a:t>to proclaim to the people who belong to this world</a:t>
            </a:r>
            <a:r>
              <a:rPr lang="en-US" sz="6000" dirty="0"/>
              <a:t>—to every nation, tribe, language, and people. </a:t>
            </a:r>
          </a:p>
        </p:txBody>
      </p:sp>
    </p:spTree>
    <p:extLst>
      <p:ext uri="{BB962C8B-B14F-4D97-AF65-F5344CB8AC3E}">
        <p14:creationId xmlns:p14="http://schemas.microsoft.com/office/powerpoint/2010/main" val="602072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14:6-7.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t>7 </a:t>
            </a:r>
            <a:r>
              <a:rPr lang="en-US" sz="6000" dirty="0"/>
              <a:t>“Fear God,” he shouted. “Give glory to him. </a:t>
            </a:r>
            <a:r>
              <a:rPr lang="en-US" sz="6000" dirty="0">
                <a:solidFill>
                  <a:srgbClr val="FF0000"/>
                </a:solidFill>
              </a:rPr>
              <a:t>For the time has come when he will sit as judge</a:t>
            </a:r>
            <a:r>
              <a:rPr lang="en-US" sz="6000" dirty="0"/>
              <a:t>. Worship him who made the heavens, the earth, the sea, and all the springs of water.”</a:t>
            </a:r>
          </a:p>
        </p:txBody>
      </p:sp>
    </p:spTree>
    <p:extLst>
      <p:ext uri="{BB962C8B-B14F-4D97-AF65-F5344CB8AC3E}">
        <p14:creationId xmlns:p14="http://schemas.microsoft.com/office/powerpoint/2010/main" val="37909225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1 Corinthians 14:3.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3 But </a:t>
            </a:r>
            <a:r>
              <a:rPr lang="en-US" sz="6000" dirty="0">
                <a:solidFill>
                  <a:srgbClr val="FF0000"/>
                </a:solidFill>
              </a:rPr>
              <a:t>one who prophesies strengthens others, encourages them, and comforts them</a:t>
            </a:r>
            <a:r>
              <a:rPr lang="en-US" sz="6000" dirty="0"/>
              <a:t>.</a:t>
            </a:r>
          </a:p>
        </p:txBody>
      </p:sp>
    </p:spTree>
    <p:extLst>
      <p:ext uri="{BB962C8B-B14F-4D97-AF65-F5344CB8AC3E}">
        <p14:creationId xmlns:p14="http://schemas.microsoft.com/office/powerpoint/2010/main" val="602072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1 John 4:1-3.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Dear friends, do not believe everyone who claims to speak by the Spirit. </a:t>
            </a:r>
            <a:r>
              <a:rPr lang="en-US" sz="6000" dirty="0">
                <a:solidFill>
                  <a:srgbClr val="FF0000"/>
                </a:solidFill>
              </a:rPr>
              <a:t>You must test them </a:t>
            </a:r>
            <a:r>
              <a:rPr lang="en-US" sz="6000" dirty="0"/>
              <a:t>to see if the spirit they have comes from God. For </a:t>
            </a:r>
            <a:r>
              <a:rPr lang="en-US" sz="6000" dirty="0">
                <a:solidFill>
                  <a:srgbClr val="FF0000"/>
                </a:solidFill>
              </a:rPr>
              <a:t>there are many false prophets</a:t>
            </a:r>
            <a:r>
              <a:rPr lang="en-US" sz="6000" dirty="0"/>
              <a:t> in the world. </a:t>
            </a:r>
          </a:p>
        </p:txBody>
      </p:sp>
    </p:spTree>
    <p:extLst>
      <p:ext uri="{BB962C8B-B14F-4D97-AF65-F5344CB8AC3E}">
        <p14:creationId xmlns:p14="http://schemas.microsoft.com/office/powerpoint/2010/main" val="602072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1 John 4:1-3.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t>2 </a:t>
            </a:r>
            <a:r>
              <a:rPr lang="en-US" sz="6000" dirty="0"/>
              <a:t>This is how we know if they have the Spirit of God: If a person claiming to be </a:t>
            </a:r>
            <a:r>
              <a:rPr lang="en-US" sz="6000" dirty="0">
                <a:solidFill>
                  <a:srgbClr val="FF0000"/>
                </a:solidFill>
              </a:rPr>
              <a:t>a </a:t>
            </a:r>
            <a:r>
              <a:rPr lang="en-US" sz="6000" dirty="0" smtClean="0">
                <a:solidFill>
                  <a:srgbClr val="FF0000"/>
                </a:solidFill>
              </a:rPr>
              <a:t>prophet </a:t>
            </a:r>
            <a:r>
              <a:rPr lang="en-US" sz="6000" dirty="0">
                <a:solidFill>
                  <a:srgbClr val="FF0000"/>
                </a:solidFill>
              </a:rPr>
              <a:t>acknowledges that Jesus Christ came in a real body, that person has the Spirit of God</a:t>
            </a:r>
            <a:r>
              <a:rPr lang="en-US" sz="6000" dirty="0"/>
              <a:t>. </a:t>
            </a:r>
          </a:p>
        </p:txBody>
      </p:sp>
    </p:spTree>
    <p:extLst>
      <p:ext uri="{BB962C8B-B14F-4D97-AF65-F5344CB8AC3E}">
        <p14:creationId xmlns:p14="http://schemas.microsoft.com/office/powerpoint/2010/main" val="35463266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1 John 4:1-3.  </a:t>
            </a:r>
            <a:r>
              <a:rPr lang="en-US" sz="6600" b="1" dirty="0" smtClean="0"/>
              <a:t>(NLT)</a:t>
            </a:r>
            <a:endParaRPr lang="en-US" sz="6600" b="1" dirty="0"/>
          </a:p>
        </p:txBody>
      </p:sp>
      <p:sp>
        <p:nvSpPr>
          <p:cNvPr id="3" name="Content Placeholder 2"/>
          <p:cNvSpPr>
            <a:spLocks noGrp="1"/>
          </p:cNvSpPr>
          <p:nvPr>
            <p:ph idx="1"/>
          </p:nvPr>
        </p:nvSpPr>
        <p:spPr>
          <a:xfrm>
            <a:off x="0" y="1690688"/>
            <a:ext cx="12192000" cy="4841117"/>
          </a:xfrm>
        </p:spPr>
        <p:txBody>
          <a:bodyPr>
            <a:noAutofit/>
          </a:bodyPr>
          <a:lstStyle/>
          <a:p>
            <a:r>
              <a:rPr lang="en-US" sz="5400" dirty="0" smtClean="0"/>
              <a:t>3 </a:t>
            </a:r>
            <a:r>
              <a:rPr lang="en-US" sz="5400" dirty="0"/>
              <a:t>But if someone claims to be a prophet and </a:t>
            </a:r>
            <a:r>
              <a:rPr lang="en-US" sz="5400" dirty="0">
                <a:solidFill>
                  <a:srgbClr val="FF0000"/>
                </a:solidFill>
              </a:rPr>
              <a:t>does not acknowledge the truth about Jesus, that person is not from God</a:t>
            </a:r>
            <a:r>
              <a:rPr lang="en-US" sz="5400" dirty="0"/>
              <a:t>. Such a person has the spirit of the Antichrist, which you heard is coming into the world and indeed is already here.</a:t>
            </a:r>
          </a:p>
        </p:txBody>
      </p:sp>
    </p:spTree>
    <p:extLst>
      <p:ext uri="{BB962C8B-B14F-4D97-AF65-F5344CB8AC3E}">
        <p14:creationId xmlns:p14="http://schemas.microsoft.com/office/powerpoint/2010/main" val="35463266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Matthew 7:15-20.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5400" dirty="0"/>
              <a:t> 15 “Beware of false prophets who come disguised as harmless sheep but are really vicious wolves. 16 </a:t>
            </a:r>
            <a:r>
              <a:rPr lang="en-US" sz="5400" dirty="0">
                <a:solidFill>
                  <a:srgbClr val="FF0000"/>
                </a:solidFill>
              </a:rPr>
              <a:t>You can identify them by their fruit, that is, by the way they act</a:t>
            </a:r>
            <a:r>
              <a:rPr lang="en-US" sz="5400" dirty="0"/>
              <a:t>. Can you pick grapes from </a:t>
            </a:r>
            <a:r>
              <a:rPr lang="en-US" sz="5400" dirty="0" err="1"/>
              <a:t>thornbushes</a:t>
            </a:r>
            <a:r>
              <a:rPr lang="en-US" sz="5400" dirty="0"/>
              <a:t>, or figs from thistles? </a:t>
            </a:r>
          </a:p>
        </p:txBody>
      </p:sp>
    </p:spTree>
    <p:extLst>
      <p:ext uri="{BB962C8B-B14F-4D97-AF65-F5344CB8AC3E}">
        <p14:creationId xmlns:p14="http://schemas.microsoft.com/office/powerpoint/2010/main" val="602072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Matthew 7:15-20.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t>17 </a:t>
            </a:r>
            <a:r>
              <a:rPr lang="en-US" sz="6000" dirty="0"/>
              <a:t>A good tree produces good fruit, and a bad tree produces bad fruit. 18 A good tree can’t produce bad fruit, and a bad tree can’t produce good fruit. 19 So every tree that does not produce good fruit </a:t>
            </a:r>
            <a:r>
              <a:rPr lang="en-US" sz="6000" dirty="0" smtClean="0"/>
              <a:t>is …</a:t>
            </a:r>
            <a:endParaRPr lang="en-US" sz="6000" dirty="0"/>
          </a:p>
        </p:txBody>
      </p:sp>
    </p:spTree>
    <p:extLst>
      <p:ext uri="{BB962C8B-B14F-4D97-AF65-F5344CB8AC3E}">
        <p14:creationId xmlns:p14="http://schemas.microsoft.com/office/powerpoint/2010/main" val="3519862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1321" y="0"/>
            <a:ext cx="9060334" cy="6593304"/>
          </a:xfrm>
        </p:spPr>
      </p:pic>
    </p:spTree>
    <p:extLst>
      <p:ext uri="{BB962C8B-B14F-4D97-AF65-F5344CB8AC3E}">
        <p14:creationId xmlns:p14="http://schemas.microsoft.com/office/powerpoint/2010/main" val="9811569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Matthew 7:15-20.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t> .. is </a:t>
            </a:r>
            <a:r>
              <a:rPr lang="en-US" sz="6000" dirty="0"/>
              <a:t>chopped down and thrown into the fire. 20 </a:t>
            </a:r>
            <a:r>
              <a:rPr lang="en-US" sz="6000" dirty="0">
                <a:solidFill>
                  <a:srgbClr val="FF0000"/>
                </a:solidFill>
              </a:rPr>
              <a:t>Yes, just as you can identify a tree by its fruit, so you can identify people by their actions</a:t>
            </a:r>
            <a:r>
              <a:rPr lang="en-US" sz="6000" dirty="0"/>
              <a:t>.</a:t>
            </a:r>
          </a:p>
        </p:txBody>
      </p:sp>
    </p:spTree>
    <p:extLst>
      <p:ext uri="{BB962C8B-B14F-4D97-AF65-F5344CB8AC3E}">
        <p14:creationId xmlns:p14="http://schemas.microsoft.com/office/powerpoint/2010/main" val="35198629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Deuteronomy 18:9-12.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9 “When you enter the land the Lord your God is giving you, be very careful </a:t>
            </a:r>
            <a:r>
              <a:rPr lang="en-US" sz="6000" dirty="0">
                <a:solidFill>
                  <a:srgbClr val="FF0000"/>
                </a:solidFill>
              </a:rPr>
              <a:t>not to imitate the detestable customs of the nations living there</a:t>
            </a:r>
            <a:r>
              <a:rPr lang="en-US" sz="6000" dirty="0"/>
              <a:t>. 10 For example, never sacrifice your son or daughter as a </a:t>
            </a:r>
            <a:r>
              <a:rPr lang="en-US" sz="6000" dirty="0" smtClean="0">
                <a:solidFill>
                  <a:srgbClr val="FF0000"/>
                </a:solidFill>
              </a:rPr>
              <a:t>burnt</a:t>
            </a:r>
            <a:r>
              <a:rPr lang="en-US" sz="6000" dirty="0" smtClean="0"/>
              <a:t> …</a:t>
            </a:r>
            <a:endParaRPr lang="en-US" sz="6000" dirty="0"/>
          </a:p>
        </p:txBody>
      </p:sp>
    </p:spTree>
    <p:extLst>
      <p:ext uri="{BB962C8B-B14F-4D97-AF65-F5344CB8AC3E}">
        <p14:creationId xmlns:p14="http://schemas.microsoft.com/office/powerpoint/2010/main" val="602072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Deuteronomy 18:9-12.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t> … offering. </a:t>
            </a:r>
            <a:r>
              <a:rPr lang="en-US" sz="6000" dirty="0"/>
              <a:t>And </a:t>
            </a:r>
            <a:r>
              <a:rPr lang="en-US" sz="6000" dirty="0">
                <a:solidFill>
                  <a:srgbClr val="FF0000"/>
                </a:solidFill>
              </a:rPr>
              <a:t>do not let your people practice </a:t>
            </a:r>
            <a:r>
              <a:rPr lang="en-US" sz="6000" dirty="0">
                <a:solidFill>
                  <a:schemeClr val="accent5">
                    <a:lumMod val="75000"/>
                  </a:schemeClr>
                </a:solidFill>
              </a:rPr>
              <a:t>fortune-telling</a:t>
            </a:r>
            <a:r>
              <a:rPr lang="en-US" sz="6000" dirty="0"/>
              <a:t>, or use </a:t>
            </a:r>
            <a:r>
              <a:rPr lang="en-US" sz="6000" dirty="0">
                <a:solidFill>
                  <a:schemeClr val="accent5">
                    <a:lumMod val="75000"/>
                  </a:schemeClr>
                </a:solidFill>
              </a:rPr>
              <a:t>sorcery, </a:t>
            </a:r>
            <a:r>
              <a:rPr lang="en-US" sz="6000" dirty="0"/>
              <a:t>or </a:t>
            </a:r>
            <a:r>
              <a:rPr lang="en-US" sz="6000" dirty="0">
                <a:solidFill>
                  <a:schemeClr val="accent5">
                    <a:lumMod val="75000"/>
                  </a:schemeClr>
                </a:solidFill>
              </a:rPr>
              <a:t>interpret omens</a:t>
            </a:r>
            <a:r>
              <a:rPr lang="en-US" sz="6000" dirty="0"/>
              <a:t>, or engage in </a:t>
            </a:r>
            <a:r>
              <a:rPr lang="en-US" sz="6000" dirty="0">
                <a:solidFill>
                  <a:schemeClr val="accent5">
                    <a:lumMod val="75000"/>
                  </a:schemeClr>
                </a:solidFill>
              </a:rPr>
              <a:t>witchcraft</a:t>
            </a:r>
            <a:r>
              <a:rPr lang="en-US" sz="6000" dirty="0"/>
              <a:t>, 11 or </a:t>
            </a:r>
            <a:r>
              <a:rPr lang="en-US" sz="6000" dirty="0">
                <a:solidFill>
                  <a:schemeClr val="accent5">
                    <a:lumMod val="75000"/>
                  </a:schemeClr>
                </a:solidFill>
              </a:rPr>
              <a:t>cast spells</a:t>
            </a:r>
            <a:r>
              <a:rPr lang="en-US" sz="6000" dirty="0"/>
              <a:t>, or function as </a:t>
            </a:r>
            <a:r>
              <a:rPr lang="en-US" sz="6000" dirty="0">
                <a:solidFill>
                  <a:schemeClr val="accent5">
                    <a:lumMod val="75000"/>
                  </a:schemeClr>
                </a:solidFill>
              </a:rPr>
              <a:t>mediums</a:t>
            </a:r>
            <a:r>
              <a:rPr lang="en-US" sz="6000" dirty="0"/>
              <a:t> or </a:t>
            </a:r>
            <a:r>
              <a:rPr lang="en-US" sz="6000" dirty="0">
                <a:solidFill>
                  <a:schemeClr val="accent5">
                    <a:lumMod val="75000"/>
                  </a:schemeClr>
                </a:solidFill>
              </a:rPr>
              <a:t>psychics</a:t>
            </a:r>
            <a:r>
              <a:rPr lang="en-US" sz="6000" dirty="0"/>
              <a:t>, or call forth the </a:t>
            </a:r>
            <a:r>
              <a:rPr lang="en-US" sz="6000" dirty="0" smtClean="0">
                <a:solidFill>
                  <a:schemeClr val="accent5">
                    <a:lumMod val="75000"/>
                  </a:schemeClr>
                </a:solidFill>
              </a:rPr>
              <a:t>spirits</a:t>
            </a:r>
            <a:r>
              <a:rPr lang="en-US" sz="6000" dirty="0" smtClean="0"/>
              <a:t> …</a:t>
            </a:r>
            <a:endParaRPr lang="en-US" sz="6000" dirty="0"/>
          </a:p>
        </p:txBody>
      </p:sp>
    </p:spTree>
    <p:extLst>
      <p:ext uri="{BB962C8B-B14F-4D97-AF65-F5344CB8AC3E}">
        <p14:creationId xmlns:p14="http://schemas.microsoft.com/office/powerpoint/2010/main" val="21611739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Deuteronomy 18:9-12.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t> … </a:t>
            </a:r>
            <a:r>
              <a:rPr lang="en-US" sz="6000" dirty="0">
                <a:solidFill>
                  <a:schemeClr val="accent5">
                    <a:lumMod val="75000"/>
                  </a:schemeClr>
                </a:solidFill>
              </a:rPr>
              <a:t>of the dead</a:t>
            </a:r>
            <a:r>
              <a:rPr lang="en-US" sz="6000" dirty="0"/>
              <a:t>. 12 </a:t>
            </a:r>
            <a:r>
              <a:rPr lang="en-US" sz="6000" dirty="0">
                <a:solidFill>
                  <a:srgbClr val="FF0000"/>
                </a:solidFill>
              </a:rPr>
              <a:t>Anyone who does these things is detestable to the Lord.</a:t>
            </a:r>
            <a:r>
              <a:rPr lang="en-US" sz="6000" dirty="0"/>
              <a:t> It is because the other nations have done these detestable things that the Lord your God will drive them out ahead of you.</a:t>
            </a:r>
          </a:p>
        </p:txBody>
      </p:sp>
    </p:spTree>
    <p:extLst>
      <p:ext uri="{BB962C8B-B14F-4D97-AF65-F5344CB8AC3E}">
        <p14:creationId xmlns:p14="http://schemas.microsoft.com/office/powerpoint/2010/main" val="21611739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1 Corinthians 12:1.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Now, dear brothers and sisters</a:t>
            </a:r>
            <a:r>
              <a:rPr lang="en-US" sz="6000" dirty="0" smtClean="0"/>
              <a:t>, </a:t>
            </a:r>
            <a:r>
              <a:rPr lang="en-US" sz="6000" dirty="0"/>
              <a:t>regarding your question about the </a:t>
            </a:r>
            <a:r>
              <a:rPr lang="en-US" sz="6000" dirty="0">
                <a:solidFill>
                  <a:srgbClr val="FF0000"/>
                </a:solidFill>
              </a:rPr>
              <a:t>special abilities the Spirit gives us</a:t>
            </a:r>
            <a:r>
              <a:rPr lang="en-US" sz="6000" dirty="0"/>
              <a:t>. I don’t want you to misunderstand this.</a:t>
            </a:r>
          </a:p>
        </p:txBody>
      </p:sp>
    </p:spTree>
    <p:extLst>
      <p:ext uri="{BB962C8B-B14F-4D97-AF65-F5344CB8AC3E}">
        <p14:creationId xmlns:p14="http://schemas.microsoft.com/office/powerpoint/2010/main" val="602072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1 Corinthians 12:11.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It is the one and only Spirit who distributes all these gifts. </a:t>
            </a:r>
            <a:r>
              <a:rPr lang="en-US" sz="6000" dirty="0">
                <a:solidFill>
                  <a:srgbClr val="FF0000"/>
                </a:solidFill>
              </a:rPr>
              <a:t>He alone decides which gift each person should have</a:t>
            </a:r>
            <a:r>
              <a:rPr lang="en-US" sz="6000" dirty="0"/>
              <a:t>.</a:t>
            </a:r>
          </a:p>
        </p:txBody>
      </p:sp>
    </p:spTree>
    <p:extLst>
      <p:ext uri="{BB962C8B-B14F-4D97-AF65-F5344CB8AC3E}">
        <p14:creationId xmlns:p14="http://schemas.microsoft.com/office/powerpoint/2010/main" val="602072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1 Corinthians 12:12-18.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12 The human body has many parts, but the </a:t>
            </a:r>
            <a:r>
              <a:rPr lang="en-US" sz="6000" dirty="0">
                <a:solidFill>
                  <a:srgbClr val="FF0000"/>
                </a:solidFill>
              </a:rPr>
              <a:t>many parts make up one whole body</a:t>
            </a:r>
            <a:r>
              <a:rPr lang="en-US" sz="6000" dirty="0"/>
              <a:t>. So it is with the body of Christ. 13 Some of us are Jews, some are Gentiles</a:t>
            </a:r>
            <a:r>
              <a:rPr lang="en-US" sz="6000" dirty="0" smtClean="0"/>
              <a:t>, </a:t>
            </a:r>
            <a:r>
              <a:rPr lang="en-US" sz="6000" dirty="0"/>
              <a:t>some are slaves, and some are free. </a:t>
            </a:r>
          </a:p>
        </p:txBody>
      </p:sp>
    </p:spTree>
    <p:extLst>
      <p:ext uri="{BB962C8B-B14F-4D97-AF65-F5344CB8AC3E}">
        <p14:creationId xmlns:p14="http://schemas.microsoft.com/office/powerpoint/2010/main" val="602072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1 Corinthians 12:12-18.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t>But </a:t>
            </a:r>
            <a:r>
              <a:rPr lang="en-US" sz="6000" dirty="0"/>
              <a:t>we have </a:t>
            </a:r>
            <a:r>
              <a:rPr lang="en-US" sz="6000" dirty="0">
                <a:solidFill>
                  <a:srgbClr val="FF0000"/>
                </a:solidFill>
              </a:rPr>
              <a:t>all been baptized into one body by one Spirit</a:t>
            </a:r>
            <a:r>
              <a:rPr lang="en-US" sz="6000" dirty="0"/>
              <a:t>, and we all share the </a:t>
            </a:r>
            <a:r>
              <a:rPr lang="en-US" sz="6000" dirty="0">
                <a:solidFill>
                  <a:srgbClr val="FF0000"/>
                </a:solidFill>
              </a:rPr>
              <a:t>same </a:t>
            </a:r>
            <a:r>
              <a:rPr lang="en-US" sz="6000" dirty="0" smtClean="0">
                <a:solidFill>
                  <a:srgbClr val="FF0000"/>
                </a:solidFill>
              </a:rPr>
              <a:t>Spirit</a:t>
            </a:r>
            <a:r>
              <a:rPr lang="en-US" sz="6000" dirty="0" smtClean="0"/>
              <a:t>. 14 </a:t>
            </a:r>
            <a:r>
              <a:rPr lang="en-US" sz="6000" dirty="0"/>
              <a:t>Yes, the body has many different parts, not just one part. 15 If the foot says, “I am not a part of the body </a:t>
            </a:r>
            <a:r>
              <a:rPr lang="en-US" sz="6000" dirty="0" smtClean="0"/>
              <a:t>because</a:t>
            </a:r>
            <a:endParaRPr lang="en-US" sz="6000" dirty="0"/>
          </a:p>
        </p:txBody>
      </p:sp>
    </p:spTree>
    <p:extLst>
      <p:ext uri="{BB962C8B-B14F-4D97-AF65-F5344CB8AC3E}">
        <p14:creationId xmlns:p14="http://schemas.microsoft.com/office/powerpoint/2010/main" val="13094099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1 Corinthians 12:12-18.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t> I </a:t>
            </a:r>
            <a:r>
              <a:rPr lang="en-US" sz="6000" dirty="0"/>
              <a:t>am not an eye,” would that make it any less a part of the body? 17 If the whole body were an eye, how would you hear? Or if your whole body were an ear, how would you smell anything</a:t>
            </a:r>
            <a:r>
              <a:rPr lang="en-US" sz="6000" dirty="0" smtClean="0"/>
              <a:t>?</a:t>
            </a:r>
            <a:endParaRPr lang="en-US" sz="6000" dirty="0"/>
          </a:p>
        </p:txBody>
      </p:sp>
    </p:spTree>
    <p:extLst>
      <p:ext uri="{BB962C8B-B14F-4D97-AF65-F5344CB8AC3E}">
        <p14:creationId xmlns:p14="http://schemas.microsoft.com/office/powerpoint/2010/main" val="13094099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1 Corinthians 12:12-18.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t>18 </a:t>
            </a:r>
            <a:r>
              <a:rPr lang="en-US" sz="6000" dirty="0"/>
              <a:t>But our bodies have many parts, and God has put each part just where he wants it.</a:t>
            </a:r>
          </a:p>
        </p:txBody>
      </p:sp>
    </p:spTree>
    <p:extLst>
      <p:ext uri="{BB962C8B-B14F-4D97-AF65-F5344CB8AC3E}">
        <p14:creationId xmlns:p14="http://schemas.microsoft.com/office/powerpoint/2010/main" val="13094099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0723" y="2967335"/>
            <a:ext cx="11410560" cy="1200329"/>
          </a:xfrm>
          <a:prstGeom prst="rect">
            <a:avLst/>
          </a:prstGeom>
          <a:noFill/>
        </p:spPr>
        <p:txBody>
          <a:bodyPr wrap="none" lIns="91440" tIns="45720" rIns="91440" bIns="45720">
            <a:spAutoFit/>
          </a:bodyPr>
          <a:lstStyle/>
          <a:p>
            <a:pPr algn="ctr"/>
            <a:r>
              <a:rPr lang="en-US" sz="7200" b="1" dirty="0">
                <a:ln w="13462">
                  <a:solidFill>
                    <a:prstClr val="white"/>
                  </a:solidFill>
                  <a:prstDash val="solid"/>
                </a:ln>
                <a:solidFill>
                  <a:srgbClr val="002060"/>
                </a:solidFill>
                <a:effectLst>
                  <a:outerShdw dist="38100" dir="2700000" algn="bl" rotWithShape="0">
                    <a:srgbClr val="4472C4"/>
                  </a:outerShdw>
                </a:effectLst>
              </a:rPr>
              <a:t>Modern prophets and visions</a:t>
            </a:r>
          </a:p>
        </p:txBody>
      </p:sp>
      <p:sp>
        <p:nvSpPr>
          <p:cNvPr id="3" name="TextBox 2"/>
          <p:cNvSpPr txBox="1"/>
          <p:nvPr/>
        </p:nvSpPr>
        <p:spPr>
          <a:xfrm>
            <a:off x="2165741" y="1481047"/>
            <a:ext cx="8184035" cy="1200329"/>
          </a:xfrm>
          <a:prstGeom prst="rect">
            <a:avLst/>
          </a:prstGeom>
          <a:noFill/>
        </p:spPr>
        <p:txBody>
          <a:bodyPr wrap="none" rtlCol="0">
            <a:spAutoFit/>
          </a:bodyPr>
          <a:lstStyle/>
          <a:p>
            <a:r>
              <a:rPr lang="en-US" sz="7200" dirty="0" smtClean="0">
                <a:solidFill>
                  <a:srgbClr val="FF0000"/>
                </a:solidFill>
              </a:rPr>
              <a:t>Tonight’s Bible Study</a:t>
            </a:r>
            <a:r>
              <a:rPr lang="en-US" sz="7200" dirty="0">
                <a:solidFill>
                  <a:srgbClr val="FF0000"/>
                </a:solidFill>
              </a:rPr>
              <a:t>:</a:t>
            </a:r>
          </a:p>
        </p:txBody>
      </p:sp>
    </p:spTree>
    <p:extLst>
      <p:ext uri="{BB962C8B-B14F-4D97-AF65-F5344CB8AC3E}">
        <p14:creationId xmlns:p14="http://schemas.microsoft.com/office/powerpoint/2010/main" val="30071153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1 Samuel 9:9.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9 </a:t>
            </a:r>
            <a:r>
              <a:rPr lang="en-US" sz="6000" dirty="0" smtClean="0"/>
              <a:t>In </a:t>
            </a:r>
            <a:r>
              <a:rPr lang="en-US" sz="6000" dirty="0"/>
              <a:t>those days if people wanted a message from God, they would say, “</a:t>
            </a:r>
            <a:r>
              <a:rPr lang="en-US" sz="6000" dirty="0">
                <a:solidFill>
                  <a:srgbClr val="FF0000"/>
                </a:solidFill>
              </a:rPr>
              <a:t>Let’s go and ask the seer</a:t>
            </a:r>
            <a:r>
              <a:rPr lang="en-US" sz="6000" dirty="0"/>
              <a:t>,” for prophets used to be called seers</a:t>
            </a:r>
            <a:r>
              <a:rPr lang="en-US" sz="6000" dirty="0" smtClean="0"/>
              <a:t>.</a:t>
            </a:r>
            <a:endParaRPr lang="en-US" sz="6000" dirty="0"/>
          </a:p>
        </p:txBody>
      </p:sp>
    </p:spTree>
    <p:extLst>
      <p:ext uri="{BB962C8B-B14F-4D97-AF65-F5344CB8AC3E}">
        <p14:creationId xmlns:p14="http://schemas.microsoft.com/office/powerpoint/2010/main" val="6020729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Matthew 15:14.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14 so ignore them. They are blind guides leading the blind, and if one blind person guides another, they will both fall into a ditch.”</a:t>
            </a:r>
          </a:p>
        </p:txBody>
      </p:sp>
    </p:spTree>
    <p:extLst>
      <p:ext uri="{BB962C8B-B14F-4D97-AF65-F5344CB8AC3E}">
        <p14:creationId xmlns:p14="http://schemas.microsoft.com/office/powerpoint/2010/main" val="6020729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810" y="693683"/>
            <a:ext cx="9289514" cy="5743898"/>
          </a:xfrm>
          <a:prstGeom prst="rect">
            <a:avLst/>
          </a:prstGeom>
        </p:spPr>
      </p:pic>
    </p:spTree>
    <p:extLst>
      <p:ext uri="{BB962C8B-B14F-4D97-AF65-F5344CB8AC3E}">
        <p14:creationId xmlns:p14="http://schemas.microsoft.com/office/powerpoint/2010/main" val="360191815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Deuteronomy 13:1-5.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“Suppose </a:t>
            </a:r>
            <a:r>
              <a:rPr lang="en-US" sz="6000" dirty="0">
                <a:solidFill>
                  <a:srgbClr val="FF0000"/>
                </a:solidFill>
              </a:rPr>
              <a:t>there are prophets among you </a:t>
            </a:r>
            <a:r>
              <a:rPr lang="en-US" sz="6000" dirty="0"/>
              <a:t>or those who dream dreams about the future, and </a:t>
            </a:r>
            <a:r>
              <a:rPr lang="en-US" sz="6000" dirty="0">
                <a:solidFill>
                  <a:srgbClr val="FF0000"/>
                </a:solidFill>
              </a:rPr>
              <a:t>they promise you signs or miracles</a:t>
            </a:r>
            <a:r>
              <a:rPr lang="en-US" sz="6000" dirty="0"/>
              <a:t>, 2 and the predicted signs or miracles occur. If they then say, </a:t>
            </a:r>
          </a:p>
        </p:txBody>
      </p:sp>
    </p:spTree>
    <p:extLst>
      <p:ext uri="{BB962C8B-B14F-4D97-AF65-F5344CB8AC3E}">
        <p14:creationId xmlns:p14="http://schemas.microsoft.com/office/powerpoint/2010/main" val="6020729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Deuteronomy 13:1-5.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t>‘</a:t>
            </a:r>
            <a:r>
              <a:rPr lang="en-US" sz="6000" dirty="0">
                <a:solidFill>
                  <a:srgbClr val="FF0000"/>
                </a:solidFill>
              </a:rPr>
              <a:t>Come, let us worship other gods</a:t>
            </a:r>
            <a:r>
              <a:rPr lang="en-US" sz="6000" dirty="0"/>
              <a:t>’—gods you have not known before— 3 </a:t>
            </a:r>
            <a:r>
              <a:rPr lang="en-US" sz="6000" b="1" dirty="0">
                <a:solidFill>
                  <a:schemeClr val="accent1">
                    <a:lumMod val="75000"/>
                  </a:schemeClr>
                </a:solidFill>
              </a:rPr>
              <a:t>do not listen to them</a:t>
            </a:r>
            <a:r>
              <a:rPr lang="en-US" sz="6000" dirty="0"/>
              <a:t>. The Lord your God is testing you to see if you truly love him with all your heart and soul. 4 Serve only the </a:t>
            </a:r>
            <a:r>
              <a:rPr lang="en-US" sz="6000" dirty="0" smtClean="0"/>
              <a:t>Lord …</a:t>
            </a:r>
            <a:endParaRPr lang="en-US" sz="6000" dirty="0"/>
          </a:p>
        </p:txBody>
      </p:sp>
    </p:spTree>
    <p:extLst>
      <p:ext uri="{BB962C8B-B14F-4D97-AF65-F5344CB8AC3E}">
        <p14:creationId xmlns:p14="http://schemas.microsoft.com/office/powerpoint/2010/main" val="40078987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Deuteronomy 13:1-5.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t> your </a:t>
            </a:r>
            <a:r>
              <a:rPr lang="en-US" sz="6000" dirty="0"/>
              <a:t>God and fear him alone. Obey his commands, listen to his voice, and cling to him. 5 </a:t>
            </a:r>
            <a:r>
              <a:rPr lang="en-US" sz="6000" dirty="0">
                <a:solidFill>
                  <a:srgbClr val="FF0000"/>
                </a:solidFill>
              </a:rPr>
              <a:t>The false prophets or visionaries who try to lead you astray must be put to death</a:t>
            </a:r>
            <a:r>
              <a:rPr lang="en-US" sz="6000" dirty="0"/>
              <a:t>, for they encourage </a:t>
            </a:r>
            <a:r>
              <a:rPr lang="en-US" sz="6000" dirty="0" smtClean="0"/>
              <a:t>rebellion</a:t>
            </a:r>
            <a:endParaRPr lang="en-US" sz="6000" dirty="0"/>
          </a:p>
        </p:txBody>
      </p:sp>
    </p:spTree>
    <p:extLst>
      <p:ext uri="{BB962C8B-B14F-4D97-AF65-F5344CB8AC3E}">
        <p14:creationId xmlns:p14="http://schemas.microsoft.com/office/powerpoint/2010/main" val="400789879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Deuteronomy 13:1-5.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t> rebellion </a:t>
            </a:r>
            <a:r>
              <a:rPr lang="en-US" sz="6000" dirty="0"/>
              <a:t>against the Lord your God, who redeemed you from slavery and brought you out of the land of Egypt. Since they try to lead you astray from the way the Lord your God commanded you to live, </a:t>
            </a:r>
          </a:p>
        </p:txBody>
      </p:sp>
    </p:spTree>
    <p:extLst>
      <p:ext uri="{BB962C8B-B14F-4D97-AF65-F5344CB8AC3E}">
        <p14:creationId xmlns:p14="http://schemas.microsoft.com/office/powerpoint/2010/main" val="400789879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Deuteronomy 13:1-5.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t>  you </a:t>
            </a:r>
            <a:r>
              <a:rPr lang="en-US" sz="6000" dirty="0"/>
              <a:t>must put them to death. In this way you will purge the evil from among you.</a:t>
            </a:r>
          </a:p>
        </p:txBody>
      </p:sp>
    </p:spTree>
    <p:extLst>
      <p:ext uri="{BB962C8B-B14F-4D97-AF65-F5344CB8AC3E}">
        <p14:creationId xmlns:p14="http://schemas.microsoft.com/office/powerpoint/2010/main" val="400789879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16:14.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14 </a:t>
            </a:r>
            <a:r>
              <a:rPr lang="en-US" sz="6000" dirty="0">
                <a:solidFill>
                  <a:srgbClr val="FF0000"/>
                </a:solidFill>
              </a:rPr>
              <a:t>They are demonic spirits who work miracles </a:t>
            </a:r>
            <a:r>
              <a:rPr lang="en-US" sz="6000" dirty="0"/>
              <a:t>and go out to all the rulers of the world to gather them for battle against the Lord on that great judgment day of God the Almighty.</a:t>
            </a:r>
          </a:p>
        </p:txBody>
      </p:sp>
    </p:spTree>
    <p:extLst>
      <p:ext uri="{BB962C8B-B14F-4D97-AF65-F5344CB8AC3E}">
        <p14:creationId xmlns:p14="http://schemas.microsoft.com/office/powerpoint/2010/main" val="6020729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Numbers </a:t>
            </a:r>
            <a:r>
              <a:rPr lang="en-US" sz="6600" b="1" dirty="0" smtClean="0"/>
              <a:t>12:6.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6 And the Lord said to them, “Now listen to what I say</a:t>
            </a:r>
            <a:r>
              <a:rPr lang="en-US" sz="6000" dirty="0" smtClean="0"/>
              <a:t>: “</a:t>
            </a:r>
            <a:r>
              <a:rPr lang="en-US" sz="6000" dirty="0"/>
              <a:t>If there were prophets among you</a:t>
            </a:r>
            <a:r>
              <a:rPr lang="en-US" sz="6000" dirty="0" smtClean="0"/>
              <a:t>, </a:t>
            </a:r>
            <a:r>
              <a:rPr lang="en-US" sz="6000" dirty="0"/>
              <a:t>I, the Lord, would reveal myself </a:t>
            </a:r>
            <a:r>
              <a:rPr lang="en-US" sz="6000" dirty="0">
                <a:solidFill>
                  <a:srgbClr val="FF0000"/>
                </a:solidFill>
              </a:rPr>
              <a:t>in visions</a:t>
            </a:r>
            <a:r>
              <a:rPr lang="en-US" sz="6000" dirty="0" smtClean="0"/>
              <a:t>. </a:t>
            </a:r>
            <a:r>
              <a:rPr lang="en-US" sz="6000" dirty="0"/>
              <a:t>I would speak to them </a:t>
            </a:r>
            <a:r>
              <a:rPr lang="en-US" sz="6000" dirty="0">
                <a:solidFill>
                  <a:srgbClr val="FF0000"/>
                </a:solidFill>
              </a:rPr>
              <a:t>in dreams</a:t>
            </a:r>
            <a:r>
              <a:rPr lang="en-US" sz="6000" dirty="0"/>
              <a:t>.</a:t>
            </a:r>
          </a:p>
        </p:txBody>
      </p:sp>
    </p:spTree>
    <p:extLst>
      <p:ext uri="{BB962C8B-B14F-4D97-AF65-F5344CB8AC3E}">
        <p14:creationId xmlns:p14="http://schemas.microsoft.com/office/powerpoint/2010/main" val="602072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4726" y="331076"/>
            <a:ext cx="8874552" cy="6053958"/>
          </a:xfrm>
          <a:prstGeom prst="rect">
            <a:avLst/>
          </a:prstGeom>
        </p:spPr>
      </p:pic>
    </p:spTree>
    <p:extLst>
      <p:ext uri="{BB962C8B-B14F-4D97-AF65-F5344CB8AC3E}">
        <p14:creationId xmlns:p14="http://schemas.microsoft.com/office/powerpoint/2010/main" val="143175486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Numbers </a:t>
            </a:r>
            <a:r>
              <a:rPr lang="en-US" sz="6600" b="1" dirty="0" smtClean="0"/>
              <a:t>12:8.  (NLT)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I speak to him </a:t>
            </a:r>
            <a:r>
              <a:rPr lang="en-US" sz="6000" dirty="0">
                <a:solidFill>
                  <a:srgbClr val="FF0000"/>
                </a:solidFill>
              </a:rPr>
              <a:t>face to face</a:t>
            </a:r>
            <a:r>
              <a:rPr lang="en-US" sz="6000" dirty="0" smtClean="0"/>
              <a:t>, </a:t>
            </a:r>
            <a:r>
              <a:rPr lang="en-US" sz="6000" dirty="0"/>
              <a:t>clearly, and not in riddles</a:t>
            </a:r>
            <a:r>
              <a:rPr lang="en-US" sz="6000" dirty="0" smtClean="0"/>
              <a:t>! </a:t>
            </a:r>
            <a:r>
              <a:rPr lang="en-US" sz="6000" dirty="0"/>
              <a:t>He sees the Lord as he </a:t>
            </a:r>
            <a:r>
              <a:rPr lang="en-US" sz="6000" dirty="0" smtClean="0"/>
              <a:t>is. So </a:t>
            </a:r>
            <a:r>
              <a:rPr lang="en-US" sz="6000" dirty="0"/>
              <a:t>why were you not </a:t>
            </a:r>
            <a:r>
              <a:rPr lang="en-US" sz="6000" dirty="0" smtClean="0"/>
              <a:t>afraid </a:t>
            </a:r>
            <a:r>
              <a:rPr lang="en-US" sz="6000" dirty="0"/>
              <a:t>to criticize my servant Moses?” </a:t>
            </a:r>
          </a:p>
        </p:txBody>
      </p:sp>
    </p:spTree>
    <p:extLst>
      <p:ext uri="{BB962C8B-B14F-4D97-AF65-F5344CB8AC3E}">
        <p14:creationId xmlns:p14="http://schemas.microsoft.com/office/powerpoint/2010/main" val="6020729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Daniel 10:8.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8 So I was left there all alone to see this amazing vision. </a:t>
            </a:r>
            <a:r>
              <a:rPr lang="en-US" sz="6000" dirty="0">
                <a:solidFill>
                  <a:srgbClr val="FF0000"/>
                </a:solidFill>
              </a:rPr>
              <a:t>My strength left me, my face grew deathly pale, and I felt very weak.</a:t>
            </a:r>
          </a:p>
        </p:txBody>
      </p:sp>
    </p:spTree>
    <p:extLst>
      <p:ext uri="{BB962C8B-B14F-4D97-AF65-F5344CB8AC3E}">
        <p14:creationId xmlns:p14="http://schemas.microsoft.com/office/powerpoint/2010/main" val="6020729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Daniel </a:t>
            </a:r>
            <a:r>
              <a:rPr lang="en-US" sz="6600" b="1" dirty="0" smtClean="0"/>
              <a:t>10:18-19</a:t>
            </a:r>
            <a:r>
              <a:rPr lang="en-US" sz="6600" b="1" dirty="0"/>
              <a:t>.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18 Then the one who looked like a man touched me again, and </a:t>
            </a:r>
            <a:r>
              <a:rPr lang="en-US" sz="6000" dirty="0">
                <a:solidFill>
                  <a:srgbClr val="FF0000"/>
                </a:solidFill>
              </a:rPr>
              <a:t>I felt my strength returning</a:t>
            </a:r>
            <a:r>
              <a:rPr lang="en-US" sz="6000" dirty="0"/>
              <a:t>. 19 “Don’t be afraid,” he said, “for you are very precious to God. Peace! Be encouraged! Be strong</a:t>
            </a:r>
            <a:r>
              <a:rPr lang="en-US" sz="6000" dirty="0" smtClean="0"/>
              <a:t>!”</a:t>
            </a:r>
            <a:endParaRPr lang="en-US" sz="6000" dirty="0"/>
          </a:p>
        </p:txBody>
      </p:sp>
    </p:spTree>
    <p:extLst>
      <p:ext uri="{BB962C8B-B14F-4D97-AF65-F5344CB8AC3E}">
        <p14:creationId xmlns:p14="http://schemas.microsoft.com/office/powerpoint/2010/main" val="6020729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Daniel </a:t>
            </a:r>
            <a:r>
              <a:rPr lang="en-US" sz="6600" b="1" dirty="0" smtClean="0"/>
              <a:t>10:18-19</a:t>
            </a:r>
            <a:r>
              <a:rPr lang="en-US" sz="6600" b="1" dirty="0"/>
              <a:t>.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t> 19 As </a:t>
            </a:r>
            <a:r>
              <a:rPr lang="en-US" sz="6000" dirty="0"/>
              <a:t>he spoke these words to me, </a:t>
            </a:r>
            <a:r>
              <a:rPr lang="en-US" sz="6000" dirty="0">
                <a:solidFill>
                  <a:srgbClr val="FF0000"/>
                </a:solidFill>
              </a:rPr>
              <a:t>I suddenly felt stronger </a:t>
            </a:r>
            <a:r>
              <a:rPr lang="en-US" sz="6000" dirty="0"/>
              <a:t>and said to him, “Please speak to me, my lord, for you have strengthened me.” </a:t>
            </a:r>
          </a:p>
        </p:txBody>
      </p:sp>
    </p:spTree>
    <p:extLst>
      <p:ext uri="{BB962C8B-B14F-4D97-AF65-F5344CB8AC3E}">
        <p14:creationId xmlns:p14="http://schemas.microsoft.com/office/powerpoint/2010/main" val="374677820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Daniel 10:17.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17 How can someone like me, your servant, talk to you, my lord? My strength is gone, </a:t>
            </a:r>
            <a:r>
              <a:rPr lang="en-US" sz="6000" dirty="0">
                <a:solidFill>
                  <a:srgbClr val="FF0000"/>
                </a:solidFill>
              </a:rPr>
              <a:t>and I can hardly breathe</a:t>
            </a:r>
            <a:r>
              <a:rPr lang="en-US" sz="6000" dirty="0"/>
              <a:t>.”</a:t>
            </a:r>
          </a:p>
        </p:txBody>
      </p:sp>
    </p:spTree>
    <p:extLst>
      <p:ext uri="{BB962C8B-B14F-4D97-AF65-F5344CB8AC3E}">
        <p14:creationId xmlns:p14="http://schemas.microsoft.com/office/powerpoint/2010/main" val="6020729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Daniel 10:16.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5400" dirty="0"/>
              <a:t> 16 Then the one who looked like a </a:t>
            </a:r>
            <a:r>
              <a:rPr lang="en-US" sz="5400" dirty="0" smtClean="0"/>
              <a:t>man </a:t>
            </a:r>
            <a:r>
              <a:rPr lang="en-US" sz="5400" dirty="0"/>
              <a:t>touched my lips, and I opened my mouth and </a:t>
            </a:r>
            <a:r>
              <a:rPr lang="en-US" sz="5400" dirty="0">
                <a:solidFill>
                  <a:srgbClr val="FF0000"/>
                </a:solidFill>
              </a:rPr>
              <a:t>began to speak</a:t>
            </a:r>
            <a:r>
              <a:rPr lang="en-US" sz="5400" dirty="0"/>
              <a:t>. I said to the one standing in front of me, “I am filled with anguish because of the vision I have seen, my lord, and I am very weak.</a:t>
            </a:r>
          </a:p>
        </p:txBody>
      </p:sp>
    </p:spTree>
    <p:extLst>
      <p:ext uri="{BB962C8B-B14F-4D97-AF65-F5344CB8AC3E}">
        <p14:creationId xmlns:p14="http://schemas.microsoft.com/office/powerpoint/2010/main" val="6020729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Daniel 10:5-8.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5 I looked up and saw a man dressed in linen clothing, with a belt of pure gold around his waist. 6 His body looked like a precious gem. His face flashed like lightning, and his eyes flamed like torches. </a:t>
            </a:r>
          </a:p>
        </p:txBody>
      </p:sp>
    </p:spTree>
    <p:extLst>
      <p:ext uri="{BB962C8B-B14F-4D97-AF65-F5344CB8AC3E}">
        <p14:creationId xmlns:p14="http://schemas.microsoft.com/office/powerpoint/2010/main" val="6020729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Daniel 10:5-8.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t>His </a:t>
            </a:r>
            <a:r>
              <a:rPr lang="en-US" sz="6000" dirty="0"/>
              <a:t>arms and feet shone like polished bronze, and his voice roared like a vast multitude of </a:t>
            </a:r>
            <a:r>
              <a:rPr lang="en-US" sz="6000" dirty="0" smtClean="0"/>
              <a:t>people. 7 </a:t>
            </a:r>
            <a:r>
              <a:rPr lang="en-US" sz="6000" dirty="0"/>
              <a:t>Only I, Daniel, saw this vision. </a:t>
            </a:r>
            <a:r>
              <a:rPr lang="en-US" sz="6000" dirty="0">
                <a:solidFill>
                  <a:srgbClr val="FF0000"/>
                </a:solidFill>
              </a:rPr>
              <a:t>The men with me saw nothing</a:t>
            </a:r>
            <a:r>
              <a:rPr lang="en-US" sz="6000" dirty="0"/>
              <a:t>, but they were </a:t>
            </a:r>
            <a:r>
              <a:rPr lang="en-US" sz="6000" dirty="0" smtClean="0"/>
              <a:t>suddenly …</a:t>
            </a:r>
            <a:endParaRPr lang="en-US" sz="6000" dirty="0"/>
          </a:p>
        </p:txBody>
      </p:sp>
    </p:spTree>
    <p:extLst>
      <p:ext uri="{BB962C8B-B14F-4D97-AF65-F5344CB8AC3E}">
        <p14:creationId xmlns:p14="http://schemas.microsoft.com/office/powerpoint/2010/main" val="251394645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Daniel 10:5-8.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t> … </a:t>
            </a:r>
            <a:r>
              <a:rPr lang="en-US" sz="6000" dirty="0"/>
              <a:t>terrified and ran away to hide. 8 So I was left there all alone to see this amazing vision. My strength left me, my face grew deathly pale, and I felt very weak.</a:t>
            </a:r>
          </a:p>
        </p:txBody>
      </p:sp>
    </p:spTree>
    <p:extLst>
      <p:ext uri="{BB962C8B-B14F-4D97-AF65-F5344CB8AC3E}">
        <p14:creationId xmlns:p14="http://schemas.microsoft.com/office/powerpoint/2010/main" val="251394645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2 Corinthians 12:2-4.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was caught up to the third heaven fourteen years ago. Whether I was in my body or out of my body, I don’t know—only God knows. 3 Yes, only God knows whether I was in my body or outside my body. </a:t>
            </a:r>
          </a:p>
        </p:txBody>
      </p:sp>
    </p:spTree>
    <p:extLst>
      <p:ext uri="{BB962C8B-B14F-4D97-AF65-F5344CB8AC3E}">
        <p14:creationId xmlns:p14="http://schemas.microsoft.com/office/powerpoint/2010/main" val="602072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115" y="110359"/>
            <a:ext cx="7675835" cy="6463862"/>
          </a:xfrm>
          <a:prstGeom prst="rect">
            <a:avLst/>
          </a:prstGeom>
        </p:spPr>
      </p:pic>
    </p:spTree>
    <p:extLst>
      <p:ext uri="{BB962C8B-B14F-4D97-AF65-F5344CB8AC3E}">
        <p14:creationId xmlns:p14="http://schemas.microsoft.com/office/powerpoint/2010/main" val="387539144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2 Corinthians 12:2-4.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t> But </a:t>
            </a:r>
            <a:r>
              <a:rPr lang="en-US" sz="6000" dirty="0">
                <a:solidFill>
                  <a:srgbClr val="FF0000"/>
                </a:solidFill>
              </a:rPr>
              <a:t>I do know 4 that I was caught </a:t>
            </a:r>
            <a:r>
              <a:rPr lang="en-US" sz="6000" dirty="0" smtClean="0">
                <a:solidFill>
                  <a:srgbClr val="FF0000"/>
                </a:solidFill>
              </a:rPr>
              <a:t>up </a:t>
            </a:r>
            <a:r>
              <a:rPr lang="en-US" sz="6000" dirty="0">
                <a:solidFill>
                  <a:srgbClr val="FF0000"/>
                </a:solidFill>
              </a:rPr>
              <a:t>to paradise and heard things so astounding that they cannot be expressed in words</a:t>
            </a:r>
            <a:r>
              <a:rPr lang="en-US" sz="6000" dirty="0"/>
              <a:t>, things no human is allowed to tell.</a:t>
            </a:r>
          </a:p>
        </p:txBody>
      </p:sp>
    </p:spTree>
    <p:extLst>
      <p:ext uri="{BB962C8B-B14F-4D97-AF65-F5344CB8AC3E}">
        <p14:creationId xmlns:p14="http://schemas.microsoft.com/office/powerpoint/2010/main" val="421229005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Numbers 24:4.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the message of one who hears the words of God</a:t>
            </a:r>
            <a:r>
              <a:rPr lang="en-US" sz="6000" dirty="0" smtClean="0"/>
              <a:t>, </a:t>
            </a:r>
            <a:r>
              <a:rPr lang="en-US" sz="6000" dirty="0">
                <a:solidFill>
                  <a:srgbClr val="FF0000"/>
                </a:solidFill>
              </a:rPr>
              <a:t>who sees a vision from the Almighty</a:t>
            </a:r>
            <a:r>
              <a:rPr lang="en-US" sz="6000" dirty="0" smtClean="0"/>
              <a:t>, </a:t>
            </a:r>
            <a:r>
              <a:rPr lang="en-US" sz="6000" dirty="0"/>
              <a:t>who bows down with eyes wide open:</a:t>
            </a:r>
          </a:p>
        </p:txBody>
      </p:sp>
    </p:spTree>
    <p:extLst>
      <p:ext uri="{BB962C8B-B14F-4D97-AF65-F5344CB8AC3E}">
        <p14:creationId xmlns:p14="http://schemas.microsoft.com/office/powerpoint/2010/main" val="6020729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2 Chronicles 20:20.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4800" dirty="0"/>
              <a:t> 20 Early the next morning the army of Judah went out into the wilderness of </a:t>
            </a:r>
            <a:r>
              <a:rPr lang="en-US" sz="4800" dirty="0" err="1"/>
              <a:t>Tekoa</a:t>
            </a:r>
            <a:r>
              <a:rPr lang="en-US" sz="4800" dirty="0"/>
              <a:t>. On the way Jehoshaphat stopped and said, “Listen to me, all you people of Judah and Jerusalem! Believe in the Lord your God, and </a:t>
            </a:r>
            <a:r>
              <a:rPr lang="en-US" sz="4800" dirty="0">
                <a:solidFill>
                  <a:srgbClr val="FF0000"/>
                </a:solidFill>
              </a:rPr>
              <a:t>you will be able to stand firm</a:t>
            </a:r>
            <a:r>
              <a:rPr lang="en-US" sz="4800" dirty="0"/>
              <a:t>. Believe in his prophets, </a:t>
            </a:r>
            <a:r>
              <a:rPr lang="en-US" sz="4800" dirty="0">
                <a:solidFill>
                  <a:srgbClr val="FF0000"/>
                </a:solidFill>
              </a:rPr>
              <a:t>and you will succeed</a:t>
            </a:r>
            <a:r>
              <a:rPr lang="en-US" sz="4800" dirty="0"/>
              <a:t>.”</a:t>
            </a:r>
          </a:p>
        </p:txBody>
      </p:sp>
    </p:spTree>
    <p:extLst>
      <p:ext uri="{BB962C8B-B14F-4D97-AF65-F5344CB8AC3E}">
        <p14:creationId xmlns:p14="http://schemas.microsoft.com/office/powerpoint/2010/main" val="6020729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328" y="614855"/>
            <a:ext cx="9497324" cy="5400950"/>
          </a:xfrm>
          <a:prstGeom prst="rect">
            <a:avLst/>
          </a:prstGeom>
        </p:spPr>
      </p:pic>
    </p:spTree>
    <p:extLst>
      <p:ext uri="{BB962C8B-B14F-4D97-AF65-F5344CB8AC3E}">
        <p14:creationId xmlns:p14="http://schemas.microsoft.com/office/powerpoint/2010/main" val="141099892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1 Corinthians 14:22.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22 So you see that speaking in tongues is a sign, not for believers, but for unbelievers. </a:t>
            </a:r>
            <a:r>
              <a:rPr lang="en-US" sz="6000" dirty="0">
                <a:solidFill>
                  <a:srgbClr val="FF0000"/>
                </a:solidFill>
              </a:rPr>
              <a:t>Prophecy, however, is for the benefit of believers</a:t>
            </a:r>
            <a:r>
              <a:rPr lang="en-US" sz="6000" dirty="0"/>
              <a:t>, </a:t>
            </a:r>
            <a:r>
              <a:rPr lang="en-US" sz="6000" b="1" dirty="0"/>
              <a:t>not</a:t>
            </a:r>
            <a:r>
              <a:rPr lang="en-US" sz="6000" dirty="0"/>
              <a:t> unbelievers.</a:t>
            </a:r>
          </a:p>
        </p:txBody>
      </p:sp>
    </p:spTree>
    <p:extLst>
      <p:ext uri="{BB962C8B-B14F-4D97-AF65-F5344CB8AC3E}">
        <p14:creationId xmlns:p14="http://schemas.microsoft.com/office/powerpoint/2010/main" val="6020729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12:17.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17 And the dragon was angry at the woman and declared war against the rest of her children—all who keep God’s commandments and maintain their </a:t>
            </a:r>
            <a:r>
              <a:rPr lang="en-US" sz="6000" dirty="0">
                <a:solidFill>
                  <a:srgbClr val="FF0000"/>
                </a:solidFill>
              </a:rPr>
              <a:t>testimony for Jesus</a:t>
            </a:r>
            <a:r>
              <a:rPr lang="en-US" sz="6000" dirty="0"/>
              <a:t>.</a:t>
            </a:r>
          </a:p>
        </p:txBody>
      </p:sp>
    </p:spTree>
    <p:extLst>
      <p:ext uri="{BB962C8B-B14F-4D97-AF65-F5344CB8AC3E}">
        <p14:creationId xmlns:p14="http://schemas.microsoft.com/office/powerpoint/2010/main" val="6020729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Matthew 24:24.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24 For </a:t>
            </a:r>
            <a:r>
              <a:rPr lang="en-US" sz="6000" dirty="0">
                <a:solidFill>
                  <a:srgbClr val="FF0000"/>
                </a:solidFill>
              </a:rPr>
              <a:t>false messiahs and false prophets </a:t>
            </a:r>
            <a:r>
              <a:rPr lang="en-US" sz="6000" dirty="0"/>
              <a:t>will rise up and perform great signs and wonders so as to deceive, if possible, even God’s chosen ones.</a:t>
            </a:r>
          </a:p>
        </p:txBody>
      </p:sp>
    </p:spTree>
    <p:extLst>
      <p:ext uri="{BB962C8B-B14F-4D97-AF65-F5344CB8AC3E}">
        <p14:creationId xmlns:p14="http://schemas.microsoft.com/office/powerpoint/2010/main" val="6020729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Deuteronomy 18:9-12.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9 “When you enter the land the Lord your God is giving you, be very careful not to imitate the detestable customs of the nations living there. 10 For example, never </a:t>
            </a:r>
            <a:r>
              <a:rPr lang="en-US" sz="6000" dirty="0">
                <a:solidFill>
                  <a:srgbClr val="FF0000"/>
                </a:solidFill>
              </a:rPr>
              <a:t>sacrifice your son or daughter</a:t>
            </a:r>
            <a:r>
              <a:rPr lang="en-US" sz="6000" dirty="0"/>
              <a:t> as a </a:t>
            </a:r>
            <a:r>
              <a:rPr lang="en-US" sz="6000" dirty="0" smtClean="0"/>
              <a:t>burnt …</a:t>
            </a:r>
            <a:endParaRPr lang="en-US" sz="6000" dirty="0"/>
          </a:p>
        </p:txBody>
      </p:sp>
    </p:spTree>
    <p:extLst>
      <p:ext uri="{BB962C8B-B14F-4D97-AF65-F5344CB8AC3E}">
        <p14:creationId xmlns:p14="http://schemas.microsoft.com/office/powerpoint/2010/main" val="6020729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Deuteronomy 18:9-12.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t> offering. And </a:t>
            </a:r>
            <a:r>
              <a:rPr lang="en-US" sz="6000" dirty="0">
                <a:solidFill>
                  <a:srgbClr val="FF0000"/>
                </a:solidFill>
              </a:rPr>
              <a:t>do not let your people practice fortune-telling</a:t>
            </a:r>
            <a:r>
              <a:rPr lang="en-US" sz="6000" dirty="0"/>
              <a:t>, or use </a:t>
            </a:r>
            <a:r>
              <a:rPr lang="en-US" sz="6000" dirty="0">
                <a:solidFill>
                  <a:srgbClr val="FF0000"/>
                </a:solidFill>
              </a:rPr>
              <a:t>sorcery</a:t>
            </a:r>
            <a:r>
              <a:rPr lang="en-US" sz="6000" dirty="0"/>
              <a:t>, or </a:t>
            </a:r>
            <a:r>
              <a:rPr lang="en-US" sz="6000" dirty="0">
                <a:solidFill>
                  <a:srgbClr val="FF0000"/>
                </a:solidFill>
              </a:rPr>
              <a:t>interpret omens</a:t>
            </a:r>
            <a:r>
              <a:rPr lang="en-US" sz="6000" dirty="0"/>
              <a:t>, or engage in </a:t>
            </a:r>
            <a:r>
              <a:rPr lang="en-US" sz="6000" dirty="0">
                <a:solidFill>
                  <a:srgbClr val="FF0000"/>
                </a:solidFill>
              </a:rPr>
              <a:t>witchcraft</a:t>
            </a:r>
            <a:r>
              <a:rPr lang="en-US" sz="6000" dirty="0"/>
              <a:t>, 11 or </a:t>
            </a:r>
            <a:r>
              <a:rPr lang="en-US" sz="6000" dirty="0">
                <a:solidFill>
                  <a:srgbClr val="FF0000"/>
                </a:solidFill>
              </a:rPr>
              <a:t>cast spells,</a:t>
            </a:r>
            <a:r>
              <a:rPr lang="en-US" sz="6000" dirty="0"/>
              <a:t> or function as mediums or psychics, or </a:t>
            </a:r>
            <a:r>
              <a:rPr lang="en-US" sz="6000" dirty="0">
                <a:solidFill>
                  <a:srgbClr val="FF0000"/>
                </a:solidFill>
              </a:rPr>
              <a:t>call forth the </a:t>
            </a:r>
            <a:r>
              <a:rPr lang="en-US" sz="6000" dirty="0" smtClean="0">
                <a:solidFill>
                  <a:srgbClr val="FF0000"/>
                </a:solidFill>
              </a:rPr>
              <a:t>spirits </a:t>
            </a:r>
            <a:r>
              <a:rPr lang="en-US" sz="6000" dirty="0" smtClean="0"/>
              <a:t>…</a:t>
            </a:r>
            <a:endParaRPr lang="en-US" sz="6000" dirty="0"/>
          </a:p>
        </p:txBody>
      </p:sp>
    </p:spTree>
    <p:extLst>
      <p:ext uri="{BB962C8B-B14F-4D97-AF65-F5344CB8AC3E}">
        <p14:creationId xmlns:p14="http://schemas.microsoft.com/office/powerpoint/2010/main" val="96393830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Deuteronomy 18:9-12.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t> … </a:t>
            </a:r>
            <a:r>
              <a:rPr lang="en-US" sz="6000" dirty="0"/>
              <a:t>of the dead. 12 Anyone who does </a:t>
            </a:r>
            <a:r>
              <a:rPr lang="en-US" sz="6000" dirty="0">
                <a:solidFill>
                  <a:srgbClr val="FF0000"/>
                </a:solidFill>
              </a:rPr>
              <a:t>these things is detestable to the Lord</a:t>
            </a:r>
            <a:r>
              <a:rPr lang="en-US" sz="6000" dirty="0"/>
              <a:t>. It is because the other nations have done these detestable things that the Lord your God will drive them out ahead of you.</a:t>
            </a:r>
          </a:p>
        </p:txBody>
      </p:sp>
    </p:spTree>
    <p:extLst>
      <p:ext uri="{BB962C8B-B14F-4D97-AF65-F5344CB8AC3E}">
        <p14:creationId xmlns:p14="http://schemas.microsoft.com/office/powerpoint/2010/main" val="963938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8652" y="425670"/>
            <a:ext cx="7611496" cy="5982056"/>
          </a:xfrm>
          <a:prstGeom prst="rect">
            <a:avLst/>
          </a:prstGeom>
        </p:spPr>
      </p:pic>
    </p:spTree>
    <p:extLst>
      <p:ext uri="{BB962C8B-B14F-4D97-AF65-F5344CB8AC3E}">
        <p14:creationId xmlns:p14="http://schemas.microsoft.com/office/powerpoint/2010/main" val="387539144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22:15.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15 Outside the city are the dogs—the </a:t>
            </a:r>
            <a:r>
              <a:rPr lang="en-US" sz="6000" dirty="0">
                <a:solidFill>
                  <a:srgbClr val="FF0000"/>
                </a:solidFill>
              </a:rPr>
              <a:t>sorcerers</a:t>
            </a:r>
            <a:r>
              <a:rPr lang="en-US" sz="6000" dirty="0"/>
              <a:t>, the </a:t>
            </a:r>
            <a:r>
              <a:rPr lang="en-US" sz="6000" dirty="0">
                <a:solidFill>
                  <a:srgbClr val="FF0000"/>
                </a:solidFill>
              </a:rPr>
              <a:t>sexually immoral</a:t>
            </a:r>
            <a:r>
              <a:rPr lang="en-US" sz="6000" dirty="0"/>
              <a:t>, the </a:t>
            </a:r>
            <a:r>
              <a:rPr lang="en-US" sz="6000" dirty="0">
                <a:solidFill>
                  <a:srgbClr val="FF0000"/>
                </a:solidFill>
              </a:rPr>
              <a:t>murderers</a:t>
            </a:r>
            <a:r>
              <a:rPr lang="en-US" sz="6000" dirty="0"/>
              <a:t>, the idol </a:t>
            </a:r>
            <a:r>
              <a:rPr lang="en-US" sz="6000" dirty="0">
                <a:solidFill>
                  <a:srgbClr val="FF0000"/>
                </a:solidFill>
              </a:rPr>
              <a:t>worshipers</a:t>
            </a:r>
            <a:r>
              <a:rPr lang="en-US" sz="6000" dirty="0"/>
              <a:t>, and all who </a:t>
            </a:r>
            <a:r>
              <a:rPr lang="en-US" sz="6000" dirty="0">
                <a:solidFill>
                  <a:srgbClr val="FF0000"/>
                </a:solidFill>
              </a:rPr>
              <a:t>love to live a lie</a:t>
            </a:r>
            <a:r>
              <a:rPr lang="en-US" sz="6000" dirty="0"/>
              <a:t>.</a:t>
            </a:r>
          </a:p>
        </p:txBody>
      </p:sp>
    </p:spTree>
    <p:extLst>
      <p:ext uri="{BB962C8B-B14F-4D97-AF65-F5344CB8AC3E}">
        <p14:creationId xmlns:p14="http://schemas.microsoft.com/office/powerpoint/2010/main" val="250669827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21:8.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8 “But </a:t>
            </a:r>
            <a:r>
              <a:rPr lang="en-US" sz="6000" dirty="0">
                <a:solidFill>
                  <a:srgbClr val="FF0000"/>
                </a:solidFill>
              </a:rPr>
              <a:t>cowards, unbelievers, the corrupt, murderers, the immoral, those who practice witchcraft, idol worshipers, and all liar</a:t>
            </a:r>
            <a:r>
              <a:rPr lang="en-US" sz="6000" dirty="0"/>
              <a:t>s—their fate is in the fiery lake of burning sulfur. This is the second death.”</a:t>
            </a:r>
          </a:p>
        </p:txBody>
      </p:sp>
    </p:spTree>
    <p:extLst>
      <p:ext uri="{BB962C8B-B14F-4D97-AF65-F5344CB8AC3E}">
        <p14:creationId xmlns:p14="http://schemas.microsoft.com/office/powerpoint/2010/main" val="250669827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Luke 7:28-30.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28 I tell you, of all who have ever lived, none is greater than John. Yet even the least person in the Kingdom of God is greater than he is</a:t>
            </a:r>
            <a:r>
              <a:rPr lang="en-US" sz="6000" dirty="0" smtClean="0"/>
              <a:t>!” 29 </a:t>
            </a:r>
            <a:r>
              <a:rPr lang="en-US" sz="6000" dirty="0"/>
              <a:t>When they heard this, all the people—even the tax collectors</a:t>
            </a:r>
            <a:r>
              <a:rPr lang="en-US" sz="6000" dirty="0" smtClean="0"/>
              <a:t>—</a:t>
            </a:r>
            <a:endParaRPr lang="en-US" sz="6000" dirty="0"/>
          </a:p>
        </p:txBody>
      </p:sp>
    </p:spTree>
    <p:extLst>
      <p:ext uri="{BB962C8B-B14F-4D97-AF65-F5344CB8AC3E}">
        <p14:creationId xmlns:p14="http://schemas.microsoft.com/office/powerpoint/2010/main" val="250669827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Luke 7:28-30.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smtClean="0"/>
              <a:t> agreed </a:t>
            </a:r>
            <a:r>
              <a:rPr lang="en-US" sz="6000" dirty="0"/>
              <a:t>that God’s way was right</a:t>
            </a:r>
            <a:r>
              <a:rPr lang="en-US" sz="6000" dirty="0" smtClean="0"/>
              <a:t>, </a:t>
            </a:r>
            <a:r>
              <a:rPr lang="en-US" sz="6000" dirty="0"/>
              <a:t>for they had been baptized by John. 30 But the </a:t>
            </a:r>
            <a:r>
              <a:rPr lang="en-US" sz="6000" dirty="0">
                <a:solidFill>
                  <a:srgbClr val="FF0000"/>
                </a:solidFill>
              </a:rPr>
              <a:t>Pharisees and experts in religious law rejected God’s plan </a:t>
            </a:r>
            <a:r>
              <a:rPr lang="en-US" sz="6000" dirty="0"/>
              <a:t>for them, for they had refused John’s baptism</a:t>
            </a:r>
            <a:r>
              <a:rPr lang="en-US" sz="6000" dirty="0" smtClean="0"/>
              <a:t>.</a:t>
            </a:r>
            <a:endParaRPr lang="en-US" sz="6000" dirty="0"/>
          </a:p>
        </p:txBody>
      </p:sp>
    </p:spTree>
    <p:extLst>
      <p:ext uri="{BB962C8B-B14F-4D97-AF65-F5344CB8AC3E}">
        <p14:creationId xmlns:p14="http://schemas.microsoft.com/office/powerpoint/2010/main" val="144562452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1 Samuel 9:9.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9 </a:t>
            </a:r>
            <a:r>
              <a:rPr lang="en-US" sz="6000" dirty="0" smtClean="0"/>
              <a:t>In </a:t>
            </a:r>
            <a:r>
              <a:rPr lang="en-US" sz="6000" dirty="0"/>
              <a:t>those days if people wanted a message from God, they would say, “</a:t>
            </a:r>
            <a:r>
              <a:rPr lang="en-US" sz="6000" dirty="0">
                <a:solidFill>
                  <a:srgbClr val="FF0000"/>
                </a:solidFill>
              </a:rPr>
              <a:t>Let’s go and ask the seer</a:t>
            </a:r>
            <a:r>
              <a:rPr lang="en-US" sz="6000" dirty="0"/>
              <a:t>,” for prophets used to be called seers</a:t>
            </a:r>
            <a:r>
              <a:rPr lang="en-US" sz="6000" dirty="0" smtClean="0"/>
              <a:t>.</a:t>
            </a:r>
            <a:endParaRPr lang="en-US" sz="6000" dirty="0"/>
          </a:p>
        </p:txBody>
      </p:sp>
    </p:spTree>
    <p:extLst>
      <p:ext uri="{BB962C8B-B14F-4D97-AF65-F5344CB8AC3E}">
        <p14:creationId xmlns:p14="http://schemas.microsoft.com/office/powerpoint/2010/main" val="250669827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Ezekiel 4:1.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“And now, </a:t>
            </a:r>
            <a:r>
              <a:rPr lang="en-US" sz="6000" dirty="0">
                <a:solidFill>
                  <a:srgbClr val="FF0000"/>
                </a:solidFill>
              </a:rPr>
              <a:t>son of man</a:t>
            </a:r>
            <a:r>
              <a:rPr lang="en-US" sz="6000" dirty="0"/>
              <a:t>, take a large clay brick and set it down in front of you. Then draw a map of the city of Jerusalem on it.</a:t>
            </a:r>
          </a:p>
        </p:txBody>
      </p:sp>
    </p:spTree>
    <p:extLst>
      <p:ext uri="{BB962C8B-B14F-4D97-AF65-F5344CB8AC3E}">
        <p14:creationId xmlns:p14="http://schemas.microsoft.com/office/powerpoint/2010/main" val="250669827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Ezekiel 5:1.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6000" dirty="0"/>
              <a:t> “</a:t>
            </a:r>
            <a:r>
              <a:rPr lang="en-US" sz="6000" dirty="0">
                <a:solidFill>
                  <a:srgbClr val="FF0000"/>
                </a:solidFill>
              </a:rPr>
              <a:t>Son of man</a:t>
            </a:r>
            <a:r>
              <a:rPr lang="en-US" sz="6000" dirty="0"/>
              <a:t>, take a sharp sword and use it as a razor to shave your head and beard. Use a scale to weigh the hair into three equal parts.</a:t>
            </a:r>
          </a:p>
        </p:txBody>
      </p:sp>
    </p:spTree>
    <p:extLst>
      <p:ext uri="{BB962C8B-B14F-4D97-AF65-F5344CB8AC3E}">
        <p14:creationId xmlns:p14="http://schemas.microsoft.com/office/powerpoint/2010/main" val="250669827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2 Chronicles 16:7.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5400" dirty="0"/>
              <a:t> 7 At that time </a:t>
            </a:r>
            <a:r>
              <a:rPr lang="en-US" sz="5400" dirty="0" err="1">
                <a:solidFill>
                  <a:srgbClr val="FF0000"/>
                </a:solidFill>
              </a:rPr>
              <a:t>Hanani</a:t>
            </a:r>
            <a:r>
              <a:rPr lang="en-US" sz="5400" dirty="0">
                <a:solidFill>
                  <a:srgbClr val="FF0000"/>
                </a:solidFill>
              </a:rPr>
              <a:t> the seer </a:t>
            </a:r>
            <a:r>
              <a:rPr lang="en-US" sz="5400" dirty="0"/>
              <a:t>came to King </a:t>
            </a:r>
            <a:r>
              <a:rPr lang="en-US" sz="5400" dirty="0" err="1"/>
              <a:t>Asa</a:t>
            </a:r>
            <a:r>
              <a:rPr lang="en-US" sz="5400" dirty="0"/>
              <a:t> and told him, “Because you have put your trust in the king of Aram instead of in the Lord your God, you missed your chance to destroy the army of the king of Aram.</a:t>
            </a:r>
          </a:p>
        </p:txBody>
      </p:sp>
    </p:spTree>
    <p:extLst>
      <p:ext uri="{BB962C8B-B14F-4D97-AF65-F5344CB8AC3E}">
        <p14:creationId xmlns:p14="http://schemas.microsoft.com/office/powerpoint/2010/main" val="178852546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Malachi 3:1.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5400" dirty="0"/>
              <a:t> “Look! I am sending </a:t>
            </a:r>
            <a:r>
              <a:rPr lang="en-US" sz="5400" dirty="0">
                <a:solidFill>
                  <a:srgbClr val="FF0000"/>
                </a:solidFill>
              </a:rPr>
              <a:t>my messenger</a:t>
            </a:r>
            <a:r>
              <a:rPr lang="en-US" sz="5400" dirty="0"/>
              <a:t>, and he will prepare the way before me. Then the Lord you are seeking will suddenly come to his Temple. </a:t>
            </a:r>
            <a:r>
              <a:rPr lang="en-US" sz="5400" dirty="0">
                <a:solidFill>
                  <a:srgbClr val="FF0000"/>
                </a:solidFill>
              </a:rPr>
              <a:t>The messenger of the covenant</a:t>
            </a:r>
            <a:r>
              <a:rPr lang="en-US" sz="5400" dirty="0"/>
              <a:t>, whom you look for so eagerly, is surely coming,” says the Lord of Heaven’s Armies.</a:t>
            </a:r>
          </a:p>
        </p:txBody>
      </p:sp>
    </p:spTree>
    <p:extLst>
      <p:ext uri="{BB962C8B-B14F-4D97-AF65-F5344CB8AC3E}">
        <p14:creationId xmlns:p14="http://schemas.microsoft.com/office/powerpoint/2010/main" val="178852546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a:bodyPr>
          <a:lstStyle/>
          <a:p>
            <a:pPr algn="ctr"/>
            <a:r>
              <a:rPr lang="en-US" sz="6600" b="1" dirty="0"/>
              <a:t>Revelation 19:10.  </a:t>
            </a:r>
            <a:r>
              <a:rPr lang="en-US" sz="6600" b="1" dirty="0" smtClean="0"/>
              <a:t>(NLT)</a:t>
            </a:r>
            <a:endParaRPr lang="en-US" sz="6600" b="1" dirty="0"/>
          </a:p>
        </p:txBody>
      </p:sp>
      <p:sp>
        <p:nvSpPr>
          <p:cNvPr id="3" name="Content Placeholder 2"/>
          <p:cNvSpPr>
            <a:spLocks noGrp="1"/>
          </p:cNvSpPr>
          <p:nvPr>
            <p:ph idx="1"/>
          </p:nvPr>
        </p:nvSpPr>
        <p:spPr>
          <a:xfrm>
            <a:off x="234462" y="1690688"/>
            <a:ext cx="11723076" cy="4841117"/>
          </a:xfrm>
        </p:spPr>
        <p:txBody>
          <a:bodyPr>
            <a:noAutofit/>
          </a:bodyPr>
          <a:lstStyle/>
          <a:p>
            <a:r>
              <a:rPr lang="en-US" sz="4800" dirty="0"/>
              <a:t> 10 Then I fell down at his feet to worship him, but he said, “No, don’t worship me. I am a </a:t>
            </a:r>
            <a:r>
              <a:rPr lang="en-US" sz="4800" dirty="0">
                <a:solidFill>
                  <a:srgbClr val="FF0000"/>
                </a:solidFill>
              </a:rPr>
              <a:t>servant of God</a:t>
            </a:r>
            <a:r>
              <a:rPr lang="en-US" sz="4800" dirty="0"/>
              <a:t>, just like you and your </a:t>
            </a:r>
            <a:r>
              <a:rPr lang="en-US" sz="4800" b="1" dirty="0">
                <a:solidFill>
                  <a:schemeClr val="accent5">
                    <a:lumMod val="75000"/>
                  </a:schemeClr>
                </a:solidFill>
              </a:rPr>
              <a:t>brothers</a:t>
            </a:r>
            <a:r>
              <a:rPr lang="en-US" sz="4800" dirty="0"/>
              <a:t> and </a:t>
            </a:r>
            <a:r>
              <a:rPr lang="en-US" sz="4800" b="1" dirty="0" smtClean="0">
                <a:solidFill>
                  <a:schemeClr val="accent5">
                    <a:lumMod val="75000"/>
                  </a:schemeClr>
                </a:solidFill>
              </a:rPr>
              <a:t>sisters</a:t>
            </a:r>
            <a:r>
              <a:rPr lang="en-US" sz="4800" dirty="0" smtClean="0"/>
              <a:t> </a:t>
            </a:r>
            <a:r>
              <a:rPr lang="en-US" sz="4800" dirty="0">
                <a:solidFill>
                  <a:srgbClr val="FF0000"/>
                </a:solidFill>
              </a:rPr>
              <a:t>who testify about their faith in Jesus</a:t>
            </a:r>
            <a:r>
              <a:rPr lang="en-US" sz="4800" dirty="0"/>
              <a:t>. Worship only God. For the essence of prophecy is to give a clear witness for Jesus</a:t>
            </a:r>
            <a:r>
              <a:rPr lang="en-US" sz="4800" dirty="0" smtClean="0"/>
              <a:t>.”</a:t>
            </a:r>
            <a:endParaRPr lang="en-US" sz="4800" dirty="0"/>
          </a:p>
        </p:txBody>
      </p:sp>
    </p:spTree>
    <p:extLst>
      <p:ext uri="{BB962C8B-B14F-4D97-AF65-F5344CB8AC3E}">
        <p14:creationId xmlns:p14="http://schemas.microsoft.com/office/powerpoint/2010/main" val="17885254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9110</TotalTime>
  <Words>4334</Words>
  <Application>Microsoft Office PowerPoint</Application>
  <PresentationFormat>Custom</PresentationFormat>
  <Paragraphs>212</Paragraphs>
  <Slides>119</Slides>
  <Notes>1</Notes>
  <HiddenSlides>0</HiddenSlides>
  <MMClips>0</MMClips>
  <ScaleCrop>false</ScaleCrop>
  <HeadingPairs>
    <vt:vector size="4" baseType="variant">
      <vt:variant>
        <vt:lpstr>Theme</vt:lpstr>
      </vt:variant>
      <vt:variant>
        <vt:i4>1</vt:i4>
      </vt:variant>
      <vt:variant>
        <vt:lpstr>Slide Titles</vt:lpstr>
      </vt:variant>
      <vt:variant>
        <vt:i4>119</vt:i4>
      </vt:variant>
    </vt:vector>
  </HeadingPairs>
  <TitlesOfParts>
    <vt:vector size="120" baseType="lpstr">
      <vt:lpstr>Office Theme</vt:lpstr>
      <vt:lpstr>The study will begin at 7:30 PM</vt:lpstr>
      <vt:lpstr>Let us Pray and then start the Bible study..</vt:lpstr>
      <vt:lpstr>Let us start the Bible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First Lesson for Tonight:</vt:lpstr>
      <vt:lpstr>PowerPoint Presentation</vt:lpstr>
      <vt:lpstr>Revelation 1:1-4.  (NLT)</vt:lpstr>
      <vt:lpstr>Revelation 1:1-4.  (NLT)</vt:lpstr>
      <vt:lpstr>Revelation 1:1-4.  (NLT)</vt:lpstr>
      <vt:lpstr>Revelation 1:1-4.  (NLT)</vt:lpstr>
      <vt:lpstr>Amos 3:7.  (NLT)</vt:lpstr>
      <vt:lpstr>2 Peter 1:21.  (NLT)</vt:lpstr>
      <vt:lpstr>Judges 4:4-5.  (NLT)</vt:lpstr>
      <vt:lpstr>Joel 2:28-31.  (NLT)</vt:lpstr>
      <vt:lpstr>Joel 2:28-31.  (NLT)</vt:lpstr>
      <vt:lpstr>Joel 2:28-31.  (NLT)</vt:lpstr>
      <vt:lpstr>PowerPoint Presentation</vt:lpstr>
      <vt:lpstr>Ephesians 4:7, 8.  (NLT)</vt:lpstr>
      <vt:lpstr>Ephesians 4:11.  (NLT)</vt:lpstr>
      <vt:lpstr>Ephesians 4:12.  (NLT)</vt:lpstr>
      <vt:lpstr>Ephesians 4:13.  (NLT)</vt:lpstr>
      <vt:lpstr>PowerPoint Presentation</vt:lpstr>
      <vt:lpstr>Ephesians 4:14.  (NLT)</vt:lpstr>
      <vt:lpstr>1 Corinthians 1:6.  (NLT)</vt:lpstr>
      <vt:lpstr>Revelation 12:17 .  (NLT)</vt:lpstr>
      <vt:lpstr>Revelation 19:10.  (NLT)</vt:lpstr>
      <vt:lpstr>PowerPoint Presentation</vt:lpstr>
      <vt:lpstr>1 Thessalonians 5:20-21.  (NLT)</vt:lpstr>
      <vt:lpstr>Isaiah 8:19-20.  (NLT)</vt:lpstr>
      <vt:lpstr>Isaiah 8:19-20.  (NLT)</vt:lpstr>
      <vt:lpstr>2 Peter 1:20-21.  (NLT)</vt:lpstr>
      <vt:lpstr>Isaiah 58:1.  (NLT)</vt:lpstr>
      <vt:lpstr>Isaiah 24:20-21.  (NLT)</vt:lpstr>
      <vt:lpstr>Revelation 14:6-7.  (NLT)</vt:lpstr>
      <vt:lpstr>Revelation 14:6-7.  (NLT)</vt:lpstr>
      <vt:lpstr>1 Corinthians 14:3.  (NLT)</vt:lpstr>
      <vt:lpstr>1 John 4:1-3.  (NLT)</vt:lpstr>
      <vt:lpstr>1 John 4:1-3.  (NLT)</vt:lpstr>
      <vt:lpstr>1 John 4:1-3.  (NLT)</vt:lpstr>
      <vt:lpstr>Matthew 7:15-20.  (NLT)</vt:lpstr>
      <vt:lpstr>Matthew 7:15-20.  (NLT)</vt:lpstr>
      <vt:lpstr>Matthew 7:15-20.  (NLT)</vt:lpstr>
      <vt:lpstr>Deuteronomy 18:9-12.  (NLT)</vt:lpstr>
      <vt:lpstr>Deuteronomy 18:9-12.  (NLT)</vt:lpstr>
      <vt:lpstr>Deuteronomy 18:9-12.  (NLT)</vt:lpstr>
      <vt:lpstr>1 Corinthians 12:1.  (NLT)</vt:lpstr>
      <vt:lpstr>1 Corinthians 12:11.  (NLT)</vt:lpstr>
      <vt:lpstr>1 Corinthians 12:12-18.  (NLT)</vt:lpstr>
      <vt:lpstr>1 Corinthians 12:12-18.  (NLT)</vt:lpstr>
      <vt:lpstr>1 Corinthians 12:12-18.  (NLT)</vt:lpstr>
      <vt:lpstr>1 Corinthians 12:12-18.  (NLT)</vt:lpstr>
      <vt:lpstr>1 Samuel 9:9.  (NLT)</vt:lpstr>
      <vt:lpstr>Matthew 15:14.  (NLT)</vt:lpstr>
      <vt:lpstr>PowerPoint Presentation</vt:lpstr>
      <vt:lpstr>Deuteronomy 13:1-5.  (NLT)</vt:lpstr>
      <vt:lpstr>Deuteronomy 13:1-5.  (NLT)</vt:lpstr>
      <vt:lpstr>Deuteronomy 13:1-5.  (NLT)</vt:lpstr>
      <vt:lpstr>Deuteronomy 13:1-5.  (NLT)</vt:lpstr>
      <vt:lpstr>Deuteronomy 13:1-5.  (NLT)</vt:lpstr>
      <vt:lpstr>Revelation 16:14.  (NLT)</vt:lpstr>
      <vt:lpstr>Numbers 12:6.  (NLT)</vt:lpstr>
      <vt:lpstr>Numbers 12:8.  (NLT)</vt:lpstr>
      <vt:lpstr>Daniel 10:8.  (NLT)</vt:lpstr>
      <vt:lpstr>Daniel 10:18-19.  (NLT)</vt:lpstr>
      <vt:lpstr>Daniel 10:18-19.  (NLT)</vt:lpstr>
      <vt:lpstr>Daniel 10:17.  (NLT)</vt:lpstr>
      <vt:lpstr>Daniel 10:16.  (NLT)</vt:lpstr>
      <vt:lpstr>Daniel 10:5-8.  (NLT)</vt:lpstr>
      <vt:lpstr>Daniel 10:5-8.  (NLT)</vt:lpstr>
      <vt:lpstr>Daniel 10:5-8.  (NLT)</vt:lpstr>
      <vt:lpstr>2 Corinthians 12:2-4.  (NLT)</vt:lpstr>
      <vt:lpstr>2 Corinthians 12:2-4.  (NLT)</vt:lpstr>
      <vt:lpstr>Numbers 24:4.  (NLT)</vt:lpstr>
      <vt:lpstr>2 Chronicles 20:20.  (NLT)</vt:lpstr>
      <vt:lpstr>PowerPoint Presentation</vt:lpstr>
      <vt:lpstr>1 Corinthians 14:22.  (NLT)</vt:lpstr>
      <vt:lpstr>Revelation 12:17.  (NLT)</vt:lpstr>
      <vt:lpstr>Matthew 24:24.  (NLT)</vt:lpstr>
      <vt:lpstr>Deuteronomy 18:9-12.  (NLT)</vt:lpstr>
      <vt:lpstr>Deuteronomy 18:9-12.  (NLT)</vt:lpstr>
      <vt:lpstr>Deuteronomy 18:9-12.  (NLT)</vt:lpstr>
      <vt:lpstr>Revelation 22:15.  (NLT)</vt:lpstr>
      <vt:lpstr>Revelation 21:8.  (NLT)</vt:lpstr>
      <vt:lpstr>Luke 7:28-30.  (NLT)</vt:lpstr>
      <vt:lpstr>Luke 7:28-30.  (NLT)</vt:lpstr>
      <vt:lpstr>1 Samuel 9:9.  (NLT)</vt:lpstr>
      <vt:lpstr>Ezekiel 4:1.  (NLT)</vt:lpstr>
      <vt:lpstr>Ezekiel 5:1.  (NLT)</vt:lpstr>
      <vt:lpstr>2 Chronicles 16:7.  (NLT)</vt:lpstr>
      <vt:lpstr>Malachi 3:1.  (NLT)</vt:lpstr>
      <vt:lpstr>Revelation 19:10.  (NLT)</vt:lpstr>
      <vt:lpstr>Revelation 22:9.  (NLT)</vt:lpstr>
      <vt:lpstr>1 Chronicles 6:49.  (NLT)</vt:lpstr>
      <vt:lpstr>1 Chronicles 6:49.  (NLT)</vt:lpstr>
      <vt:lpstr>2 Kings 4:21-22.  (NLT)</vt:lpstr>
      <vt:lpstr>Ezekiel 3:17.  (NLT)</vt:lpstr>
      <vt:lpstr>Matthew 3:3.  (NLT)</vt:lpstr>
      <vt:lpstr>American Preachers</vt:lpstr>
      <vt:lpstr>Test of a True Prophet of God</vt:lpstr>
      <vt:lpstr>Ellen G. White</vt:lpstr>
      <vt:lpstr>PowerPoint Presentation</vt:lpstr>
      <vt:lpstr>Ellen G. White</vt:lpstr>
      <vt:lpstr>Ellen G. White</vt:lpstr>
      <vt:lpstr>Ellen G. White</vt:lpstr>
      <vt:lpstr>Ellen G. White</vt:lpstr>
      <vt:lpstr>Ellen G. White</vt:lpstr>
      <vt:lpstr>Seventh-day Adventist Church Movements</vt:lpstr>
      <vt:lpstr>Impact on the World Since 1863</vt:lpstr>
      <vt:lpstr>END  -  I am ready to answer any question you may have.</vt:lpstr>
      <vt:lpstr>Let us Pray to close the Bible study.</vt:lpstr>
      <vt:lpstr>Don’t Be Afraid to Follow Jesus!  “If you love Him, keep His commandments”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carlfost@yahoo.com</dc:creator>
  <cp:lastModifiedBy>HP</cp:lastModifiedBy>
  <cp:revision>606</cp:revision>
  <dcterms:created xsi:type="dcterms:W3CDTF">2018-04-10T16:16:30Z</dcterms:created>
  <dcterms:modified xsi:type="dcterms:W3CDTF">2018-11-03T01:17:05Z</dcterms:modified>
</cp:coreProperties>
</file>