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36" r:id="rId2"/>
    <p:sldId id="341" r:id="rId3"/>
    <p:sldId id="436" r:id="rId4"/>
    <p:sldId id="534" r:id="rId5"/>
    <p:sldId id="1112" r:id="rId6"/>
    <p:sldId id="1111" r:id="rId7"/>
    <p:sldId id="633" r:id="rId8"/>
    <p:sldId id="869" r:id="rId9"/>
    <p:sldId id="1148" r:id="rId10"/>
    <p:sldId id="1149" r:id="rId11"/>
    <p:sldId id="1150" r:id="rId12"/>
    <p:sldId id="871" r:id="rId13"/>
    <p:sldId id="1151" r:id="rId14"/>
    <p:sldId id="1093" r:id="rId15"/>
    <p:sldId id="1114" r:id="rId16"/>
    <p:sldId id="1115" r:id="rId17"/>
    <p:sldId id="1152" r:id="rId18"/>
    <p:sldId id="1153" r:id="rId19"/>
    <p:sldId id="1116" r:id="rId20"/>
    <p:sldId id="1117" r:id="rId21"/>
    <p:sldId id="1118" r:id="rId22"/>
    <p:sldId id="1154" r:id="rId23"/>
    <p:sldId id="1119" r:id="rId24"/>
    <p:sldId id="1155" r:id="rId25"/>
    <p:sldId id="1156" r:id="rId26"/>
    <p:sldId id="1120" r:id="rId27"/>
    <p:sldId id="1121" r:id="rId28"/>
    <p:sldId id="1122" r:id="rId29"/>
    <p:sldId id="1123" r:id="rId30"/>
    <p:sldId id="1124" r:id="rId31"/>
    <p:sldId id="1157" r:id="rId32"/>
    <p:sldId id="1125" r:id="rId33"/>
    <p:sldId id="1158" r:id="rId34"/>
    <p:sldId id="1159" r:id="rId35"/>
    <p:sldId id="1126" r:id="rId36"/>
    <p:sldId id="1160" r:id="rId37"/>
    <p:sldId id="1127" r:id="rId38"/>
    <p:sldId id="1161" r:id="rId39"/>
    <p:sldId id="1162" r:id="rId40"/>
    <p:sldId id="1128" r:id="rId41"/>
    <p:sldId id="1129" r:id="rId42"/>
    <p:sldId id="1130" r:id="rId43"/>
    <p:sldId id="1163" r:id="rId44"/>
    <p:sldId id="1164" r:id="rId45"/>
    <p:sldId id="1165" r:id="rId46"/>
    <p:sldId id="1131" r:id="rId47"/>
    <p:sldId id="1132" r:id="rId48"/>
    <p:sldId id="1166" r:id="rId49"/>
    <p:sldId id="1133" r:id="rId50"/>
    <p:sldId id="1134" r:id="rId51"/>
    <p:sldId id="1135" r:id="rId52"/>
    <p:sldId id="1137" r:id="rId53"/>
    <p:sldId id="1167" r:id="rId54"/>
    <p:sldId id="1138" r:id="rId55"/>
    <p:sldId id="1139" r:id="rId56"/>
    <p:sldId id="1173" r:id="rId57"/>
    <p:sldId id="1174" r:id="rId58"/>
    <p:sldId id="1168" r:id="rId59"/>
    <p:sldId id="1140" r:id="rId60"/>
    <p:sldId id="1141" r:id="rId61"/>
    <p:sldId id="1142" r:id="rId62"/>
    <p:sldId id="1169" r:id="rId63"/>
    <p:sldId id="1143" r:id="rId64"/>
    <p:sldId id="1144" r:id="rId65"/>
    <p:sldId id="1145" r:id="rId66"/>
    <p:sldId id="1171" r:id="rId67"/>
    <p:sldId id="1172" r:id="rId68"/>
    <p:sldId id="1146" r:id="rId69"/>
    <p:sldId id="477" r:id="rId70"/>
    <p:sldId id="483" r:id="rId71"/>
    <p:sldId id="400"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956" autoAdjust="0"/>
    <p:restoredTop sz="94660"/>
  </p:normalViewPr>
  <p:slideViewPr>
    <p:cSldViewPr snapToGrid="0">
      <p:cViewPr varScale="1">
        <p:scale>
          <a:sx n="51" d="100"/>
          <a:sy n="51" d="100"/>
        </p:scale>
        <p:origin x="-90" y="-378"/>
      </p:cViewPr>
      <p:guideLst>
        <p:guide orient="horz" pos="2160"/>
        <p:guide pos="3840"/>
      </p:guideLst>
    </p:cSldViewPr>
  </p:slideViewPr>
  <p:notesTextViewPr>
    <p:cViewPr>
      <p:scale>
        <a:sx n="1" d="1"/>
        <a:sy n="1" d="1"/>
      </p:scale>
      <p:origin x="0" y="0"/>
    </p:cViewPr>
  </p:notesTextViewPr>
  <p:sorterViewPr>
    <p:cViewPr varScale="1">
      <p:scale>
        <a:sx n="1" d="1"/>
        <a:sy n="1" d="1"/>
      </p:scale>
      <p:origin x="0" y="-256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7DE61-79A5-4B4C-BD06-8C11335EBD8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BCAA7-B383-41F5-9705-3E06B7F9A15B}" type="slidenum">
              <a:rPr lang="en-US" smtClean="0"/>
              <a:t>‹#›</a:t>
            </a:fld>
            <a:endParaRPr lang="en-US"/>
          </a:p>
        </p:txBody>
      </p:sp>
    </p:spTree>
    <p:extLst>
      <p:ext uri="{BB962C8B-B14F-4D97-AF65-F5344CB8AC3E}">
        <p14:creationId xmlns:p14="http://schemas.microsoft.com/office/powerpoint/2010/main" val="160226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518" y="627166"/>
            <a:ext cx="8252386" cy="5995323"/>
          </a:xfrm>
          <a:prstGeom prst="rect">
            <a:avLst/>
          </a:prstGeom>
        </p:spPr>
      </p:pic>
    </p:spTree>
    <p:extLst>
      <p:ext uri="{BB962C8B-B14F-4D97-AF65-F5344CB8AC3E}">
        <p14:creationId xmlns:p14="http://schemas.microsoft.com/office/powerpoint/2010/main" val="3054243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19" y="579987"/>
            <a:ext cx="7758771" cy="5743806"/>
          </a:xfrm>
          <a:prstGeom prst="rect">
            <a:avLst/>
          </a:prstGeom>
        </p:spPr>
      </p:pic>
    </p:spTree>
    <p:extLst>
      <p:ext uri="{BB962C8B-B14F-4D97-AF65-F5344CB8AC3E}">
        <p14:creationId xmlns:p14="http://schemas.microsoft.com/office/powerpoint/2010/main" val="2743348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658"/>
          </a:xfrm>
        </p:spPr>
        <p:txBody>
          <a:bodyPr>
            <a:noAutofit/>
          </a:bodyPr>
          <a:lstStyle/>
          <a:p>
            <a:pPr algn="ctr"/>
            <a:r>
              <a:rPr lang="en-US" sz="8000" b="1" dirty="0" smtClean="0"/>
              <a:t>The first lesson for tonight:</a:t>
            </a:r>
            <a:endParaRPr lang="en-US" sz="8000" b="1" dirty="0"/>
          </a:p>
        </p:txBody>
      </p:sp>
    </p:spTree>
    <p:extLst>
      <p:ext uri="{BB962C8B-B14F-4D97-AF65-F5344CB8AC3E}">
        <p14:creationId xmlns:p14="http://schemas.microsoft.com/office/powerpoint/2010/main" val="4003817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528" y="420477"/>
            <a:ext cx="7874099" cy="5861830"/>
          </a:xfrm>
          <a:prstGeom prst="rect">
            <a:avLst/>
          </a:prstGeom>
        </p:spPr>
      </p:pic>
    </p:spTree>
    <p:extLst>
      <p:ext uri="{BB962C8B-B14F-4D97-AF65-F5344CB8AC3E}">
        <p14:creationId xmlns:p14="http://schemas.microsoft.com/office/powerpoint/2010/main" val="2770722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1:18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I am the living one. I died, but look—I am alive forever and ever! And </a:t>
            </a:r>
            <a:r>
              <a:rPr lang="en-US" sz="6000" dirty="0">
                <a:solidFill>
                  <a:srgbClr val="FF0000"/>
                </a:solidFill>
              </a:rPr>
              <a:t>I hold the keys of death and the </a:t>
            </a:r>
            <a:r>
              <a:rPr lang="en-US" sz="6000" dirty="0" smtClean="0">
                <a:solidFill>
                  <a:srgbClr val="FF0000"/>
                </a:solidFill>
              </a:rPr>
              <a:t>grave</a:t>
            </a:r>
            <a:r>
              <a:rPr lang="en-US" sz="6000" dirty="0" smtClean="0"/>
              <a:t>.</a:t>
            </a:r>
            <a:endParaRPr lang="en-US" sz="6000" dirty="0"/>
          </a:p>
        </p:txBody>
      </p:sp>
    </p:spTree>
    <p:extLst>
      <p:ext uri="{BB962C8B-B14F-4D97-AF65-F5344CB8AC3E}">
        <p14:creationId xmlns:p14="http://schemas.microsoft.com/office/powerpoint/2010/main" val="2539118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and from Jesus Christ. He is the faithful witness to these things, </a:t>
            </a:r>
            <a:r>
              <a:rPr lang="en-US" sz="5400" dirty="0">
                <a:solidFill>
                  <a:srgbClr val="FF0000"/>
                </a:solidFill>
              </a:rPr>
              <a:t>the first to rise from the dead</a:t>
            </a:r>
            <a:r>
              <a:rPr lang="en-US" sz="5400" dirty="0"/>
              <a:t>, and the ruler of all the kings of the </a:t>
            </a:r>
            <a:r>
              <a:rPr lang="en-US" sz="5400" dirty="0" smtClean="0"/>
              <a:t>world. All </a:t>
            </a:r>
            <a:r>
              <a:rPr lang="en-US" sz="5400" dirty="0"/>
              <a:t>glory to him who loves us and has freed us from our sins by shedding his blood for us.</a:t>
            </a:r>
          </a:p>
        </p:txBody>
      </p:sp>
    </p:spTree>
    <p:extLst>
      <p:ext uri="{BB962C8B-B14F-4D97-AF65-F5344CB8AC3E}">
        <p14:creationId xmlns:p14="http://schemas.microsoft.com/office/powerpoint/2010/main" val="1981917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15:20-22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600" dirty="0"/>
              <a:t>But in fact, Christ has been raised from the dead. He is the first of a great harvest of all who have died.</a:t>
            </a:r>
          </a:p>
          <a:p>
            <a:endParaRPr lang="en-US" sz="6600" dirty="0"/>
          </a:p>
        </p:txBody>
      </p:sp>
    </p:spTree>
    <p:extLst>
      <p:ext uri="{BB962C8B-B14F-4D97-AF65-F5344CB8AC3E}">
        <p14:creationId xmlns:p14="http://schemas.microsoft.com/office/powerpoint/2010/main" val="1574150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15:20-22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600" dirty="0" smtClean="0"/>
              <a:t>21 </a:t>
            </a:r>
            <a:r>
              <a:rPr lang="en-US" sz="6600" dirty="0"/>
              <a:t>So you see, just as death came into the world through a man, now the resurrection from the dead has begun through another man. </a:t>
            </a:r>
          </a:p>
        </p:txBody>
      </p:sp>
    </p:spTree>
    <p:extLst>
      <p:ext uri="{BB962C8B-B14F-4D97-AF65-F5344CB8AC3E}">
        <p14:creationId xmlns:p14="http://schemas.microsoft.com/office/powerpoint/2010/main" val="1683347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15:20-22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600" dirty="0" smtClean="0"/>
              <a:t>22 </a:t>
            </a:r>
            <a:r>
              <a:rPr lang="en-US" sz="6600" dirty="0"/>
              <a:t>Just as everyone dies because we all belong to Adam, </a:t>
            </a:r>
            <a:r>
              <a:rPr lang="en-US" sz="6600" dirty="0">
                <a:solidFill>
                  <a:srgbClr val="FF0000"/>
                </a:solidFill>
              </a:rPr>
              <a:t>everyone who belongs to Christ will be given new life.</a:t>
            </a:r>
          </a:p>
        </p:txBody>
      </p:sp>
    </p:spTree>
    <p:extLst>
      <p:ext uri="{BB962C8B-B14F-4D97-AF65-F5344CB8AC3E}">
        <p14:creationId xmlns:p14="http://schemas.microsoft.com/office/powerpoint/2010/main" val="3043959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Genesis 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Then the Lord God formed the man from the dust of the ground. </a:t>
            </a:r>
            <a:r>
              <a:rPr lang="en-US" sz="6000" dirty="0">
                <a:solidFill>
                  <a:srgbClr val="FF0000"/>
                </a:solidFill>
              </a:rPr>
              <a:t>He breathed the breath of life into the man’s nostrils</a:t>
            </a:r>
            <a:r>
              <a:rPr lang="en-US" sz="6000" dirty="0"/>
              <a:t>, and the man became a living person.</a:t>
            </a:r>
          </a:p>
        </p:txBody>
      </p:sp>
    </p:spTree>
    <p:extLst>
      <p:ext uri="{BB962C8B-B14F-4D97-AF65-F5344CB8AC3E}">
        <p14:creationId xmlns:p14="http://schemas.microsoft.com/office/powerpoint/2010/main" val="3787317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Ecclesiastes 12:7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600" dirty="0"/>
              <a:t>For then </a:t>
            </a:r>
            <a:r>
              <a:rPr lang="en-US" sz="6600" dirty="0">
                <a:solidFill>
                  <a:srgbClr val="FF0000"/>
                </a:solidFill>
              </a:rPr>
              <a:t>the dust will return to the earth</a:t>
            </a:r>
            <a:r>
              <a:rPr lang="en-US" sz="6600" dirty="0"/>
              <a:t>, and the </a:t>
            </a:r>
            <a:r>
              <a:rPr lang="en-US" sz="6600" dirty="0">
                <a:solidFill>
                  <a:srgbClr val="FF0000"/>
                </a:solidFill>
              </a:rPr>
              <a:t>spirit will return to God </a:t>
            </a:r>
            <a:r>
              <a:rPr lang="en-US" sz="6600" dirty="0"/>
              <a:t>who gave it.</a:t>
            </a:r>
          </a:p>
        </p:txBody>
      </p:sp>
    </p:spTree>
    <p:extLst>
      <p:ext uri="{BB962C8B-B14F-4D97-AF65-F5344CB8AC3E}">
        <p14:creationId xmlns:p14="http://schemas.microsoft.com/office/powerpoint/2010/main" val="3490051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James 2:26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7200" dirty="0"/>
              <a:t>Just as the body is dead without </a:t>
            </a:r>
            <a:r>
              <a:rPr lang="en-US" sz="7200" dirty="0">
                <a:solidFill>
                  <a:srgbClr val="FF0000"/>
                </a:solidFill>
              </a:rPr>
              <a:t>breath</a:t>
            </a:r>
            <a:r>
              <a:rPr lang="en-US" sz="7200" dirty="0" smtClean="0"/>
              <a:t>, </a:t>
            </a:r>
            <a:r>
              <a:rPr lang="en-US" sz="7200" dirty="0"/>
              <a:t>so also faith is dead without good works.</a:t>
            </a:r>
          </a:p>
        </p:txBody>
      </p:sp>
    </p:spTree>
    <p:extLst>
      <p:ext uri="{BB962C8B-B14F-4D97-AF65-F5344CB8AC3E}">
        <p14:creationId xmlns:p14="http://schemas.microsoft.com/office/powerpoint/2010/main" val="2407466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Genesis 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Then the Lord God formed the man from the dust of the ground. He breathed the breath of life into the man’s nostrils, and </a:t>
            </a:r>
            <a:r>
              <a:rPr lang="en-US" sz="6000" dirty="0">
                <a:solidFill>
                  <a:srgbClr val="FF0000"/>
                </a:solidFill>
              </a:rPr>
              <a:t>the man became a living person</a:t>
            </a:r>
            <a:r>
              <a:rPr lang="en-US" sz="6000" dirty="0"/>
              <a:t>.</a:t>
            </a:r>
          </a:p>
        </p:txBody>
      </p:sp>
    </p:spTree>
    <p:extLst>
      <p:ext uri="{BB962C8B-B14F-4D97-AF65-F5344CB8AC3E}">
        <p14:creationId xmlns:p14="http://schemas.microsoft.com/office/powerpoint/2010/main" val="297218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a:t>
            </a:r>
            <a:r>
              <a:rPr lang="en-US" sz="6600" b="1" dirty="0" smtClean="0"/>
              <a:t>18:4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For all people are mine to judge—both parents and children alike. And this is my rule: </a:t>
            </a:r>
            <a:r>
              <a:rPr lang="en-US" sz="6000" dirty="0">
                <a:solidFill>
                  <a:srgbClr val="FF0000"/>
                </a:solidFill>
              </a:rPr>
              <a:t>The person who sins is the one who will die</a:t>
            </a:r>
            <a:r>
              <a:rPr lang="en-US" sz="6000" dirty="0"/>
              <a:t>.</a:t>
            </a:r>
          </a:p>
        </p:txBody>
      </p:sp>
    </p:spTree>
    <p:extLst>
      <p:ext uri="{BB962C8B-B14F-4D97-AF65-F5344CB8AC3E}">
        <p14:creationId xmlns:p14="http://schemas.microsoft.com/office/powerpoint/2010/main" val="3550278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a:t>
            </a:r>
            <a:r>
              <a:rPr lang="en-US" sz="6600" b="1" dirty="0" smtClean="0"/>
              <a:t>18:20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 </a:t>
            </a:r>
            <a:r>
              <a:rPr lang="en-US" sz="4800" dirty="0">
                <a:solidFill>
                  <a:srgbClr val="FF0000"/>
                </a:solidFill>
              </a:rPr>
              <a:t>The person who sins is the one who will die.</a:t>
            </a:r>
            <a:r>
              <a:rPr lang="en-US" sz="4800" dirty="0"/>
              <a:t> The child will not be punished for the parent’s sins, and the parent will not be punished for the child’s sins. Righteous people will be rewarded for their own righteous behavior, and wicked people will be punished for their own wickedness.</a:t>
            </a:r>
          </a:p>
        </p:txBody>
      </p:sp>
    </p:spTree>
    <p:extLst>
      <p:ext uri="{BB962C8B-B14F-4D97-AF65-F5344CB8AC3E}">
        <p14:creationId xmlns:p14="http://schemas.microsoft.com/office/powerpoint/2010/main" val="2021199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a:t>
            </a:r>
            <a:r>
              <a:rPr lang="en-US" sz="6600" b="1" dirty="0" smtClean="0"/>
              <a:t>18:4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For all people are mine to judge—both parents and children alike. And this is my rule: </a:t>
            </a:r>
            <a:r>
              <a:rPr lang="en-US" sz="6000" dirty="0">
                <a:solidFill>
                  <a:srgbClr val="FF0000"/>
                </a:solidFill>
              </a:rPr>
              <a:t>The person who sins is the one who will die</a:t>
            </a:r>
            <a:r>
              <a:rPr lang="en-US" sz="6000" dirty="0"/>
              <a:t>.</a:t>
            </a:r>
          </a:p>
        </p:txBody>
      </p:sp>
    </p:spTree>
    <p:extLst>
      <p:ext uri="{BB962C8B-B14F-4D97-AF65-F5344CB8AC3E}">
        <p14:creationId xmlns:p14="http://schemas.microsoft.com/office/powerpoint/2010/main" val="825971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Psalm </a:t>
            </a:r>
            <a:r>
              <a:rPr lang="en-US" sz="6600" b="1" dirty="0" smtClean="0"/>
              <a:t>104:29-30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29 But if you turn away from them, they panic</a:t>
            </a:r>
            <a:r>
              <a:rPr lang="en-US" sz="6000" dirty="0" smtClean="0"/>
              <a:t>. </a:t>
            </a:r>
            <a:r>
              <a:rPr lang="en-US" sz="6000" dirty="0"/>
              <a:t>When you take away their breath</a:t>
            </a:r>
            <a:r>
              <a:rPr lang="en-US" sz="6000" dirty="0" smtClean="0"/>
              <a:t>, </a:t>
            </a:r>
            <a:r>
              <a:rPr lang="en-US" sz="6000" dirty="0">
                <a:solidFill>
                  <a:srgbClr val="FF0000"/>
                </a:solidFill>
              </a:rPr>
              <a:t>they die and turn again to </a:t>
            </a:r>
            <a:r>
              <a:rPr lang="en-US" sz="6000" dirty="0" smtClean="0">
                <a:solidFill>
                  <a:srgbClr val="FF0000"/>
                </a:solidFill>
              </a:rPr>
              <a:t>dust</a:t>
            </a:r>
            <a:r>
              <a:rPr lang="en-US" sz="6000" dirty="0" smtClean="0"/>
              <a:t>. 30 </a:t>
            </a:r>
            <a:r>
              <a:rPr lang="en-US" sz="6000" dirty="0"/>
              <a:t>When you give them your breath</a:t>
            </a:r>
            <a:r>
              <a:rPr lang="en-US" sz="6000" dirty="0" smtClean="0"/>
              <a:t>, </a:t>
            </a:r>
            <a:r>
              <a:rPr lang="en-US" sz="6000" dirty="0"/>
              <a:t>life is created</a:t>
            </a:r>
            <a:r>
              <a:rPr lang="en-US" sz="6000" dirty="0" smtClean="0"/>
              <a:t>, </a:t>
            </a:r>
            <a:r>
              <a:rPr lang="en-US" sz="6000" dirty="0"/>
              <a:t>and you renew the face of the earth.</a:t>
            </a:r>
          </a:p>
        </p:txBody>
      </p:sp>
    </p:spTree>
    <p:extLst>
      <p:ext uri="{BB962C8B-B14F-4D97-AF65-F5344CB8AC3E}">
        <p14:creationId xmlns:p14="http://schemas.microsoft.com/office/powerpoint/2010/main" val="1254278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Job 21:32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7200" dirty="0"/>
              <a:t>When </a:t>
            </a:r>
            <a:r>
              <a:rPr lang="en-US" sz="7200" dirty="0">
                <a:solidFill>
                  <a:srgbClr val="FF0000"/>
                </a:solidFill>
              </a:rPr>
              <a:t>they are carried to the grave</a:t>
            </a:r>
            <a:r>
              <a:rPr lang="en-US" sz="7200" dirty="0" smtClean="0"/>
              <a:t>, </a:t>
            </a:r>
            <a:r>
              <a:rPr lang="en-US" sz="7200" dirty="0"/>
              <a:t>an honor guard keeps watch at their tomb.</a:t>
            </a:r>
          </a:p>
        </p:txBody>
      </p:sp>
    </p:spTree>
    <p:extLst>
      <p:ext uri="{BB962C8B-B14F-4D97-AF65-F5344CB8AC3E}">
        <p14:creationId xmlns:p14="http://schemas.microsoft.com/office/powerpoint/2010/main" val="3578033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a:t>
            </a:r>
            <a:r>
              <a:rPr lang="en-US" sz="6600" b="1" dirty="0" smtClean="0"/>
              <a:t>5:28-29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smtClean="0"/>
              <a:t>28 Don’t </a:t>
            </a:r>
            <a:r>
              <a:rPr lang="en-US" sz="4800" dirty="0"/>
              <a:t>be so surprised! Indeed, the time is coming when </a:t>
            </a:r>
            <a:r>
              <a:rPr lang="en-US" sz="4800" dirty="0">
                <a:solidFill>
                  <a:srgbClr val="FF0000"/>
                </a:solidFill>
              </a:rPr>
              <a:t>all the dead in their graves </a:t>
            </a:r>
            <a:r>
              <a:rPr lang="en-US" sz="4800" dirty="0"/>
              <a:t>will hear the voice of God’s Son, 29 and they will rise again. Those who have done good will rise to experience eternal life, and those who have continued in evil will rise to experience judgment.</a:t>
            </a:r>
          </a:p>
        </p:txBody>
      </p:sp>
    </p:spTree>
    <p:extLst>
      <p:ext uri="{BB962C8B-B14F-4D97-AF65-F5344CB8AC3E}">
        <p14:creationId xmlns:p14="http://schemas.microsoft.com/office/powerpoint/2010/main" val="1312494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Psalm 146:4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7200" dirty="0"/>
              <a:t>When they breathe their last, they return to the earth</a:t>
            </a:r>
            <a:r>
              <a:rPr lang="en-US" sz="7200" dirty="0" smtClean="0"/>
              <a:t>, </a:t>
            </a:r>
            <a:r>
              <a:rPr lang="en-US" sz="7200" dirty="0"/>
              <a:t>and </a:t>
            </a:r>
            <a:r>
              <a:rPr lang="en-US" sz="7200" dirty="0">
                <a:solidFill>
                  <a:srgbClr val="FF0000"/>
                </a:solidFill>
              </a:rPr>
              <a:t>all their plans die with them</a:t>
            </a:r>
            <a:r>
              <a:rPr lang="en-US" sz="7200" dirty="0"/>
              <a:t>.</a:t>
            </a:r>
          </a:p>
        </p:txBody>
      </p:sp>
    </p:spTree>
    <p:extLst>
      <p:ext uri="{BB962C8B-B14F-4D97-AF65-F5344CB8AC3E}">
        <p14:creationId xmlns:p14="http://schemas.microsoft.com/office/powerpoint/2010/main" val="3116131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Job </a:t>
            </a:r>
            <a:r>
              <a:rPr lang="en-US" sz="6600" b="1" dirty="0" smtClean="0"/>
              <a:t>14:12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people are laid to rest and do not rise again</a:t>
            </a:r>
            <a:r>
              <a:rPr lang="en-US" sz="6000" dirty="0" smtClean="0"/>
              <a:t>. </a:t>
            </a:r>
            <a:r>
              <a:rPr lang="en-US" sz="6000" dirty="0"/>
              <a:t>Until the heavens are no more, </a:t>
            </a:r>
            <a:r>
              <a:rPr lang="en-US" sz="6000" dirty="0">
                <a:solidFill>
                  <a:srgbClr val="FF0000"/>
                </a:solidFill>
              </a:rPr>
              <a:t>they will not wake </a:t>
            </a:r>
            <a:r>
              <a:rPr lang="en-US" sz="6000" dirty="0" smtClean="0">
                <a:solidFill>
                  <a:srgbClr val="FF0000"/>
                </a:solidFill>
              </a:rPr>
              <a:t>up </a:t>
            </a:r>
            <a:r>
              <a:rPr lang="en-US" sz="6000" dirty="0"/>
              <a:t>nor be roused from their sleep.</a:t>
            </a:r>
          </a:p>
        </p:txBody>
      </p:sp>
    </p:spTree>
    <p:extLst>
      <p:ext uri="{BB962C8B-B14F-4D97-AF65-F5344CB8AC3E}">
        <p14:creationId xmlns:p14="http://schemas.microsoft.com/office/powerpoint/2010/main" val="2367229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Job </a:t>
            </a:r>
            <a:r>
              <a:rPr lang="en-US" sz="6600" b="1" dirty="0" smtClean="0"/>
              <a:t>14:21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7200" dirty="0">
                <a:solidFill>
                  <a:srgbClr val="FF0000"/>
                </a:solidFill>
              </a:rPr>
              <a:t>They never know </a:t>
            </a:r>
            <a:r>
              <a:rPr lang="en-US" sz="7200" dirty="0"/>
              <a:t>if their children grow up in </a:t>
            </a:r>
            <a:r>
              <a:rPr lang="en-US" sz="7200" dirty="0" smtClean="0"/>
              <a:t>honor </a:t>
            </a:r>
            <a:r>
              <a:rPr lang="en-US" sz="7200" dirty="0"/>
              <a:t>or sink to insignificance.</a:t>
            </a:r>
          </a:p>
        </p:txBody>
      </p:sp>
    </p:spTree>
    <p:extLst>
      <p:ext uri="{BB962C8B-B14F-4D97-AF65-F5344CB8AC3E}">
        <p14:creationId xmlns:p14="http://schemas.microsoft.com/office/powerpoint/2010/main" val="2430901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Ecclesiastes </a:t>
            </a:r>
            <a:r>
              <a:rPr lang="en-US" sz="6600" b="1" dirty="0" smtClean="0"/>
              <a:t>9:5-6  (NLT)</a:t>
            </a:r>
            <a:endParaRPr lang="en-US" sz="6600" b="1" dirty="0"/>
          </a:p>
        </p:txBody>
      </p:sp>
      <p:sp>
        <p:nvSpPr>
          <p:cNvPr id="3" name="Content Placeholder 2"/>
          <p:cNvSpPr>
            <a:spLocks noGrp="1"/>
          </p:cNvSpPr>
          <p:nvPr>
            <p:ph idx="1"/>
          </p:nvPr>
        </p:nvSpPr>
        <p:spPr>
          <a:xfrm>
            <a:off x="234462" y="1690688"/>
            <a:ext cx="11723076" cy="5167312"/>
          </a:xfrm>
        </p:spPr>
        <p:txBody>
          <a:bodyPr>
            <a:noAutofit/>
          </a:bodyPr>
          <a:lstStyle/>
          <a:p>
            <a:r>
              <a:rPr lang="en-US" sz="5400" dirty="0" smtClean="0"/>
              <a:t>5 The </a:t>
            </a:r>
            <a:r>
              <a:rPr lang="en-US" sz="5400" dirty="0"/>
              <a:t>living at least know they will die, but </a:t>
            </a:r>
            <a:r>
              <a:rPr lang="en-US" sz="5400" dirty="0">
                <a:solidFill>
                  <a:srgbClr val="FF0000"/>
                </a:solidFill>
              </a:rPr>
              <a:t>the dead know nothing</a:t>
            </a:r>
            <a:r>
              <a:rPr lang="en-US" sz="5400" dirty="0"/>
              <a:t>. They have no further reward, nor are they remembered. 6 Whatever they did in their lifetime—loving, hating, envying—is all long gone. They no longer play a part in anything here on earth.</a:t>
            </a:r>
          </a:p>
        </p:txBody>
      </p:sp>
    </p:spTree>
    <p:extLst>
      <p:ext uri="{BB962C8B-B14F-4D97-AF65-F5344CB8AC3E}">
        <p14:creationId xmlns:p14="http://schemas.microsoft.com/office/powerpoint/2010/main" val="2822089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Ecclesiastes </a:t>
            </a:r>
            <a:r>
              <a:rPr lang="en-US" sz="6600" b="1" dirty="0" smtClean="0"/>
              <a:t>9:10  (NLT)</a:t>
            </a:r>
            <a:endParaRPr lang="en-US" sz="6600" b="1" dirty="0"/>
          </a:p>
        </p:txBody>
      </p:sp>
      <p:sp>
        <p:nvSpPr>
          <p:cNvPr id="3" name="Content Placeholder 2"/>
          <p:cNvSpPr>
            <a:spLocks noGrp="1"/>
          </p:cNvSpPr>
          <p:nvPr>
            <p:ph idx="1"/>
          </p:nvPr>
        </p:nvSpPr>
        <p:spPr>
          <a:xfrm>
            <a:off x="234462" y="1690688"/>
            <a:ext cx="11723076" cy="5167312"/>
          </a:xfrm>
        </p:spPr>
        <p:txBody>
          <a:bodyPr>
            <a:noAutofit/>
          </a:bodyPr>
          <a:lstStyle/>
          <a:p>
            <a:r>
              <a:rPr lang="en-US" sz="6000" dirty="0"/>
              <a:t>Whatever you do, do well. For when you go to the grave</a:t>
            </a:r>
            <a:r>
              <a:rPr lang="en-US" sz="6000" dirty="0" smtClean="0"/>
              <a:t>, </a:t>
            </a:r>
            <a:r>
              <a:rPr lang="en-US" sz="6000" dirty="0">
                <a:solidFill>
                  <a:srgbClr val="FF0000"/>
                </a:solidFill>
              </a:rPr>
              <a:t>there will be no work or planning or knowledge or wisdom.</a:t>
            </a:r>
          </a:p>
        </p:txBody>
      </p:sp>
    </p:spTree>
    <p:extLst>
      <p:ext uri="{BB962C8B-B14F-4D97-AF65-F5344CB8AC3E}">
        <p14:creationId xmlns:p14="http://schemas.microsoft.com/office/powerpoint/2010/main" val="4226686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290" y="518816"/>
            <a:ext cx="8200362" cy="5788491"/>
          </a:xfrm>
          <a:prstGeom prst="rect">
            <a:avLst/>
          </a:prstGeom>
        </p:spPr>
      </p:pic>
    </p:spTree>
    <p:extLst>
      <p:ext uri="{BB962C8B-B14F-4D97-AF65-F5344CB8AC3E}">
        <p14:creationId xmlns:p14="http://schemas.microsoft.com/office/powerpoint/2010/main" val="3517759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15:20, 23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600" dirty="0"/>
              <a:t>20 But in fact, Christ has been raised from the dead. He is the first of a great harvest of all who have died.</a:t>
            </a:r>
          </a:p>
        </p:txBody>
      </p:sp>
    </p:spTree>
    <p:extLst>
      <p:ext uri="{BB962C8B-B14F-4D97-AF65-F5344CB8AC3E}">
        <p14:creationId xmlns:p14="http://schemas.microsoft.com/office/powerpoint/2010/main" val="326504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15:20, 23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600" dirty="0"/>
              <a:t>23 But there is an order to this resurrection: Christ was raised as the first of the harvest; then </a:t>
            </a:r>
            <a:r>
              <a:rPr lang="en-US" sz="6600" dirty="0">
                <a:solidFill>
                  <a:srgbClr val="FF0000"/>
                </a:solidFill>
              </a:rPr>
              <a:t>all who belong to Christ will be raised when he comes back</a:t>
            </a:r>
            <a:r>
              <a:rPr lang="en-US" sz="6600" dirty="0"/>
              <a:t>.</a:t>
            </a:r>
          </a:p>
        </p:txBody>
      </p:sp>
    </p:spTree>
    <p:extLst>
      <p:ext uri="{BB962C8B-B14F-4D97-AF65-F5344CB8AC3E}">
        <p14:creationId xmlns:p14="http://schemas.microsoft.com/office/powerpoint/2010/main" val="2949300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4:15-17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15 We tell you this directly from the Lord: We who are still living when the Lord returns will not meet him ahead of those who have </a:t>
            </a:r>
            <a:r>
              <a:rPr lang="en-US" sz="6000" dirty="0" smtClean="0"/>
              <a:t>died</a:t>
            </a:r>
            <a:endParaRPr lang="en-US" sz="6000" dirty="0"/>
          </a:p>
        </p:txBody>
      </p:sp>
    </p:spTree>
    <p:extLst>
      <p:ext uri="{BB962C8B-B14F-4D97-AF65-F5344CB8AC3E}">
        <p14:creationId xmlns:p14="http://schemas.microsoft.com/office/powerpoint/2010/main" val="265899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4:15-17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smtClean="0"/>
              <a:t>16 </a:t>
            </a:r>
            <a:r>
              <a:rPr lang="en-US" sz="5400" dirty="0"/>
              <a:t>For the Lord himself will come down from heaven with a commanding shout, with the voice of the archangel, and with the trumpet call of God. First, </a:t>
            </a:r>
            <a:r>
              <a:rPr lang="en-US" sz="5400" dirty="0">
                <a:solidFill>
                  <a:srgbClr val="FF0000"/>
                </a:solidFill>
              </a:rPr>
              <a:t>the believers who have </a:t>
            </a:r>
            <a:r>
              <a:rPr lang="en-US" sz="5400" dirty="0" smtClean="0">
                <a:solidFill>
                  <a:srgbClr val="FF0000"/>
                </a:solidFill>
              </a:rPr>
              <a:t>died </a:t>
            </a:r>
            <a:r>
              <a:rPr lang="en-US" sz="5400" dirty="0">
                <a:solidFill>
                  <a:srgbClr val="FF0000"/>
                </a:solidFill>
              </a:rPr>
              <a:t>will rise from their graves.</a:t>
            </a:r>
            <a:r>
              <a:rPr lang="en-US" sz="5400" dirty="0"/>
              <a:t> </a:t>
            </a:r>
          </a:p>
        </p:txBody>
      </p:sp>
    </p:spTree>
    <p:extLst>
      <p:ext uri="{BB962C8B-B14F-4D97-AF65-F5344CB8AC3E}">
        <p14:creationId xmlns:p14="http://schemas.microsoft.com/office/powerpoint/2010/main" val="3313873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4:15-17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17 </a:t>
            </a:r>
            <a:r>
              <a:rPr lang="en-US" sz="6000" dirty="0"/>
              <a:t>Then, together with them, we who are still alive and remain on the earth </a:t>
            </a:r>
            <a:r>
              <a:rPr lang="en-US" sz="6000" dirty="0">
                <a:solidFill>
                  <a:srgbClr val="FF0000"/>
                </a:solidFill>
              </a:rPr>
              <a:t>will be caught up in the clouds to meet the Lord in the air</a:t>
            </a:r>
            <a:r>
              <a:rPr lang="en-US" sz="6000" dirty="0"/>
              <a:t>. Then we will be with the Lord forever.</a:t>
            </a:r>
          </a:p>
        </p:txBody>
      </p:sp>
    </p:spTree>
    <p:extLst>
      <p:ext uri="{BB962C8B-B14F-4D97-AF65-F5344CB8AC3E}">
        <p14:creationId xmlns:p14="http://schemas.microsoft.com/office/powerpoint/2010/main" val="291580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7396" y="1408024"/>
            <a:ext cx="9291261" cy="830997"/>
          </a:xfrm>
          <a:prstGeom prst="rect">
            <a:avLst/>
          </a:prstGeom>
          <a:noFill/>
        </p:spPr>
        <p:txBody>
          <a:bodyPr wrap="none" rtlCol="0">
            <a:spAutoFit/>
          </a:bodyPr>
          <a:lstStyle/>
          <a:p>
            <a:r>
              <a:rPr lang="en-US" sz="4800" dirty="0" smtClean="0">
                <a:solidFill>
                  <a:srgbClr val="FF0000"/>
                </a:solidFill>
              </a:rPr>
              <a:t>Last Week</a:t>
            </a:r>
            <a:r>
              <a:rPr lang="en-US" sz="4800" dirty="0" smtClean="0"/>
              <a:t> Bible Study, we looked at:</a:t>
            </a:r>
            <a:endParaRPr lang="en-US" sz="4800" dirty="0"/>
          </a:p>
        </p:txBody>
      </p:sp>
      <p:sp>
        <p:nvSpPr>
          <p:cNvPr id="4" name="Rectangle 3"/>
          <p:cNvSpPr/>
          <p:nvPr/>
        </p:nvSpPr>
        <p:spPr>
          <a:xfrm>
            <a:off x="2787041" y="2967335"/>
            <a:ext cx="6617902" cy="2308324"/>
          </a:xfrm>
          <a:prstGeom prst="rect">
            <a:avLst/>
          </a:prstGeom>
          <a:noFill/>
        </p:spPr>
        <p:txBody>
          <a:bodyPr wrap="none" lIns="91440" tIns="45720" rIns="91440" bIns="45720">
            <a:spAutoFit/>
          </a:bodyPr>
          <a:lstStyle/>
          <a:p>
            <a:pPr algn="ctr"/>
            <a:r>
              <a:rPr lang="en-US" sz="7200" b="1" dirty="0">
                <a:ln w="13462">
                  <a:solidFill>
                    <a:prstClr val="white"/>
                  </a:solidFill>
                  <a:prstDash val="solid"/>
                </a:ln>
                <a:solidFill>
                  <a:srgbClr val="002060"/>
                </a:solidFill>
                <a:effectLst>
                  <a:outerShdw dist="38100" dir="2700000" algn="bl" rotWithShape="0">
                    <a:srgbClr val="4472C4"/>
                  </a:outerShdw>
                </a:effectLst>
              </a:rPr>
              <a:t>Two Witnesses </a:t>
            </a:r>
          </a:p>
          <a:p>
            <a:pPr algn="ctr"/>
            <a:r>
              <a:rPr lang="en-US" sz="7200" b="1" dirty="0">
                <a:ln w="13462">
                  <a:solidFill>
                    <a:prstClr val="white"/>
                  </a:solidFill>
                  <a:prstDash val="solid"/>
                </a:ln>
                <a:solidFill>
                  <a:srgbClr val="002060"/>
                </a:solidFill>
                <a:effectLst>
                  <a:outerShdw dist="38100" dir="2700000" algn="bl" rotWithShape="0">
                    <a:srgbClr val="4472C4"/>
                  </a:outerShdw>
                </a:effectLst>
              </a:rPr>
              <a:t>of Revelation 11</a:t>
            </a:r>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11:11-14  </a:t>
            </a:r>
            <a:r>
              <a:rPr lang="en-US" sz="6600" b="1" dirty="0" smtClean="0"/>
              <a:t>(NLT)</a:t>
            </a:r>
            <a:endParaRPr lang="en-US" sz="6600" b="1" dirty="0"/>
          </a:p>
        </p:txBody>
      </p:sp>
      <p:sp>
        <p:nvSpPr>
          <p:cNvPr id="3" name="Content Placeholder 2"/>
          <p:cNvSpPr>
            <a:spLocks noGrp="1"/>
          </p:cNvSpPr>
          <p:nvPr>
            <p:ph idx="1"/>
          </p:nvPr>
        </p:nvSpPr>
        <p:spPr>
          <a:xfrm>
            <a:off x="234462" y="1690688"/>
            <a:ext cx="11957538" cy="4841117"/>
          </a:xfrm>
        </p:spPr>
        <p:txBody>
          <a:bodyPr>
            <a:noAutofit/>
          </a:bodyPr>
          <a:lstStyle/>
          <a:p>
            <a:r>
              <a:rPr lang="en-US" sz="4800" dirty="0"/>
              <a:t>11 Then he said, “Our friend </a:t>
            </a:r>
            <a:r>
              <a:rPr lang="en-US" sz="4800" dirty="0">
                <a:solidFill>
                  <a:srgbClr val="FF0000"/>
                </a:solidFill>
              </a:rPr>
              <a:t>Lazarus has fallen asleep,</a:t>
            </a:r>
            <a:r>
              <a:rPr lang="en-US" sz="4800" dirty="0"/>
              <a:t> but now I will go and wake him up</a:t>
            </a:r>
            <a:r>
              <a:rPr lang="en-US" sz="4800" dirty="0" smtClean="0"/>
              <a:t>.”12 </a:t>
            </a:r>
            <a:r>
              <a:rPr lang="en-US" sz="4800" dirty="0"/>
              <a:t>The disciples said, “Lord, if he is sleeping, he will soon get better!” 13 They thought Jesus meant Lazarus was simply sleeping, but Jesus meant Lazarus had </a:t>
            </a:r>
            <a:r>
              <a:rPr lang="en-US" sz="4800" dirty="0" smtClean="0"/>
              <a:t>died.14 </a:t>
            </a:r>
            <a:r>
              <a:rPr lang="en-US" sz="4800" dirty="0"/>
              <a:t>So he told them plainly, “</a:t>
            </a:r>
            <a:r>
              <a:rPr lang="en-US" sz="4800" dirty="0">
                <a:solidFill>
                  <a:srgbClr val="FF0000"/>
                </a:solidFill>
              </a:rPr>
              <a:t>Lazarus is dead</a:t>
            </a:r>
            <a:r>
              <a:rPr lang="en-US" sz="4800" dirty="0"/>
              <a:t>.</a:t>
            </a:r>
          </a:p>
        </p:txBody>
      </p:sp>
    </p:spTree>
    <p:extLst>
      <p:ext uri="{BB962C8B-B14F-4D97-AF65-F5344CB8AC3E}">
        <p14:creationId xmlns:p14="http://schemas.microsoft.com/office/powerpoint/2010/main" val="3660430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Timothy </a:t>
            </a:r>
            <a:r>
              <a:rPr lang="en-US" sz="6600" b="1" dirty="0" smtClean="0"/>
              <a:t>6:15-16  (NLT)</a:t>
            </a:r>
            <a:endParaRPr lang="en-US" sz="6600" b="1" dirty="0"/>
          </a:p>
        </p:txBody>
      </p:sp>
      <p:sp>
        <p:nvSpPr>
          <p:cNvPr id="3" name="Content Placeholder 2"/>
          <p:cNvSpPr>
            <a:spLocks noGrp="1"/>
          </p:cNvSpPr>
          <p:nvPr>
            <p:ph idx="1"/>
          </p:nvPr>
        </p:nvSpPr>
        <p:spPr>
          <a:xfrm>
            <a:off x="234461" y="1690688"/>
            <a:ext cx="11843807" cy="5167312"/>
          </a:xfrm>
        </p:spPr>
        <p:txBody>
          <a:bodyPr>
            <a:noAutofit/>
          </a:bodyPr>
          <a:lstStyle/>
          <a:p>
            <a:r>
              <a:rPr lang="en-US" sz="4800" dirty="0"/>
              <a:t>15 </a:t>
            </a:r>
            <a:r>
              <a:rPr lang="en-US" sz="4800" dirty="0" smtClean="0"/>
              <a:t>For, At </a:t>
            </a:r>
            <a:r>
              <a:rPr lang="en-US" sz="4800" dirty="0"/>
              <a:t>just the right time Christ will be revealed from heaven by the blessed and only almighty God, the King of all kings and Lord of all lords. 16 </a:t>
            </a:r>
            <a:r>
              <a:rPr lang="en-US" sz="4800" dirty="0">
                <a:solidFill>
                  <a:srgbClr val="FF0000"/>
                </a:solidFill>
              </a:rPr>
              <a:t>He alone can never die</a:t>
            </a:r>
            <a:r>
              <a:rPr lang="en-US" sz="4800" dirty="0"/>
              <a:t>, and he lives in light so brilliant that no human can approach him. No human eye has ever seen him, nor ever will. All honor and power to him forever! Amen.</a:t>
            </a:r>
          </a:p>
        </p:txBody>
      </p:sp>
    </p:spTree>
    <p:extLst>
      <p:ext uri="{BB962C8B-B14F-4D97-AF65-F5344CB8AC3E}">
        <p14:creationId xmlns:p14="http://schemas.microsoft.com/office/powerpoint/2010/main" val="11175553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a:t>
            </a:r>
            <a:r>
              <a:rPr lang="en-US" sz="6600" b="1" dirty="0" smtClean="0"/>
              <a:t>1 Corinthians </a:t>
            </a:r>
            <a:r>
              <a:rPr lang="en-US" sz="6600" b="1" dirty="0"/>
              <a:t>15:51-55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51 But let me reveal to you a wonderful secret. We will not all die, but </a:t>
            </a:r>
            <a:r>
              <a:rPr lang="en-US" sz="6000" dirty="0">
                <a:solidFill>
                  <a:srgbClr val="FF0000"/>
                </a:solidFill>
              </a:rPr>
              <a:t>we will all be transformed</a:t>
            </a:r>
            <a:r>
              <a:rPr lang="en-US" sz="6000" dirty="0"/>
              <a:t>! 52 It will happen in a moment, in the blink of an eye, when the last trumpet is blown. </a:t>
            </a:r>
            <a:r>
              <a:rPr lang="en-US" sz="6000" dirty="0" smtClean="0"/>
              <a:t>…</a:t>
            </a:r>
            <a:endParaRPr lang="en-US" sz="6000" dirty="0"/>
          </a:p>
        </p:txBody>
      </p:sp>
    </p:spTree>
    <p:extLst>
      <p:ext uri="{BB962C8B-B14F-4D97-AF65-F5344CB8AC3E}">
        <p14:creationId xmlns:p14="http://schemas.microsoft.com/office/powerpoint/2010/main" val="31707269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a:t>
            </a:r>
            <a:r>
              <a:rPr lang="en-US" sz="6600" b="1" dirty="0" smtClean="0"/>
              <a:t>1 Corinthians </a:t>
            </a:r>
            <a:r>
              <a:rPr lang="en-US" sz="6600" b="1" dirty="0"/>
              <a:t>15:51-55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For </a:t>
            </a:r>
            <a:r>
              <a:rPr lang="en-US" sz="6000" dirty="0"/>
              <a:t>when the trumpet sounds, those who have </a:t>
            </a:r>
            <a:r>
              <a:rPr lang="en-US" sz="6000" dirty="0">
                <a:solidFill>
                  <a:srgbClr val="FF0000"/>
                </a:solidFill>
              </a:rPr>
              <a:t>died will be raised to live forever</a:t>
            </a:r>
            <a:r>
              <a:rPr lang="en-US" sz="6000" dirty="0"/>
              <a:t>. And we who are living will also be transformed. 53 For our </a:t>
            </a:r>
            <a:r>
              <a:rPr lang="en-US" sz="6000" dirty="0">
                <a:solidFill>
                  <a:srgbClr val="FF0000"/>
                </a:solidFill>
              </a:rPr>
              <a:t>dying bodies must be transformed into bodies that </a:t>
            </a:r>
            <a:r>
              <a:rPr lang="en-US" sz="6000" dirty="0" smtClean="0">
                <a:solidFill>
                  <a:srgbClr val="FF0000"/>
                </a:solidFill>
              </a:rPr>
              <a:t>will</a:t>
            </a:r>
            <a:r>
              <a:rPr lang="en-US" sz="6000" dirty="0" smtClean="0"/>
              <a:t>…</a:t>
            </a:r>
            <a:endParaRPr lang="en-US" sz="6000" dirty="0"/>
          </a:p>
        </p:txBody>
      </p:sp>
    </p:spTree>
    <p:extLst>
      <p:ext uri="{BB962C8B-B14F-4D97-AF65-F5344CB8AC3E}">
        <p14:creationId xmlns:p14="http://schemas.microsoft.com/office/powerpoint/2010/main" val="42478838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a:t>
            </a:r>
            <a:r>
              <a:rPr lang="en-US" sz="6600" b="1" dirty="0" smtClean="0"/>
              <a:t>1 Corinthians </a:t>
            </a:r>
            <a:r>
              <a:rPr lang="en-US" sz="6600" b="1" dirty="0"/>
              <a:t>15:51-55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a:t>
            </a:r>
            <a:r>
              <a:rPr lang="en-US" sz="6000" dirty="0">
                <a:solidFill>
                  <a:srgbClr val="FF0000"/>
                </a:solidFill>
              </a:rPr>
              <a:t>never die; our mortal bodies must be transformed into immortal </a:t>
            </a:r>
            <a:r>
              <a:rPr lang="en-US" sz="6000" dirty="0" smtClean="0">
                <a:solidFill>
                  <a:srgbClr val="FF0000"/>
                </a:solidFill>
              </a:rPr>
              <a:t>bodies</a:t>
            </a:r>
            <a:r>
              <a:rPr lang="en-US" sz="6000" dirty="0" smtClean="0"/>
              <a:t>. 54 </a:t>
            </a:r>
            <a:r>
              <a:rPr lang="en-US" sz="6000" dirty="0"/>
              <a:t>Then, when our dying bodies have been transformed into bodies that </a:t>
            </a:r>
            <a:r>
              <a:rPr lang="en-US" sz="6000" dirty="0">
                <a:solidFill>
                  <a:srgbClr val="FF0000"/>
                </a:solidFill>
              </a:rPr>
              <a:t>will never die</a:t>
            </a:r>
            <a:r>
              <a:rPr lang="en-US" sz="6000" dirty="0" smtClean="0"/>
              <a:t>, </a:t>
            </a:r>
            <a:r>
              <a:rPr lang="en-US" sz="6000" dirty="0"/>
              <a:t>this Scripture will be fulfilled</a:t>
            </a:r>
            <a:r>
              <a:rPr lang="en-US" sz="6000" dirty="0" smtClean="0"/>
              <a:t>:</a:t>
            </a:r>
            <a:endParaRPr lang="en-US" sz="6000" dirty="0"/>
          </a:p>
        </p:txBody>
      </p:sp>
    </p:spTree>
    <p:extLst>
      <p:ext uri="{BB962C8B-B14F-4D97-AF65-F5344CB8AC3E}">
        <p14:creationId xmlns:p14="http://schemas.microsoft.com/office/powerpoint/2010/main" val="5341576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a:t>
            </a:r>
            <a:r>
              <a:rPr lang="en-US" sz="6600" b="1" dirty="0" smtClean="0"/>
              <a:t>1 Corinthians </a:t>
            </a:r>
            <a:r>
              <a:rPr lang="en-US" sz="6600" b="1" dirty="0"/>
              <a:t>15:51-55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600" dirty="0" smtClean="0"/>
              <a:t>“</a:t>
            </a:r>
            <a:r>
              <a:rPr lang="en-US" sz="6600" dirty="0"/>
              <a:t>Death is swallowed up in </a:t>
            </a:r>
            <a:r>
              <a:rPr lang="en-US" sz="6600" dirty="0" smtClean="0"/>
              <a:t>victory. 55 </a:t>
            </a:r>
            <a:r>
              <a:rPr lang="en-US" sz="6600" dirty="0"/>
              <a:t>O death, where is your victory</a:t>
            </a:r>
            <a:r>
              <a:rPr lang="en-US" sz="6600" dirty="0" smtClean="0"/>
              <a:t>?  </a:t>
            </a:r>
            <a:r>
              <a:rPr lang="en-US" sz="6600" dirty="0"/>
              <a:t>O death, where is your sting</a:t>
            </a:r>
            <a:r>
              <a:rPr lang="en-US" sz="6600" dirty="0" smtClean="0"/>
              <a:t>?”</a:t>
            </a:r>
            <a:endParaRPr lang="en-US" sz="6600" dirty="0"/>
          </a:p>
        </p:txBody>
      </p:sp>
    </p:spTree>
    <p:extLst>
      <p:ext uri="{BB962C8B-B14F-4D97-AF65-F5344CB8AC3E}">
        <p14:creationId xmlns:p14="http://schemas.microsoft.com/office/powerpoint/2010/main" val="9519406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John 5:12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7200" dirty="0"/>
              <a:t>12 </a:t>
            </a:r>
            <a:r>
              <a:rPr lang="en-US" sz="7200" dirty="0">
                <a:solidFill>
                  <a:srgbClr val="FF0000"/>
                </a:solidFill>
              </a:rPr>
              <a:t>Whoever has the Son has life</a:t>
            </a:r>
            <a:r>
              <a:rPr lang="en-US" sz="7200" dirty="0"/>
              <a:t>; whoever does not have God’s Son does not have life.</a:t>
            </a:r>
          </a:p>
        </p:txBody>
      </p:sp>
    </p:spTree>
    <p:extLst>
      <p:ext uri="{BB962C8B-B14F-4D97-AF65-F5344CB8AC3E}">
        <p14:creationId xmlns:p14="http://schemas.microsoft.com/office/powerpoint/2010/main" val="3301872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6:54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600" dirty="0"/>
              <a:t>54 But anyone who eats my flesh and drinks my blood </a:t>
            </a:r>
            <a:r>
              <a:rPr lang="en-US" sz="6600" dirty="0">
                <a:solidFill>
                  <a:srgbClr val="FF0000"/>
                </a:solidFill>
              </a:rPr>
              <a:t>has eternal life</a:t>
            </a:r>
            <a:r>
              <a:rPr lang="en-US" sz="6600" dirty="0"/>
              <a:t>, and I will raise that person at the last day.</a:t>
            </a:r>
          </a:p>
        </p:txBody>
      </p:sp>
    </p:spTree>
    <p:extLst>
      <p:ext uri="{BB962C8B-B14F-4D97-AF65-F5344CB8AC3E}">
        <p14:creationId xmlns:p14="http://schemas.microsoft.com/office/powerpoint/2010/main" val="981430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518" y="627166"/>
            <a:ext cx="8252386" cy="5995323"/>
          </a:xfrm>
          <a:prstGeom prst="rect">
            <a:avLst/>
          </a:prstGeom>
        </p:spPr>
      </p:pic>
    </p:spTree>
    <p:extLst>
      <p:ext uri="{BB962C8B-B14F-4D97-AF65-F5344CB8AC3E}">
        <p14:creationId xmlns:p14="http://schemas.microsoft.com/office/powerpoint/2010/main" val="1776258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Genesis 3:4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7200" dirty="0"/>
              <a:t>4 “</a:t>
            </a:r>
            <a:r>
              <a:rPr lang="en-US" sz="7200" dirty="0">
                <a:solidFill>
                  <a:srgbClr val="FF0000"/>
                </a:solidFill>
              </a:rPr>
              <a:t>You won’t die</a:t>
            </a:r>
            <a:r>
              <a:rPr lang="en-US" sz="7200" dirty="0"/>
              <a:t>!” the serpent replied to the woman.</a:t>
            </a:r>
          </a:p>
        </p:txBody>
      </p:sp>
    </p:spTree>
    <p:extLst>
      <p:ext uri="{BB962C8B-B14F-4D97-AF65-F5344CB8AC3E}">
        <p14:creationId xmlns:p14="http://schemas.microsoft.com/office/powerpoint/2010/main" val="1796123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US" sz="6600" b="1" dirty="0" smtClean="0"/>
              <a:t>The Two Witnesses</a:t>
            </a:r>
            <a:endParaRPr lang="en-US" sz="6600" b="1" dirty="0"/>
          </a:p>
        </p:txBody>
      </p:sp>
      <p:sp>
        <p:nvSpPr>
          <p:cNvPr id="3" name="Content Placeholder 2"/>
          <p:cNvSpPr>
            <a:spLocks noGrp="1"/>
          </p:cNvSpPr>
          <p:nvPr>
            <p:ph idx="1"/>
          </p:nvPr>
        </p:nvSpPr>
        <p:spPr>
          <a:xfrm>
            <a:off x="0" y="1825625"/>
            <a:ext cx="12091916" cy="4834482"/>
          </a:xfrm>
        </p:spPr>
        <p:txBody>
          <a:bodyPr>
            <a:noAutofit/>
          </a:bodyPr>
          <a:lstStyle/>
          <a:p>
            <a:r>
              <a:rPr lang="en-US" sz="4000" dirty="0"/>
              <a:t>The two witnesses represent the Scriptures of the </a:t>
            </a:r>
            <a:r>
              <a:rPr lang="en-US" sz="4000" dirty="0">
                <a:solidFill>
                  <a:srgbClr val="FF0000"/>
                </a:solidFill>
              </a:rPr>
              <a:t>Old and the New Testament</a:t>
            </a:r>
            <a:r>
              <a:rPr lang="en-US" sz="4000" dirty="0"/>
              <a:t>. Both are important testimonies to the origin and perpetuity of the law of God. Both are witnesses also to the plan of salvation. The types, sacrifices, and prophecies of the </a:t>
            </a:r>
            <a:r>
              <a:rPr lang="en-US" sz="4000" dirty="0">
                <a:solidFill>
                  <a:srgbClr val="FF0000"/>
                </a:solidFill>
              </a:rPr>
              <a:t>Old Testament point forward to a </a:t>
            </a:r>
            <a:r>
              <a:rPr lang="en-US" sz="4000" dirty="0" err="1">
                <a:solidFill>
                  <a:srgbClr val="FF0000"/>
                </a:solidFill>
              </a:rPr>
              <a:t>Saviour</a:t>
            </a:r>
            <a:r>
              <a:rPr lang="en-US" sz="4000" dirty="0">
                <a:solidFill>
                  <a:srgbClr val="FF0000"/>
                </a:solidFill>
              </a:rPr>
              <a:t> to come</a:t>
            </a:r>
            <a:r>
              <a:rPr lang="en-US" sz="4000" dirty="0"/>
              <a:t>. The Gospels and Epistles of </a:t>
            </a:r>
            <a:r>
              <a:rPr lang="en-US" sz="4000" dirty="0">
                <a:solidFill>
                  <a:srgbClr val="FF0000"/>
                </a:solidFill>
              </a:rPr>
              <a:t>the New Testament tell of a </a:t>
            </a:r>
            <a:r>
              <a:rPr lang="en-US" sz="4000" dirty="0" err="1">
                <a:solidFill>
                  <a:srgbClr val="FF0000"/>
                </a:solidFill>
              </a:rPr>
              <a:t>Saviour</a:t>
            </a:r>
            <a:r>
              <a:rPr lang="en-US" sz="4000" dirty="0">
                <a:solidFill>
                  <a:srgbClr val="FF0000"/>
                </a:solidFill>
              </a:rPr>
              <a:t> who has come </a:t>
            </a:r>
            <a:r>
              <a:rPr lang="en-US" sz="4000" dirty="0"/>
              <a:t>in the exact manner foretold by type and prophecy.</a:t>
            </a:r>
          </a:p>
          <a:p>
            <a:r>
              <a:rPr lang="en-US" b="1" dirty="0"/>
              <a:t>http://www.whiteestate.org/books/gc/gc15.html</a:t>
            </a:r>
          </a:p>
          <a:p>
            <a:endParaRPr lang="en-US" sz="3600" dirty="0"/>
          </a:p>
        </p:txBody>
      </p:sp>
    </p:spTree>
    <p:extLst>
      <p:ext uri="{BB962C8B-B14F-4D97-AF65-F5344CB8AC3E}">
        <p14:creationId xmlns:p14="http://schemas.microsoft.com/office/powerpoint/2010/main" val="1410440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16:14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14 </a:t>
            </a:r>
            <a:r>
              <a:rPr lang="en-US" sz="6000" dirty="0">
                <a:solidFill>
                  <a:srgbClr val="FF0000"/>
                </a:solidFill>
              </a:rPr>
              <a:t>They are demonic spirits </a:t>
            </a:r>
            <a:r>
              <a:rPr lang="en-US" sz="6000" dirty="0"/>
              <a:t>who work miracles and go out to all the rulers of the world to gather them for battle against the Lord on that great judgment day of God the Almighty.</a:t>
            </a:r>
          </a:p>
        </p:txBody>
      </p:sp>
    </p:spTree>
    <p:extLst>
      <p:ext uri="{BB962C8B-B14F-4D97-AF65-F5344CB8AC3E}">
        <p14:creationId xmlns:p14="http://schemas.microsoft.com/office/powerpoint/2010/main" val="30242049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Thessalonians 2:9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7200" dirty="0"/>
              <a:t>9 This man will come to do </a:t>
            </a:r>
            <a:r>
              <a:rPr lang="en-US" sz="7200" dirty="0">
                <a:solidFill>
                  <a:srgbClr val="FF0000"/>
                </a:solidFill>
              </a:rPr>
              <a:t>the work of Satan </a:t>
            </a:r>
            <a:r>
              <a:rPr lang="en-US" sz="7200" dirty="0"/>
              <a:t>with counterfeit power and signs and miracles.</a:t>
            </a:r>
          </a:p>
        </p:txBody>
      </p:sp>
    </p:spTree>
    <p:extLst>
      <p:ext uri="{BB962C8B-B14F-4D97-AF65-F5344CB8AC3E}">
        <p14:creationId xmlns:p14="http://schemas.microsoft.com/office/powerpoint/2010/main" val="592690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a:t>
            </a:r>
            <a:r>
              <a:rPr lang="en-US" sz="6600" b="1" dirty="0" smtClean="0"/>
              <a:t>18:2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smtClean="0"/>
              <a:t>2 He </a:t>
            </a:r>
            <a:r>
              <a:rPr lang="en-US" sz="5400" dirty="0"/>
              <a:t>gave a mighty shout</a:t>
            </a:r>
            <a:r>
              <a:rPr lang="en-US" sz="5400" dirty="0" smtClean="0"/>
              <a:t>: “</a:t>
            </a:r>
            <a:r>
              <a:rPr lang="en-US" sz="5400" dirty="0"/>
              <a:t>Babylon is fallen—that great city is fallen</a:t>
            </a:r>
            <a:r>
              <a:rPr lang="en-US" sz="5400" dirty="0" smtClean="0"/>
              <a:t>! </a:t>
            </a:r>
            <a:r>
              <a:rPr lang="en-US" sz="5400" dirty="0">
                <a:solidFill>
                  <a:srgbClr val="FF0000"/>
                </a:solidFill>
              </a:rPr>
              <a:t>She has become a home for </a:t>
            </a:r>
            <a:r>
              <a:rPr lang="en-US" sz="5400" dirty="0" smtClean="0">
                <a:solidFill>
                  <a:srgbClr val="FF0000"/>
                </a:solidFill>
              </a:rPr>
              <a:t>demons</a:t>
            </a:r>
            <a:r>
              <a:rPr lang="en-US" sz="5400" dirty="0" smtClean="0"/>
              <a:t>. She </a:t>
            </a:r>
            <a:r>
              <a:rPr lang="en-US" sz="5400" dirty="0"/>
              <a:t>is a hideout for every </a:t>
            </a:r>
            <a:r>
              <a:rPr lang="en-US" sz="5400" dirty="0" smtClean="0">
                <a:solidFill>
                  <a:srgbClr val="FF0000"/>
                </a:solidFill>
              </a:rPr>
              <a:t>foul </a:t>
            </a:r>
            <a:r>
              <a:rPr lang="en-US" sz="5400" dirty="0">
                <a:solidFill>
                  <a:srgbClr val="FF0000"/>
                </a:solidFill>
              </a:rPr>
              <a:t>spirit</a:t>
            </a:r>
            <a:r>
              <a:rPr lang="en-US" sz="5400" dirty="0" smtClean="0"/>
              <a:t>, </a:t>
            </a:r>
            <a:r>
              <a:rPr lang="en-US" sz="5400" dirty="0"/>
              <a:t>a hideout for every </a:t>
            </a:r>
            <a:r>
              <a:rPr lang="en-US" sz="5400" dirty="0">
                <a:solidFill>
                  <a:srgbClr val="FF0000"/>
                </a:solidFill>
              </a:rPr>
              <a:t>foul </a:t>
            </a:r>
            <a:r>
              <a:rPr lang="en-US" sz="5400" dirty="0" smtClean="0">
                <a:solidFill>
                  <a:srgbClr val="FF0000"/>
                </a:solidFill>
              </a:rPr>
              <a:t>vulture </a:t>
            </a:r>
            <a:r>
              <a:rPr lang="en-US" sz="5400" dirty="0"/>
              <a:t>and every </a:t>
            </a:r>
            <a:r>
              <a:rPr lang="en-US" sz="5400" dirty="0">
                <a:solidFill>
                  <a:srgbClr val="FF0000"/>
                </a:solidFill>
              </a:rPr>
              <a:t>foul and dreadful animal</a:t>
            </a:r>
            <a:r>
              <a:rPr lang="en-US" sz="5400" dirty="0"/>
              <a:t>.</a:t>
            </a:r>
          </a:p>
        </p:txBody>
      </p:sp>
    </p:spTree>
    <p:extLst>
      <p:ext uri="{BB962C8B-B14F-4D97-AF65-F5344CB8AC3E}">
        <p14:creationId xmlns:p14="http://schemas.microsoft.com/office/powerpoint/2010/main" val="111460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a:t>
            </a:r>
            <a:r>
              <a:rPr lang="en-US" sz="6600" b="1" dirty="0" smtClean="0"/>
              <a:t>18:4-5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4 Then I heard another voice calling from heaven</a:t>
            </a:r>
            <a:r>
              <a:rPr lang="en-US" sz="5400" dirty="0" smtClean="0"/>
              <a:t>, “</a:t>
            </a:r>
            <a:r>
              <a:rPr lang="en-US" sz="5400" dirty="0"/>
              <a:t>Come away from her, my people</a:t>
            </a:r>
            <a:r>
              <a:rPr lang="en-US" sz="5400" dirty="0" smtClean="0"/>
              <a:t>. </a:t>
            </a:r>
            <a:r>
              <a:rPr lang="en-US" sz="5400" dirty="0"/>
              <a:t>Do not take part in her sins</a:t>
            </a:r>
            <a:r>
              <a:rPr lang="en-US" sz="5400" dirty="0" smtClean="0"/>
              <a:t>, </a:t>
            </a:r>
            <a:r>
              <a:rPr lang="en-US" sz="5400" dirty="0"/>
              <a:t>or you will be punished with </a:t>
            </a:r>
            <a:r>
              <a:rPr lang="en-US" sz="5400" dirty="0" smtClean="0"/>
              <a:t>her. 5 </a:t>
            </a:r>
            <a:r>
              <a:rPr lang="en-US" sz="5400" dirty="0"/>
              <a:t>For her sins are piled as high as heaven</a:t>
            </a:r>
            <a:r>
              <a:rPr lang="en-US" sz="5400" dirty="0" smtClean="0"/>
              <a:t>, </a:t>
            </a:r>
            <a:r>
              <a:rPr lang="en-US" sz="5400" dirty="0"/>
              <a:t>and </a:t>
            </a:r>
            <a:r>
              <a:rPr lang="en-US" sz="5400" dirty="0">
                <a:solidFill>
                  <a:srgbClr val="FF0000"/>
                </a:solidFill>
              </a:rPr>
              <a:t>God remembers her evil deeds</a:t>
            </a:r>
            <a:r>
              <a:rPr lang="en-US" sz="5400" dirty="0"/>
              <a:t>.</a:t>
            </a:r>
          </a:p>
        </p:txBody>
      </p:sp>
    </p:spTree>
    <p:extLst>
      <p:ext uri="{BB962C8B-B14F-4D97-AF65-F5344CB8AC3E}">
        <p14:creationId xmlns:p14="http://schemas.microsoft.com/office/powerpoint/2010/main" val="35580286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16:13-14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13 And I saw </a:t>
            </a:r>
            <a:r>
              <a:rPr lang="en-US" sz="4800" dirty="0">
                <a:solidFill>
                  <a:srgbClr val="FF0000"/>
                </a:solidFill>
              </a:rPr>
              <a:t>three </a:t>
            </a:r>
            <a:r>
              <a:rPr lang="en-US" sz="4800" dirty="0" smtClean="0">
                <a:solidFill>
                  <a:srgbClr val="FF0000"/>
                </a:solidFill>
              </a:rPr>
              <a:t>evil </a:t>
            </a:r>
            <a:r>
              <a:rPr lang="en-US" sz="4800" dirty="0">
                <a:solidFill>
                  <a:srgbClr val="FF0000"/>
                </a:solidFill>
              </a:rPr>
              <a:t>spirits </a:t>
            </a:r>
            <a:r>
              <a:rPr lang="en-US" sz="4800" dirty="0"/>
              <a:t>that looked </a:t>
            </a:r>
            <a:r>
              <a:rPr lang="en-US" sz="4800" dirty="0">
                <a:solidFill>
                  <a:srgbClr val="FF0000"/>
                </a:solidFill>
              </a:rPr>
              <a:t>like frogs leap </a:t>
            </a:r>
            <a:r>
              <a:rPr lang="en-US" sz="4800" dirty="0"/>
              <a:t>from the mouths of the </a:t>
            </a:r>
            <a:r>
              <a:rPr lang="en-US" sz="4800" dirty="0">
                <a:solidFill>
                  <a:srgbClr val="FF0000"/>
                </a:solidFill>
              </a:rPr>
              <a:t>dragon, </a:t>
            </a:r>
            <a:r>
              <a:rPr lang="en-US" sz="4800" dirty="0"/>
              <a:t>the </a:t>
            </a:r>
            <a:r>
              <a:rPr lang="en-US" sz="4800" dirty="0">
                <a:solidFill>
                  <a:srgbClr val="FF0000"/>
                </a:solidFill>
              </a:rPr>
              <a:t>beast, </a:t>
            </a:r>
            <a:r>
              <a:rPr lang="en-US" sz="4800" dirty="0"/>
              <a:t>and the </a:t>
            </a:r>
            <a:r>
              <a:rPr lang="en-US" sz="4800" dirty="0">
                <a:solidFill>
                  <a:srgbClr val="FF0000"/>
                </a:solidFill>
              </a:rPr>
              <a:t>false prophet</a:t>
            </a:r>
            <a:r>
              <a:rPr lang="en-US" sz="4800" dirty="0"/>
              <a:t>. 14 </a:t>
            </a:r>
            <a:r>
              <a:rPr lang="en-US" sz="4800" b="1" dirty="0">
                <a:solidFill>
                  <a:schemeClr val="accent1">
                    <a:lumMod val="50000"/>
                  </a:schemeClr>
                </a:solidFill>
              </a:rPr>
              <a:t>They are demonic spirits</a:t>
            </a:r>
            <a:r>
              <a:rPr lang="en-US" sz="4800" dirty="0"/>
              <a:t> who work miracles and go out to all the rulers of the world to gather them for </a:t>
            </a:r>
            <a:r>
              <a:rPr lang="en-US" sz="4800" dirty="0">
                <a:solidFill>
                  <a:srgbClr val="FF0000"/>
                </a:solidFill>
              </a:rPr>
              <a:t>battle against the Lord </a:t>
            </a:r>
            <a:r>
              <a:rPr lang="en-US" sz="4800" dirty="0"/>
              <a:t>on that great judgment day of God the Almighty.</a:t>
            </a:r>
          </a:p>
        </p:txBody>
      </p:sp>
    </p:spTree>
    <p:extLst>
      <p:ext uri="{BB962C8B-B14F-4D97-AF65-F5344CB8AC3E}">
        <p14:creationId xmlns:p14="http://schemas.microsoft.com/office/powerpoint/2010/main" val="29668014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18:23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23 The light of a </a:t>
            </a:r>
            <a:r>
              <a:rPr lang="en-US" sz="5400" dirty="0" smtClean="0"/>
              <a:t>lamp </a:t>
            </a:r>
            <a:r>
              <a:rPr lang="en-US" sz="5400" dirty="0"/>
              <a:t>will never shine in you </a:t>
            </a:r>
            <a:r>
              <a:rPr lang="en-US" sz="5400" dirty="0" smtClean="0"/>
              <a:t>again. The </a:t>
            </a:r>
            <a:r>
              <a:rPr lang="en-US" sz="5400" dirty="0"/>
              <a:t>happy voices of brides and </a:t>
            </a:r>
            <a:r>
              <a:rPr lang="en-US" sz="5400" dirty="0" smtClean="0"/>
              <a:t>grooms </a:t>
            </a:r>
            <a:r>
              <a:rPr lang="en-US" sz="5400" dirty="0"/>
              <a:t>will never be heard in you </a:t>
            </a:r>
            <a:r>
              <a:rPr lang="en-US" sz="5400" dirty="0" smtClean="0"/>
              <a:t>again. For </a:t>
            </a:r>
            <a:r>
              <a:rPr lang="en-US" sz="5400" dirty="0"/>
              <a:t>your merchants were the greatest in the world</a:t>
            </a:r>
            <a:r>
              <a:rPr lang="en-US" sz="5400" dirty="0" smtClean="0"/>
              <a:t>, </a:t>
            </a:r>
            <a:r>
              <a:rPr lang="en-US" sz="5400" dirty="0"/>
              <a:t>and </a:t>
            </a:r>
            <a:r>
              <a:rPr lang="en-US" sz="5400" dirty="0">
                <a:solidFill>
                  <a:srgbClr val="FF0000"/>
                </a:solidFill>
              </a:rPr>
              <a:t>you deceived the nations with your sorceries</a:t>
            </a:r>
            <a:r>
              <a:rPr lang="en-US" sz="5400" dirty="0"/>
              <a:t>.</a:t>
            </a:r>
          </a:p>
        </p:txBody>
      </p:sp>
    </p:spTree>
    <p:extLst>
      <p:ext uri="{BB962C8B-B14F-4D97-AF65-F5344CB8AC3E}">
        <p14:creationId xmlns:p14="http://schemas.microsoft.com/office/powerpoint/2010/main" val="26404463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574" y="139494"/>
            <a:ext cx="10515600" cy="662781"/>
          </a:xfrm>
          <a:solidFill>
            <a:schemeClr val="accent2"/>
          </a:solidFill>
        </p:spPr>
        <p:txBody>
          <a:bodyPr>
            <a:noAutofit/>
          </a:bodyPr>
          <a:lstStyle/>
          <a:p>
            <a:pPr algn="ctr"/>
            <a:r>
              <a:rPr lang="en-US" sz="5400" b="1" dirty="0" smtClean="0"/>
              <a:t>Psychic Reading</a:t>
            </a:r>
            <a:endParaRPr lang="en-US" sz="5400" b="1" dirty="0"/>
          </a:p>
        </p:txBody>
      </p:sp>
      <p:pic>
        <p:nvPicPr>
          <p:cNvPr id="4" name="Picture 3"/>
          <p:cNvPicPr>
            <a:picLocks noChangeAspect="1"/>
          </p:cNvPicPr>
          <p:nvPr/>
        </p:nvPicPr>
        <p:blipFill>
          <a:blip r:embed="rId2"/>
          <a:stretch>
            <a:fillRect/>
          </a:stretch>
        </p:blipFill>
        <p:spPr>
          <a:xfrm>
            <a:off x="1028856" y="1027906"/>
            <a:ext cx="8875503" cy="5808094"/>
          </a:xfrm>
          <a:prstGeom prst="rect">
            <a:avLst/>
          </a:prstGeom>
        </p:spPr>
      </p:pic>
    </p:spTree>
    <p:extLst>
      <p:ext uri="{BB962C8B-B14F-4D97-AF65-F5344CB8AC3E}">
        <p14:creationId xmlns:p14="http://schemas.microsoft.com/office/powerpoint/2010/main" val="561047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4131" y="0"/>
            <a:ext cx="8715588" cy="7589482"/>
          </a:xfrm>
          <a:prstGeom prst="rect">
            <a:avLst/>
          </a:prstGeom>
        </p:spPr>
      </p:pic>
    </p:spTree>
    <p:extLst>
      <p:ext uri="{BB962C8B-B14F-4D97-AF65-F5344CB8AC3E}">
        <p14:creationId xmlns:p14="http://schemas.microsoft.com/office/powerpoint/2010/main" val="925015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19" y="579987"/>
            <a:ext cx="7758771" cy="5743806"/>
          </a:xfrm>
          <a:prstGeom prst="rect">
            <a:avLst/>
          </a:prstGeom>
        </p:spPr>
      </p:pic>
    </p:spTree>
    <p:extLst>
      <p:ext uri="{BB962C8B-B14F-4D97-AF65-F5344CB8AC3E}">
        <p14:creationId xmlns:p14="http://schemas.microsoft.com/office/powerpoint/2010/main" val="11133833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a:t>
            </a:r>
            <a:r>
              <a:rPr lang="en-US" sz="6600" b="1" dirty="0" smtClean="0"/>
              <a:t>8:19-20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400" dirty="0"/>
              <a:t>19 Someone may say to you, “Let’s ask the mediums and those who consult the spirits of the dead. With their whisperings and mutterings, they will tell us what to do.” </a:t>
            </a:r>
            <a:r>
              <a:rPr lang="en-US" sz="4400" dirty="0">
                <a:solidFill>
                  <a:srgbClr val="FF0000"/>
                </a:solidFill>
              </a:rPr>
              <a:t>But shouldn’t people ask God for guidance?</a:t>
            </a:r>
            <a:r>
              <a:rPr lang="en-US" sz="4400" dirty="0"/>
              <a:t> Should the living seek guidance from the </a:t>
            </a:r>
            <a:r>
              <a:rPr lang="en-US" sz="4400" dirty="0" smtClean="0"/>
              <a:t>dead? 20 </a:t>
            </a:r>
            <a:r>
              <a:rPr lang="en-US" sz="4400" dirty="0">
                <a:solidFill>
                  <a:srgbClr val="FF0000"/>
                </a:solidFill>
              </a:rPr>
              <a:t>Look to God’s instructions and teachings</a:t>
            </a:r>
            <a:r>
              <a:rPr lang="en-US" sz="4400" dirty="0"/>
              <a:t>! People who contradict his word are completely in the dark.</a:t>
            </a:r>
          </a:p>
        </p:txBody>
      </p:sp>
    </p:spTree>
    <p:extLst>
      <p:ext uri="{BB962C8B-B14F-4D97-AF65-F5344CB8AC3E}">
        <p14:creationId xmlns:p14="http://schemas.microsoft.com/office/powerpoint/2010/main" val="3213796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a:solidFill>
            <a:schemeClr val="accent2">
              <a:lumMod val="40000"/>
              <a:lumOff val="60000"/>
            </a:schemeClr>
          </a:solidFill>
        </p:spPr>
        <p:txBody>
          <a:bodyPr>
            <a:normAutofit fontScale="90000"/>
          </a:bodyPr>
          <a:lstStyle/>
          <a:p>
            <a:pPr algn="ctr"/>
            <a:r>
              <a:rPr lang="en-US" sz="6600" b="1" dirty="0"/>
              <a:t>  The Bible and the French Revolution</a:t>
            </a:r>
          </a:p>
        </p:txBody>
      </p:sp>
      <p:sp>
        <p:nvSpPr>
          <p:cNvPr id="3" name="Content Placeholder 2"/>
          <p:cNvSpPr>
            <a:spLocks noGrp="1"/>
          </p:cNvSpPr>
          <p:nvPr>
            <p:ph idx="1"/>
          </p:nvPr>
        </p:nvSpPr>
        <p:spPr>
          <a:xfrm>
            <a:off x="0" y="1690688"/>
            <a:ext cx="12192000" cy="5167312"/>
          </a:xfrm>
        </p:spPr>
        <p:txBody>
          <a:bodyPr>
            <a:noAutofit/>
          </a:bodyPr>
          <a:lstStyle/>
          <a:p>
            <a:r>
              <a:rPr lang="en-US" sz="5400" dirty="0"/>
              <a:t> The war against the Bible, carried forward for so many centuries in France, culminated in the scenes of the Revolution. That terrible </a:t>
            </a:r>
            <a:r>
              <a:rPr lang="en-US" sz="5400" dirty="0" smtClean="0"/>
              <a:t>out breaking </a:t>
            </a:r>
            <a:r>
              <a:rPr lang="en-US" sz="5400" dirty="0"/>
              <a:t>was but the legitimate </a:t>
            </a:r>
            <a:r>
              <a:rPr lang="en-US" sz="5400" dirty="0">
                <a:solidFill>
                  <a:srgbClr val="FF0000"/>
                </a:solidFill>
              </a:rPr>
              <a:t>result of Rome's suppression of the </a:t>
            </a:r>
            <a:r>
              <a:rPr lang="en-US" sz="5400" dirty="0" smtClean="0">
                <a:solidFill>
                  <a:srgbClr val="FF0000"/>
                </a:solidFill>
              </a:rPr>
              <a:t>Scriptures</a:t>
            </a:r>
            <a:r>
              <a:rPr lang="en-US" sz="5400" dirty="0" smtClean="0"/>
              <a:t>….  </a:t>
            </a:r>
            <a:endParaRPr lang="en-US" sz="4000" dirty="0">
              <a:solidFill>
                <a:schemeClr val="tx2"/>
              </a:solidFill>
            </a:endParaRPr>
          </a:p>
        </p:txBody>
      </p:sp>
    </p:spTree>
    <p:extLst>
      <p:ext uri="{BB962C8B-B14F-4D97-AF65-F5344CB8AC3E}">
        <p14:creationId xmlns:p14="http://schemas.microsoft.com/office/powerpoint/2010/main" val="1246309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22:15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15 Outside the city are the dogs—the </a:t>
            </a:r>
            <a:r>
              <a:rPr lang="en-US" sz="6000" dirty="0">
                <a:solidFill>
                  <a:srgbClr val="FF0000"/>
                </a:solidFill>
              </a:rPr>
              <a:t>sorcerers</a:t>
            </a:r>
            <a:r>
              <a:rPr lang="en-US" sz="6000" dirty="0"/>
              <a:t>, the sexually immoral, the murderers, the idol worshipers, and all who love to live a lie.</a:t>
            </a:r>
          </a:p>
        </p:txBody>
      </p:sp>
    </p:spTree>
    <p:extLst>
      <p:ext uri="{BB962C8B-B14F-4D97-AF65-F5344CB8AC3E}">
        <p14:creationId xmlns:p14="http://schemas.microsoft.com/office/powerpoint/2010/main" val="16570022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Galatians 5:19-21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19 When you follow the </a:t>
            </a:r>
            <a:r>
              <a:rPr lang="en-US" sz="6000" dirty="0">
                <a:solidFill>
                  <a:srgbClr val="FF0000"/>
                </a:solidFill>
              </a:rPr>
              <a:t>desires of your sinful nature</a:t>
            </a:r>
            <a:r>
              <a:rPr lang="en-US" sz="6000" dirty="0"/>
              <a:t>, the results are very clear: sexual immorality, impurity, lustful pleasures, 20 idolatry, </a:t>
            </a:r>
            <a:r>
              <a:rPr lang="en-US" sz="6000" dirty="0">
                <a:solidFill>
                  <a:srgbClr val="FF0000"/>
                </a:solidFill>
              </a:rPr>
              <a:t>sorcery</a:t>
            </a:r>
            <a:r>
              <a:rPr lang="en-US" sz="6000" dirty="0"/>
              <a:t>, hostility, quarreling, jealousy, outbursts </a:t>
            </a:r>
            <a:r>
              <a:rPr lang="en-US" sz="6000" dirty="0" smtClean="0"/>
              <a:t>of …</a:t>
            </a:r>
            <a:endParaRPr lang="en-US" sz="6000" dirty="0"/>
          </a:p>
        </p:txBody>
      </p:sp>
    </p:spTree>
    <p:extLst>
      <p:ext uri="{BB962C8B-B14F-4D97-AF65-F5344CB8AC3E}">
        <p14:creationId xmlns:p14="http://schemas.microsoft.com/office/powerpoint/2010/main" val="20181773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Galatians 5:19-21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smtClean="0"/>
              <a:t>… anger</a:t>
            </a:r>
            <a:r>
              <a:rPr lang="en-US" sz="5400" dirty="0"/>
              <a:t>, selfish ambition, dissension, division, 21 envy, drunkenness, wild parties, and other sins like these. Let me tell you again, as I have before, that </a:t>
            </a:r>
            <a:r>
              <a:rPr lang="en-US" sz="5400" dirty="0">
                <a:solidFill>
                  <a:srgbClr val="FF0000"/>
                </a:solidFill>
              </a:rPr>
              <a:t>anyone living that sort of life will not inherit the Kingdom of God</a:t>
            </a:r>
            <a:r>
              <a:rPr lang="en-US" sz="5400" dirty="0"/>
              <a:t>.</a:t>
            </a:r>
          </a:p>
        </p:txBody>
      </p:sp>
    </p:spTree>
    <p:extLst>
      <p:ext uri="{BB962C8B-B14F-4D97-AF65-F5344CB8AC3E}">
        <p14:creationId xmlns:p14="http://schemas.microsoft.com/office/powerpoint/2010/main" val="35588726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Ephesians 5:11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11 </a:t>
            </a:r>
            <a:r>
              <a:rPr lang="en-US" sz="6000" dirty="0">
                <a:solidFill>
                  <a:srgbClr val="FF0000"/>
                </a:solidFill>
              </a:rPr>
              <a:t>Take no part in the worthless deeds of evil</a:t>
            </a:r>
            <a:r>
              <a:rPr lang="en-US" sz="6000" dirty="0"/>
              <a:t> and </a:t>
            </a:r>
            <a:r>
              <a:rPr lang="en-US" sz="6000" dirty="0">
                <a:solidFill>
                  <a:srgbClr val="FF0000"/>
                </a:solidFill>
              </a:rPr>
              <a:t>darkness</a:t>
            </a:r>
            <a:r>
              <a:rPr lang="en-US" sz="6000" dirty="0"/>
              <a:t>; instead, expose them.</a:t>
            </a:r>
          </a:p>
        </p:txBody>
      </p:sp>
    </p:spTree>
    <p:extLst>
      <p:ext uri="{BB962C8B-B14F-4D97-AF65-F5344CB8AC3E}">
        <p14:creationId xmlns:p14="http://schemas.microsoft.com/office/powerpoint/2010/main" val="17972742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14:13  </a:t>
            </a:r>
            <a:r>
              <a:rPr lang="en-US" sz="6600" b="1" dirty="0" smtClean="0"/>
              <a:t>(NLT)</a:t>
            </a:r>
            <a:endParaRPr lang="en-US" sz="6600" b="1" dirty="0"/>
          </a:p>
        </p:txBody>
      </p:sp>
      <p:sp>
        <p:nvSpPr>
          <p:cNvPr id="3" name="Content Placeholder 2"/>
          <p:cNvSpPr>
            <a:spLocks noGrp="1"/>
          </p:cNvSpPr>
          <p:nvPr>
            <p:ph idx="1"/>
          </p:nvPr>
        </p:nvSpPr>
        <p:spPr>
          <a:xfrm>
            <a:off x="234462" y="1690688"/>
            <a:ext cx="11957538" cy="4841117"/>
          </a:xfrm>
        </p:spPr>
        <p:txBody>
          <a:bodyPr>
            <a:noAutofit/>
          </a:bodyPr>
          <a:lstStyle/>
          <a:p>
            <a:r>
              <a:rPr lang="en-US" sz="5400" dirty="0"/>
              <a:t>13 And I heard a voice from heaven saying, “Write this down: </a:t>
            </a:r>
            <a:r>
              <a:rPr lang="en-US" sz="5400" dirty="0">
                <a:solidFill>
                  <a:srgbClr val="FF0000"/>
                </a:solidFill>
              </a:rPr>
              <a:t>Blessed are those who die in the Lord </a:t>
            </a:r>
            <a:r>
              <a:rPr lang="en-US" sz="5400" dirty="0"/>
              <a:t>from now on. Yes, says the Spirit, they are blessed indeed, for they will rest from their hard work; for </a:t>
            </a:r>
            <a:r>
              <a:rPr lang="en-US" sz="5400" dirty="0">
                <a:solidFill>
                  <a:srgbClr val="FF0000"/>
                </a:solidFill>
              </a:rPr>
              <a:t>their good deeds follow them</a:t>
            </a:r>
            <a:r>
              <a:rPr lang="en-US" sz="5400" dirty="0"/>
              <a:t>!”.</a:t>
            </a:r>
          </a:p>
        </p:txBody>
      </p:sp>
    </p:spTree>
    <p:extLst>
      <p:ext uri="{BB962C8B-B14F-4D97-AF65-F5344CB8AC3E}">
        <p14:creationId xmlns:p14="http://schemas.microsoft.com/office/powerpoint/2010/main" val="18860111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20:14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14 Then </a:t>
            </a:r>
            <a:r>
              <a:rPr lang="en-US" sz="6000" dirty="0">
                <a:solidFill>
                  <a:srgbClr val="FF0000"/>
                </a:solidFill>
              </a:rPr>
              <a:t>death</a:t>
            </a:r>
            <a:r>
              <a:rPr lang="en-US" sz="6000" dirty="0"/>
              <a:t> and </a:t>
            </a:r>
            <a:r>
              <a:rPr lang="en-US" sz="6000" dirty="0">
                <a:solidFill>
                  <a:srgbClr val="FF0000"/>
                </a:solidFill>
              </a:rPr>
              <a:t>the grave </a:t>
            </a:r>
            <a:r>
              <a:rPr lang="en-US" sz="6000" dirty="0"/>
              <a:t>were </a:t>
            </a:r>
            <a:r>
              <a:rPr lang="en-US" sz="6000" dirty="0">
                <a:solidFill>
                  <a:srgbClr val="FF0000"/>
                </a:solidFill>
              </a:rPr>
              <a:t>thrown into the lake of fire</a:t>
            </a:r>
            <a:r>
              <a:rPr lang="en-US" sz="6000" dirty="0"/>
              <a:t>. This lake of fire is the </a:t>
            </a:r>
            <a:r>
              <a:rPr lang="en-US" sz="6000" dirty="0" smtClean="0"/>
              <a:t>second </a:t>
            </a:r>
            <a:r>
              <a:rPr lang="en-US" sz="6000" dirty="0"/>
              <a:t>death</a:t>
            </a:r>
            <a:r>
              <a:rPr lang="en-US" sz="6000" dirty="0" smtClean="0"/>
              <a:t>.</a:t>
            </a:r>
          </a:p>
          <a:p>
            <a:endParaRPr lang="en-US" sz="6000" dirty="0"/>
          </a:p>
          <a:p>
            <a:pPr marL="0" indent="0" algn="ctr">
              <a:buNone/>
            </a:pPr>
            <a:r>
              <a:rPr lang="en-US" sz="6000" dirty="0" smtClean="0">
                <a:solidFill>
                  <a:schemeClr val="accent1">
                    <a:lumMod val="75000"/>
                  </a:schemeClr>
                </a:solidFill>
              </a:rPr>
              <a:t>(last death – eternal death)</a:t>
            </a:r>
            <a:endParaRPr lang="en-US" sz="6000" dirty="0">
              <a:solidFill>
                <a:schemeClr val="accent1">
                  <a:lumMod val="75000"/>
                </a:schemeClr>
              </a:solidFill>
            </a:endParaRPr>
          </a:p>
        </p:txBody>
      </p:sp>
    </p:spTree>
    <p:extLst>
      <p:ext uri="{BB962C8B-B14F-4D97-AF65-F5344CB8AC3E}">
        <p14:creationId xmlns:p14="http://schemas.microsoft.com/office/powerpoint/2010/main" val="34327124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a:t>
            </a:r>
            <a:r>
              <a:rPr lang="en-US" sz="6600" b="1" dirty="0" smtClean="0"/>
              <a:t>4:16-18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smtClean="0"/>
              <a:t>16 </a:t>
            </a:r>
            <a:r>
              <a:rPr lang="en-US" sz="5400" dirty="0"/>
              <a:t>For the Lord himself will come down from heaven with a commanding shout, with the voice of the archangel, and with the trumpet call of God. First, </a:t>
            </a:r>
            <a:r>
              <a:rPr lang="en-US" sz="5400" dirty="0">
                <a:solidFill>
                  <a:srgbClr val="FF0000"/>
                </a:solidFill>
              </a:rPr>
              <a:t>the believers who have </a:t>
            </a:r>
            <a:r>
              <a:rPr lang="en-US" sz="5400" dirty="0" smtClean="0">
                <a:solidFill>
                  <a:srgbClr val="FF0000"/>
                </a:solidFill>
              </a:rPr>
              <a:t>died </a:t>
            </a:r>
            <a:r>
              <a:rPr lang="en-US" sz="5400" dirty="0">
                <a:solidFill>
                  <a:srgbClr val="FF0000"/>
                </a:solidFill>
              </a:rPr>
              <a:t>will rise from their graves</a:t>
            </a:r>
            <a:r>
              <a:rPr lang="en-US" sz="5400" dirty="0"/>
              <a:t>. </a:t>
            </a:r>
          </a:p>
        </p:txBody>
      </p:sp>
    </p:spTree>
    <p:extLst>
      <p:ext uri="{BB962C8B-B14F-4D97-AF65-F5344CB8AC3E}">
        <p14:creationId xmlns:p14="http://schemas.microsoft.com/office/powerpoint/2010/main" val="1554853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a:t>
            </a:r>
            <a:r>
              <a:rPr lang="en-US" sz="6600" b="1" dirty="0" smtClean="0"/>
              <a:t>4:16-18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smtClean="0"/>
              <a:t>17 </a:t>
            </a:r>
            <a:r>
              <a:rPr lang="en-US" sz="5400" dirty="0"/>
              <a:t>Then, together with them, we who are still alive and remain on the earth </a:t>
            </a:r>
            <a:r>
              <a:rPr lang="en-US" sz="5400" dirty="0">
                <a:solidFill>
                  <a:srgbClr val="FF0000"/>
                </a:solidFill>
              </a:rPr>
              <a:t>will be caught up in the clouds to meet the Lord in the air</a:t>
            </a:r>
            <a:r>
              <a:rPr lang="en-US" sz="5400" dirty="0"/>
              <a:t>. Then we will be with the Lord </a:t>
            </a:r>
            <a:r>
              <a:rPr lang="en-US" sz="5400" dirty="0">
                <a:solidFill>
                  <a:srgbClr val="FF0000"/>
                </a:solidFill>
              </a:rPr>
              <a:t>forever</a:t>
            </a:r>
            <a:r>
              <a:rPr lang="en-US" sz="5400" dirty="0"/>
              <a:t>. 18 So encourage each other with these </a:t>
            </a:r>
            <a:r>
              <a:rPr lang="en-US" sz="5400" dirty="0" smtClean="0"/>
              <a:t>words.</a:t>
            </a:r>
            <a:endParaRPr lang="en-US" sz="5400" dirty="0"/>
          </a:p>
        </p:txBody>
      </p:sp>
    </p:spTree>
    <p:extLst>
      <p:ext uri="{BB962C8B-B14F-4D97-AF65-F5344CB8AC3E}">
        <p14:creationId xmlns:p14="http://schemas.microsoft.com/office/powerpoint/2010/main" val="16177311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Philippians 3:10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10 I want to know Christ and experience </a:t>
            </a:r>
            <a:r>
              <a:rPr lang="en-US" sz="6000" dirty="0">
                <a:solidFill>
                  <a:srgbClr val="FF0000"/>
                </a:solidFill>
              </a:rPr>
              <a:t>the mighty power that raised him from the dead</a:t>
            </a:r>
            <a:r>
              <a:rPr lang="en-US" sz="6000" dirty="0"/>
              <a:t>. I want to suffer with him, sharing in his death.</a:t>
            </a:r>
          </a:p>
        </p:txBody>
      </p:sp>
    </p:spTree>
    <p:extLst>
      <p:ext uri="{BB962C8B-B14F-4D97-AF65-F5344CB8AC3E}">
        <p14:creationId xmlns:p14="http://schemas.microsoft.com/office/powerpoint/2010/main" val="4757658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0241"/>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877" y="2967335"/>
            <a:ext cx="10280250" cy="1200329"/>
          </a:xfrm>
          <a:prstGeom prst="rect">
            <a:avLst/>
          </a:prstGeom>
          <a:noFill/>
        </p:spPr>
        <p:txBody>
          <a:bodyPr wrap="none" lIns="91440" tIns="45720" rIns="91440" bIns="45720">
            <a:spAutoFit/>
          </a:bodyPr>
          <a:lstStyle/>
          <a:p>
            <a:pPr algn="ctr"/>
            <a:r>
              <a:rPr lang="en-US" sz="7200" b="1" dirty="0">
                <a:ln w="13462">
                  <a:solidFill>
                    <a:prstClr val="white"/>
                  </a:solidFill>
                  <a:prstDash val="solid"/>
                </a:ln>
                <a:solidFill>
                  <a:srgbClr val="002060"/>
                </a:solidFill>
                <a:effectLst>
                  <a:outerShdw dist="38100" dir="2700000" algn="bl" rotWithShape="0">
                    <a:srgbClr val="4472C4"/>
                  </a:outerShdw>
                </a:effectLst>
              </a:rPr>
              <a:t>Revelation’s </a:t>
            </a:r>
            <a:r>
              <a:rPr lang="en-US" sz="7200" b="1" dirty="0" smtClean="0">
                <a:ln w="13462">
                  <a:solidFill>
                    <a:prstClr val="white"/>
                  </a:solidFill>
                  <a:prstDash val="solid"/>
                </a:ln>
                <a:solidFill>
                  <a:srgbClr val="002060"/>
                </a:solidFill>
                <a:effectLst>
                  <a:outerShdw dist="38100" dir="2700000" algn="bl" rotWithShape="0">
                    <a:srgbClr val="4472C4"/>
                  </a:outerShdw>
                </a:effectLst>
              </a:rPr>
              <a:t>Keys </a:t>
            </a:r>
            <a:r>
              <a:rPr lang="en-US" sz="7200" b="1" dirty="0">
                <a:ln w="13462">
                  <a:solidFill>
                    <a:prstClr val="white"/>
                  </a:solidFill>
                  <a:prstDash val="solid"/>
                </a:ln>
                <a:solidFill>
                  <a:srgbClr val="002060"/>
                </a:solidFill>
                <a:effectLst>
                  <a:outerShdw dist="38100" dir="2700000" algn="bl" rotWithShape="0">
                    <a:srgbClr val="4472C4"/>
                  </a:outerShdw>
                </a:effectLst>
              </a:rPr>
              <a:t>of </a:t>
            </a:r>
            <a:r>
              <a:rPr lang="en-US" sz="7200" b="1" dirty="0" smtClean="0">
                <a:ln w="13462">
                  <a:solidFill>
                    <a:prstClr val="white"/>
                  </a:solidFill>
                  <a:prstDash val="solid"/>
                </a:ln>
                <a:solidFill>
                  <a:srgbClr val="002060"/>
                </a:solidFill>
                <a:effectLst>
                  <a:outerShdw dist="38100" dir="2700000" algn="bl" rotWithShape="0">
                    <a:srgbClr val="4472C4"/>
                  </a:outerShdw>
                </a:effectLst>
              </a:rPr>
              <a:t>Death</a:t>
            </a:r>
            <a:endParaRPr lang="en-US" sz="7200" b="1" dirty="0">
              <a:ln w="13462">
                <a:solidFill>
                  <a:prstClr val="white"/>
                </a:solidFill>
                <a:prstDash val="solid"/>
              </a:ln>
              <a:solidFill>
                <a:srgbClr val="002060"/>
              </a:solidFill>
              <a:effectLst>
                <a:outerShdw dist="38100" dir="2700000" algn="bl" rotWithShape="0">
                  <a:srgbClr val="4472C4"/>
                </a:outerShdw>
              </a:effectLst>
            </a:endParaRPr>
          </a:p>
        </p:txBody>
      </p:sp>
      <p:sp>
        <p:nvSpPr>
          <p:cNvPr id="3" name="TextBox 2"/>
          <p:cNvSpPr txBox="1"/>
          <p:nvPr/>
        </p:nvSpPr>
        <p:spPr>
          <a:xfrm>
            <a:off x="2165741" y="1481047"/>
            <a:ext cx="8184035" cy="1200329"/>
          </a:xfrm>
          <a:prstGeom prst="rect">
            <a:avLst/>
          </a:prstGeom>
          <a:noFill/>
        </p:spPr>
        <p:txBody>
          <a:bodyPr wrap="none" rtlCol="0">
            <a:spAutoFit/>
          </a:bodyPr>
          <a:lstStyle/>
          <a:p>
            <a:r>
              <a:rPr lang="en-US" sz="7200" dirty="0" smtClean="0">
                <a:solidFill>
                  <a:srgbClr val="FF0000"/>
                </a:solidFill>
              </a:rPr>
              <a:t>Tonight’s Bible Study</a:t>
            </a:r>
            <a:r>
              <a:rPr lang="en-US" sz="7200" dirty="0">
                <a:solidFill>
                  <a:srgbClr val="FF0000"/>
                </a:solidFill>
              </a:rPr>
              <a:t>:</a:t>
            </a:r>
          </a:p>
        </p:txBody>
      </p:sp>
    </p:spTree>
    <p:extLst>
      <p:ext uri="{BB962C8B-B14F-4D97-AF65-F5344CB8AC3E}">
        <p14:creationId xmlns:p14="http://schemas.microsoft.com/office/powerpoint/2010/main" val="30071153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528" y="420477"/>
            <a:ext cx="7874099" cy="5861830"/>
          </a:xfrm>
          <a:prstGeom prst="rect">
            <a:avLst/>
          </a:prstGeom>
        </p:spPr>
      </p:pic>
    </p:spTree>
    <p:extLst>
      <p:ext uri="{BB962C8B-B14F-4D97-AF65-F5344CB8AC3E}">
        <p14:creationId xmlns:p14="http://schemas.microsoft.com/office/powerpoint/2010/main" val="2468999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290" y="518816"/>
            <a:ext cx="8200362" cy="5788491"/>
          </a:xfrm>
          <a:prstGeom prst="rect">
            <a:avLst/>
          </a:prstGeom>
        </p:spPr>
      </p:pic>
    </p:spTree>
    <p:extLst>
      <p:ext uri="{BB962C8B-B14F-4D97-AF65-F5344CB8AC3E}">
        <p14:creationId xmlns:p14="http://schemas.microsoft.com/office/powerpoint/2010/main" val="855611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7850</TotalTime>
  <Words>2298</Words>
  <Application>Microsoft Office PowerPoint</Application>
  <PresentationFormat>Custom</PresentationFormat>
  <Paragraphs>122</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The study will begin at 7:30 PM</vt:lpstr>
      <vt:lpstr>Let us Pray and then start the Bible study..</vt:lpstr>
      <vt:lpstr>Let us start the Bible study..</vt:lpstr>
      <vt:lpstr>PowerPoint Presentation</vt:lpstr>
      <vt:lpstr>The Two Witnesses</vt:lpstr>
      <vt:lpstr>  The Bible and the French Revolution</vt:lpstr>
      <vt:lpstr>PowerPoint Presentation</vt:lpstr>
      <vt:lpstr>PowerPoint Presentation</vt:lpstr>
      <vt:lpstr>PowerPoint Presentation</vt:lpstr>
      <vt:lpstr>PowerPoint Presentation</vt:lpstr>
      <vt:lpstr>PowerPoint Presentation</vt:lpstr>
      <vt:lpstr>The first lesson for tonight:</vt:lpstr>
      <vt:lpstr>PowerPoint Presentation</vt:lpstr>
      <vt:lpstr>Revelation 1:18  (NLT)</vt:lpstr>
      <vt:lpstr> Revelation 1:5 (NLT)</vt:lpstr>
      <vt:lpstr>1 Corinthians 15:20-22  (NLT)</vt:lpstr>
      <vt:lpstr>1 Corinthians 15:20-22  (NLT)</vt:lpstr>
      <vt:lpstr>1 Corinthians 15:20-22  (NLT)</vt:lpstr>
      <vt:lpstr> Genesis 2:7 (NLT)</vt:lpstr>
      <vt:lpstr>Ecclesiastes 12:7  (NLT)</vt:lpstr>
      <vt:lpstr>James 2:26  (NLT)</vt:lpstr>
      <vt:lpstr> Genesis 2:7 (NLT)</vt:lpstr>
      <vt:lpstr>Ezekiel 18:4  (NLT)</vt:lpstr>
      <vt:lpstr>Ezekiel 18:20  (NLT)</vt:lpstr>
      <vt:lpstr>Ezekiel 18:4  (NLT)</vt:lpstr>
      <vt:lpstr>Psalm 104:29-30  (NLT)</vt:lpstr>
      <vt:lpstr> Job 21:32 (NLT)</vt:lpstr>
      <vt:lpstr>John 5:28-29  (NLT)</vt:lpstr>
      <vt:lpstr> Psalm 146:4 (NLT)</vt:lpstr>
      <vt:lpstr>Job 14:12  (NLT)</vt:lpstr>
      <vt:lpstr>Job 14:21  (NLT)</vt:lpstr>
      <vt:lpstr>Ecclesiastes 9:5-6  (NLT)</vt:lpstr>
      <vt:lpstr>Ecclesiastes 9:10  (NLT)</vt:lpstr>
      <vt:lpstr>PowerPoint Presentation</vt:lpstr>
      <vt:lpstr>1 Corinthians 15:20, 23  (NLT)</vt:lpstr>
      <vt:lpstr>1 Corinthians 15:20, 23  (NLT)</vt:lpstr>
      <vt:lpstr>1 Thessalonians 4:15-17  (NLT)</vt:lpstr>
      <vt:lpstr>1 Thessalonians 4:15-17  (NLT)</vt:lpstr>
      <vt:lpstr>1 Thessalonians 4:15-17  (NLT)</vt:lpstr>
      <vt:lpstr>John 11:11-14  (NLT)</vt:lpstr>
      <vt:lpstr>1 Timothy 6:15-16  (NLT)</vt:lpstr>
      <vt:lpstr> 1 Corinthians 15:51-55 (NLT)</vt:lpstr>
      <vt:lpstr> 1 Corinthians 15:51-55 (NLT)</vt:lpstr>
      <vt:lpstr> 1 Corinthians 15:51-55 (NLT)</vt:lpstr>
      <vt:lpstr> 1 Corinthians 15:51-55 (NLT)</vt:lpstr>
      <vt:lpstr>1 John 5:12  (NLT)</vt:lpstr>
      <vt:lpstr>John 6:54  (NLT)</vt:lpstr>
      <vt:lpstr>PowerPoint Presentation</vt:lpstr>
      <vt:lpstr>Genesis 3:4  (NLT)</vt:lpstr>
      <vt:lpstr> Revelation 16:14 (NLT)</vt:lpstr>
      <vt:lpstr>2 Thessalonians 2:9  (NLT)</vt:lpstr>
      <vt:lpstr> Revelation 18:2 (NLT)</vt:lpstr>
      <vt:lpstr> Revelation 18:4-5 (NLT)</vt:lpstr>
      <vt:lpstr>Revelation 16:13-14  (NLT)</vt:lpstr>
      <vt:lpstr>Revelation 18:23  (NLT)</vt:lpstr>
      <vt:lpstr>Psychic Reading</vt:lpstr>
      <vt:lpstr>PowerPoint Presentation</vt:lpstr>
      <vt:lpstr>PowerPoint Presentation</vt:lpstr>
      <vt:lpstr>Isaiah 8:19-20  (NLT)</vt:lpstr>
      <vt:lpstr> Revelation 22:15 (NLT)</vt:lpstr>
      <vt:lpstr> Galatians 5:19-21 (NLT)</vt:lpstr>
      <vt:lpstr> Galatians 5:19-21 (NLT)</vt:lpstr>
      <vt:lpstr>Ephesians 5:11  (NLT)</vt:lpstr>
      <vt:lpstr>Revelation 14:13  (NLT)</vt:lpstr>
      <vt:lpstr>Revelation 20:14  (NLT)</vt:lpstr>
      <vt:lpstr>1 Thessalonians 4:16-18  (NLT)</vt:lpstr>
      <vt:lpstr>1 Thessalonians 4:16-18  (NLT)</vt:lpstr>
      <vt:lpstr> Philippians 3:10 (NLT)</vt:lpstr>
      <vt:lpstr>END  -  I am ready to answer any question you may have.</vt:lpstr>
      <vt:lpstr>Let us Pray to close the Bible study.</vt:lpstr>
      <vt:lpstr>Don’t Be Afraid to Follow Jesus!  “If you love Him, keep His commandments”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493</cp:revision>
  <dcterms:created xsi:type="dcterms:W3CDTF">2018-04-10T16:16:30Z</dcterms:created>
  <dcterms:modified xsi:type="dcterms:W3CDTF">2018-11-03T01:13:19Z</dcterms:modified>
</cp:coreProperties>
</file>