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36" r:id="rId2"/>
    <p:sldId id="341" r:id="rId3"/>
    <p:sldId id="436" r:id="rId4"/>
    <p:sldId id="534" r:id="rId5"/>
    <p:sldId id="1017" r:id="rId6"/>
    <p:sldId id="1020" r:id="rId7"/>
    <p:sldId id="633" r:id="rId8"/>
    <p:sldId id="869" r:id="rId9"/>
    <p:sldId id="1086" r:id="rId10"/>
    <p:sldId id="1087" r:id="rId11"/>
    <p:sldId id="1088" r:id="rId12"/>
    <p:sldId id="1089" r:id="rId13"/>
    <p:sldId id="1090" r:id="rId14"/>
    <p:sldId id="871" r:id="rId15"/>
    <p:sldId id="1091" r:id="rId16"/>
    <p:sldId id="1093" r:id="rId17"/>
    <p:sldId id="1094" r:id="rId18"/>
    <p:sldId id="934" r:id="rId19"/>
    <p:sldId id="1095" r:id="rId20"/>
    <p:sldId id="1092" r:id="rId21"/>
    <p:sldId id="1021" r:id="rId22"/>
    <p:sldId id="1103" r:id="rId23"/>
    <p:sldId id="1022" r:id="rId24"/>
    <p:sldId id="1024" r:id="rId25"/>
    <p:sldId id="1025" r:id="rId26"/>
    <p:sldId id="1026" r:id="rId27"/>
    <p:sldId id="1023" r:id="rId28"/>
    <p:sldId id="1104" r:id="rId29"/>
    <p:sldId id="1105" r:id="rId30"/>
    <p:sldId id="1107" r:id="rId31"/>
    <p:sldId id="1108" r:id="rId32"/>
    <p:sldId id="1027" r:id="rId33"/>
    <p:sldId id="1109" r:id="rId34"/>
    <p:sldId id="1028" r:id="rId35"/>
    <p:sldId id="1096" r:id="rId36"/>
    <p:sldId id="1029" r:id="rId37"/>
    <p:sldId id="1097" r:id="rId38"/>
    <p:sldId id="1030" r:id="rId39"/>
    <p:sldId id="1110" r:id="rId40"/>
    <p:sldId id="1098" r:id="rId41"/>
    <p:sldId id="1031" r:id="rId42"/>
    <p:sldId id="1099" r:id="rId43"/>
    <p:sldId id="1032" r:id="rId44"/>
    <p:sldId id="1033" r:id="rId45"/>
    <p:sldId id="1034" r:id="rId46"/>
    <p:sldId id="1035" r:id="rId47"/>
    <p:sldId id="1036" r:id="rId48"/>
    <p:sldId id="1037" r:id="rId49"/>
    <p:sldId id="1100" r:id="rId50"/>
    <p:sldId id="1101" r:id="rId51"/>
    <p:sldId id="1038" r:id="rId52"/>
    <p:sldId id="1039" r:id="rId53"/>
    <p:sldId id="1040" r:id="rId54"/>
    <p:sldId id="1102" r:id="rId55"/>
    <p:sldId id="1041" r:id="rId56"/>
    <p:sldId id="1042" r:id="rId57"/>
    <p:sldId id="1043" r:id="rId58"/>
    <p:sldId id="477" r:id="rId59"/>
    <p:sldId id="483" r:id="rId60"/>
    <p:sldId id="40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60"/>
  </p:normalViewPr>
  <p:slideViewPr>
    <p:cSldViewPr snapToGrid="0">
      <p:cViewPr varScale="1">
        <p:scale>
          <a:sx n="49" d="100"/>
          <a:sy n="49" d="100"/>
        </p:scale>
        <p:origin x="-90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6" d="100"/>
        <a:sy n="166" d="100"/>
      </p:scale>
      <p:origin x="0" y="-34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7DE61-79A5-4B4C-BD06-8C11335EBD8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BCAA7-B383-41F5-9705-3E06B7F9A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6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CAA7-B383-41F5-9705-3E06B7F9A1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0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2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4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8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7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5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2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9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093" y="2837978"/>
            <a:ext cx="9144000" cy="2387600"/>
          </a:xfrm>
        </p:spPr>
        <p:txBody>
          <a:bodyPr/>
          <a:lstStyle/>
          <a:p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The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s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tudy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w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ill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b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egin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a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t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7:30 PM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539" y="235986"/>
            <a:ext cx="11563109" cy="260199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8000" dirty="0" smtClean="0"/>
              <a:t>THE BOOK OF REVELATION</a:t>
            </a:r>
          </a:p>
          <a:p>
            <a:r>
              <a:rPr lang="en-US" sz="8000" dirty="0" smtClean="0"/>
              <a:t>BIBLE STUDY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964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38" y="163772"/>
            <a:ext cx="8779410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6" y="313898"/>
            <a:ext cx="9301941" cy="61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8" y="236964"/>
            <a:ext cx="8231735" cy="638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98" y="177421"/>
            <a:ext cx="9865346" cy="65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7658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The first lesson for tonight: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0038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3" y="145063"/>
            <a:ext cx="8980193" cy="65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Daniel 7:25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 smtClean="0"/>
              <a:t>25 </a:t>
            </a:r>
            <a:r>
              <a:rPr lang="en-US" sz="6000" dirty="0"/>
              <a:t>He will </a:t>
            </a:r>
            <a:r>
              <a:rPr lang="en-US" sz="6000" dirty="0">
                <a:solidFill>
                  <a:srgbClr val="FF0000"/>
                </a:solidFill>
              </a:rPr>
              <a:t>defy the Most High </a:t>
            </a:r>
            <a:r>
              <a:rPr lang="en-US" sz="6000" dirty="0"/>
              <a:t>and </a:t>
            </a:r>
            <a:r>
              <a:rPr lang="en-US" sz="6000" dirty="0">
                <a:solidFill>
                  <a:srgbClr val="FF0000"/>
                </a:solidFill>
              </a:rPr>
              <a:t>oppress the holy people </a:t>
            </a:r>
            <a:r>
              <a:rPr lang="en-US" sz="6000" dirty="0"/>
              <a:t>of the Most High. He will </a:t>
            </a:r>
            <a:r>
              <a:rPr lang="en-US" sz="6000" dirty="0">
                <a:solidFill>
                  <a:srgbClr val="FF0000"/>
                </a:solidFill>
              </a:rPr>
              <a:t>try to change their sacred festivals and laws</a:t>
            </a:r>
            <a:r>
              <a:rPr lang="en-US" sz="6000" dirty="0"/>
              <a:t>, and they will be placed under his control for a </a:t>
            </a:r>
            <a:r>
              <a:rPr lang="en-US" sz="6000" dirty="0">
                <a:solidFill>
                  <a:srgbClr val="FF0000"/>
                </a:solidFill>
              </a:rPr>
              <a:t>time, times, and half a time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391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1260 Years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The 1260 days prophecy appears several times in the Bible. What is this time period? It is a very important time period since it was mention over and over again by Daniel and </a:t>
            </a:r>
            <a:r>
              <a:rPr lang="en-US" sz="4400" dirty="0" smtClean="0"/>
              <a:t>John.</a:t>
            </a: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1260 days </a:t>
            </a:r>
            <a:r>
              <a:rPr lang="en-US" sz="4400" dirty="0"/>
              <a:t>/ 30 = </a:t>
            </a:r>
            <a:r>
              <a:rPr lang="en-US" sz="4400" dirty="0">
                <a:solidFill>
                  <a:srgbClr val="FF0000"/>
                </a:solidFill>
              </a:rPr>
              <a:t>42 months </a:t>
            </a:r>
            <a:r>
              <a:rPr lang="en-US" sz="4400" dirty="0"/>
              <a:t>= 3 ½ years;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1 </a:t>
            </a:r>
            <a:r>
              <a:rPr lang="en-US" sz="4400" dirty="0"/>
              <a:t>time + 2 </a:t>
            </a:r>
            <a:r>
              <a:rPr lang="en-US" sz="4400" dirty="0" smtClean="0"/>
              <a:t>time </a:t>
            </a:r>
            <a:r>
              <a:rPr lang="en-US" sz="4400" dirty="0"/>
              <a:t>+ ½ time = </a:t>
            </a:r>
            <a:r>
              <a:rPr lang="en-US" sz="4400" dirty="0">
                <a:solidFill>
                  <a:srgbClr val="FF0000"/>
                </a:solidFill>
              </a:rPr>
              <a:t>3 ½ times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61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</a:t>
            </a:r>
            <a:r>
              <a:rPr lang="en-US" sz="6600" b="1" dirty="0" smtClean="0"/>
              <a:t>11:1-3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Then I was given a </a:t>
            </a:r>
            <a:r>
              <a:rPr lang="en-US" sz="6000" dirty="0">
                <a:solidFill>
                  <a:srgbClr val="FF0000"/>
                </a:solidFill>
              </a:rPr>
              <a:t>measuring stick</a:t>
            </a:r>
            <a:r>
              <a:rPr lang="en-US" sz="6000" dirty="0"/>
              <a:t>, and I was told, “Go and </a:t>
            </a:r>
            <a:r>
              <a:rPr lang="en-US" sz="6000" dirty="0">
                <a:solidFill>
                  <a:srgbClr val="FF0000"/>
                </a:solidFill>
              </a:rPr>
              <a:t>measure the Temple of God and the altar, and count the number of worshipers</a:t>
            </a:r>
            <a:r>
              <a:rPr lang="en-US" sz="6000" dirty="0"/>
              <a:t>. 2 But do not measure the 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outer courtyard</a:t>
            </a:r>
            <a:r>
              <a:rPr lang="en-US" sz="6000" dirty="0"/>
              <a:t>, for it has been </a:t>
            </a:r>
            <a:r>
              <a:rPr lang="en-US" sz="6000" dirty="0" smtClean="0"/>
              <a:t>turned …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</a:t>
            </a:r>
            <a:r>
              <a:rPr lang="en-US" sz="6600" b="1" dirty="0" smtClean="0"/>
              <a:t>11:1-3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… over </a:t>
            </a:r>
            <a:r>
              <a:rPr lang="en-US" sz="6000" dirty="0"/>
              <a:t>to the nations. </a:t>
            </a:r>
            <a:r>
              <a:rPr lang="en-US" sz="6000" dirty="0">
                <a:solidFill>
                  <a:srgbClr val="FF0000"/>
                </a:solidFill>
              </a:rPr>
              <a:t>They will trample the holy city for 42 months</a:t>
            </a:r>
            <a:r>
              <a:rPr lang="en-US" sz="6000" dirty="0"/>
              <a:t>. 3 And I will give power to my two witnesses, and they will be clothed in burlap and will prophesy during those </a:t>
            </a:r>
            <a:r>
              <a:rPr lang="en-US" sz="6000" dirty="0">
                <a:solidFill>
                  <a:srgbClr val="FF0000"/>
                </a:solidFill>
              </a:rPr>
              <a:t>1,260 days</a:t>
            </a:r>
            <a:r>
              <a:rPr lang="en-US" sz="6000" dirty="0"/>
              <a:t>.”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26715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Let us Pray</a:t>
            </a:r>
            <a:br>
              <a:rPr lang="en-US" sz="11500" dirty="0" smtClean="0"/>
            </a:br>
            <a:r>
              <a:rPr lang="en-US" sz="11500" dirty="0" smtClean="0"/>
              <a:t>and then start the Bible study..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591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1260 Years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" y="1900053"/>
            <a:ext cx="3935209" cy="4494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4" b="57213"/>
          <a:stretch/>
        </p:blipFill>
        <p:spPr>
          <a:xfrm>
            <a:off x="4762809" y="3179928"/>
            <a:ext cx="7047754" cy="23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11:3-4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5167312"/>
          </a:xfrm>
        </p:spPr>
        <p:txBody>
          <a:bodyPr>
            <a:noAutofit/>
          </a:bodyPr>
          <a:lstStyle/>
          <a:p>
            <a:r>
              <a:rPr lang="en-US" sz="5400" dirty="0"/>
              <a:t> 3 And I will give power to my two witnesses, and they will be clothed in burlap and will prophesy during those 1,260 days</a:t>
            </a:r>
            <a:r>
              <a:rPr lang="en-US" sz="5400" dirty="0" smtClean="0"/>
              <a:t>.”4 </a:t>
            </a:r>
            <a:r>
              <a:rPr lang="en-US" sz="5400" dirty="0"/>
              <a:t>These two prophets are the </a:t>
            </a:r>
            <a:r>
              <a:rPr lang="en-US" sz="5400" dirty="0">
                <a:solidFill>
                  <a:srgbClr val="FF0000"/>
                </a:solidFill>
              </a:rPr>
              <a:t>two olive trees </a:t>
            </a:r>
            <a:r>
              <a:rPr lang="en-US" sz="5400" dirty="0"/>
              <a:t>and the </a:t>
            </a:r>
            <a:r>
              <a:rPr lang="en-US" sz="5400" dirty="0">
                <a:solidFill>
                  <a:srgbClr val="FF0000"/>
                </a:solidFill>
              </a:rPr>
              <a:t>two lampstands </a:t>
            </a:r>
            <a:r>
              <a:rPr lang="en-US" sz="5400" dirty="0"/>
              <a:t>that stand before the Lord of all the earth.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The Two Witnesses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091916" cy="4834482"/>
          </a:xfrm>
        </p:spPr>
        <p:txBody>
          <a:bodyPr>
            <a:noAutofit/>
          </a:bodyPr>
          <a:lstStyle/>
          <a:p>
            <a:r>
              <a:rPr lang="en-US" sz="4000" dirty="0"/>
              <a:t>The two witnesses represent the Scriptures of the </a:t>
            </a:r>
            <a:r>
              <a:rPr lang="en-US" sz="4000" dirty="0">
                <a:solidFill>
                  <a:srgbClr val="FF0000"/>
                </a:solidFill>
              </a:rPr>
              <a:t>Old and the New Testament</a:t>
            </a:r>
            <a:r>
              <a:rPr lang="en-US" sz="4000" dirty="0"/>
              <a:t>. Both are important testimonies to the origin and perpetuity of the law of God. Both are witnesses also to the plan of salvation. The types, sacrifices, and prophecies of the </a:t>
            </a:r>
            <a:r>
              <a:rPr lang="en-US" sz="4000" dirty="0">
                <a:solidFill>
                  <a:srgbClr val="FF0000"/>
                </a:solidFill>
              </a:rPr>
              <a:t>Old Testament point forward to a </a:t>
            </a:r>
            <a:r>
              <a:rPr lang="en-US" sz="4000" dirty="0" err="1">
                <a:solidFill>
                  <a:srgbClr val="FF0000"/>
                </a:solidFill>
              </a:rPr>
              <a:t>Saviour</a:t>
            </a:r>
            <a:r>
              <a:rPr lang="en-US" sz="4000" dirty="0">
                <a:solidFill>
                  <a:srgbClr val="FF0000"/>
                </a:solidFill>
              </a:rPr>
              <a:t> to come</a:t>
            </a:r>
            <a:r>
              <a:rPr lang="en-US" sz="4000" dirty="0"/>
              <a:t>. The Gospels and Epistles of </a:t>
            </a:r>
            <a:r>
              <a:rPr lang="en-US" sz="4000" dirty="0">
                <a:solidFill>
                  <a:srgbClr val="FF0000"/>
                </a:solidFill>
              </a:rPr>
              <a:t>the New Testament tell of a </a:t>
            </a:r>
            <a:r>
              <a:rPr lang="en-US" sz="4000" dirty="0" err="1">
                <a:solidFill>
                  <a:srgbClr val="FF0000"/>
                </a:solidFill>
              </a:rPr>
              <a:t>Saviour</a:t>
            </a:r>
            <a:r>
              <a:rPr lang="en-US" sz="4000" dirty="0">
                <a:solidFill>
                  <a:srgbClr val="FF0000"/>
                </a:solidFill>
              </a:rPr>
              <a:t> who has come </a:t>
            </a:r>
            <a:r>
              <a:rPr lang="en-US" sz="4000" dirty="0"/>
              <a:t>in the exact manner foretold by type and prophecy.</a:t>
            </a:r>
          </a:p>
          <a:p>
            <a:r>
              <a:rPr lang="en-US" b="1" dirty="0"/>
              <a:t>http://www.whiteestate.org/books/gc/gc15.html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856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11:7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>
                <a:solidFill>
                  <a:schemeClr val="tx2"/>
                </a:solidFill>
              </a:rPr>
              <a:t>When they complete their testimony, </a:t>
            </a:r>
            <a:r>
              <a:rPr lang="en-US" sz="6000" dirty="0">
                <a:solidFill>
                  <a:srgbClr val="FF0000"/>
                </a:solidFill>
              </a:rPr>
              <a:t>the beast </a:t>
            </a:r>
            <a:r>
              <a:rPr lang="en-US" sz="6000" dirty="0">
                <a:solidFill>
                  <a:schemeClr val="tx2"/>
                </a:solidFill>
              </a:rPr>
              <a:t>that comes up out of the bottomless </a:t>
            </a:r>
            <a:r>
              <a:rPr lang="en-US" sz="6000" dirty="0" smtClean="0">
                <a:solidFill>
                  <a:schemeClr val="tx2"/>
                </a:solidFill>
              </a:rPr>
              <a:t>pit </a:t>
            </a:r>
            <a:r>
              <a:rPr lang="en-US" sz="6000" dirty="0">
                <a:solidFill>
                  <a:schemeClr val="tx2"/>
                </a:solidFill>
              </a:rPr>
              <a:t>will </a:t>
            </a:r>
            <a:r>
              <a:rPr lang="en-US" sz="6000" dirty="0">
                <a:solidFill>
                  <a:srgbClr val="FF0000"/>
                </a:solidFill>
              </a:rPr>
              <a:t>declare war against them</a:t>
            </a:r>
            <a:r>
              <a:rPr lang="en-US" sz="6000" dirty="0">
                <a:solidFill>
                  <a:schemeClr val="tx2"/>
                </a:solidFill>
              </a:rPr>
              <a:t>, and he will conquer them and kill them.</a:t>
            </a:r>
          </a:p>
        </p:txBody>
      </p:sp>
    </p:spTree>
    <p:extLst>
      <p:ext uri="{BB962C8B-B14F-4D97-AF65-F5344CB8AC3E}">
        <p14:creationId xmlns:p14="http://schemas.microsoft.com/office/powerpoint/2010/main" val="24370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/>
              <a:t>  Old and New Testament Banned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4800" dirty="0"/>
              <a:t> “Canon 14. We prohibit also that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the laity </a:t>
            </a:r>
            <a:r>
              <a:rPr lang="en-US" sz="4800" dirty="0">
                <a:solidFill>
                  <a:srgbClr val="FF0000"/>
                </a:solidFill>
              </a:rPr>
              <a:t>should </a:t>
            </a:r>
            <a:r>
              <a:rPr lang="en-US" sz="4800" dirty="0" smtClean="0">
                <a:solidFill>
                  <a:srgbClr val="FF0000"/>
                </a:solidFill>
              </a:rPr>
              <a:t>not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be permitted to have the books of the Old or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New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Testament;</a:t>
            </a:r>
            <a:r>
              <a:rPr lang="en-US" sz="4800" dirty="0"/>
              <a:t> we most strictly forbid their having </a:t>
            </a:r>
            <a:r>
              <a:rPr lang="en-US" sz="4800" dirty="0" smtClean="0"/>
              <a:t>any </a:t>
            </a:r>
            <a:r>
              <a:rPr lang="en-US" sz="4800" dirty="0"/>
              <a:t>translation of these books.”</a:t>
            </a:r>
          </a:p>
          <a:p>
            <a:r>
              <a:rPr lang="en-US" sz="3200" dirty="0"/>
              <a:t>– The Church Council of Toulouse 1229 </a:t>
            </a:r>
            <a:r>
              <a:rPr lang="en-US" sz="3200" dirty="0" smtClean="0"/>
              <a:t>AD Source</a:t>
            </a:r>
            <a:r>
              <a:rPr lang="en-US" sz="3200" dirty="0"/>
              <a:t>: Heresy and Authority in Medieval </a:t>
            </a:r>
            <a:r>
              <a:rPr lang="en-US" sz="3200" dirty="0" smtClean="0"/>
              <a:t>Europe, </a:t>
            </a:r>
            <a:r>
              <a:rPr lang="en-US" sz="3200" dirty="0" err="1" smtClean="0"/>
              <a:t>Scolar</a:t>
            </a:r>
            <a:r>
              <a:rPr lang="en-US" sz="3200" dirty="0" smtClean="0"/>
              <a:t> </a:t>
            </a:r>
            <a:r>
              <a:rPr lang="en-US" sz="3200" dirty="0"/>
              <a:t>Press, London, </a:t>
            </a:r>
            <a:r>
              <a:rPr lang="en-US" sz="3200" dirty="0" smtClean="0"/>
              <a:t>England, copyright </a:t>
            </a:r>
            <a:r>
              <a:rPr lang="en-US" sz="3200" dirty="0"/>
              <a:t>1980 by Edward </a:t>
            </a:r>
            <a:r>
              <a:rPr lang="en-US" sz="3200" dirty="0" smtClean="0"/>
              <a:t>Peters, ISBN </a:t>
            </a:r>
            <a:r>
              <a:rPr lang="en-US" sz="3200" dirty="0"/>
              <a:t>0-85967-621-8, pp. 194-195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  Old and New Testament Banned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5400" dirty="0"/>
              <a:t> “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No one may possess the books of the Old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New Testaments</a:t>
            </a:r>
            <a:r>
              <a:rPr lang="en-US" sz="5400" dirty="0"/>
              <a:t>, and if anyone possesses </a:t>
            </a:r>
            <a:r>
              <a:rPr lang="en-US" sz="5400" dirty="0" smtClean="0"/>
              <a:t>them </a:t>
            </a:r>
            <a:r>
              <a:rPr lang="en-US" sz="5400" dirty="0"/>
              <a:t>he must turn them over to the local bishop </a:t>
            </a:r>
            <a:r>
              <a:rPr lang="en-US" sz="5400" dirty="0" smtClean="0"/>
              <a:t>within </a:t>
            </a:r>
            <a:r>
              <a:rPr lang="en-US" sz="5400" dirty="0"/>
              <a:t>eight days, </a:t>
            </a:r>
            <a:r>
              <a:rPr lang="en-US" sz="5400" dirty="0">
                <a:solidFill>
                  <a:srgbClr val="FF0000"/>
                </a:solidFill>
              </a:rPr>
              <a:t>so that they may be burned</a:t>
            </a:r>
            <a:r>
              <a:rPr lang="en-US" sz="5400" dirty="0"/>
              <a:t>…”</a:t>
            </a:r>
          </a:p>
          <a:p>
            <a:r>
              <a:rPr lang="en-US" sz="3200" dirty="0"/>
              <a:t>– The Church Council of Tarragona 1234 AD; </a:t>
            </a:r>
            <a:r>
              <a:rPr lang="en-US" sz="3200" dirty="0" smtClean="0"/>
              <a:t>2nd </a:t>
            </a:r>
            <a:r>
              <a:rPr lang="en-US" sz="3200" dirty="0"/>
              <a:t>Cannon – Source : D. </a:t>
            </a:r>
            <a:r>
              <a:rPr lang="en-US" sz="3200" dirty="0" err="1"/>
              <a:t>Lortsch</a:t>
            </a:r>
            <a:r>
              <a:rPr lang="en-US" sz="3200" dirty="0"/>
              <a:t>, </a:t>
            </a:r>
            <a:r>
              <a:rPr lang="en-US" sz="3200" dirty="0" err="1" smtClean="0"/>
              <a:t>Historie</a:t>
            </a:r>
            <a:r>
              <a:rPr lang="en-US" sz="3200" dirty="0" smtClean="0"/>
              <a:t> </a:t>
            </a:r>
            <a:r>
              <a:rPr lang="en-US" sz="3200" dirty="0"/>
              <a:t>de la Bible en France, 1910, p.14.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00940" cy="11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 Revelation 11:9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And </a:t>
            </a:r>
            <a:r>
              <a:rPr lang="en-US" sz="6000" dirty="0">
                <a:solidFill>
                  <a:srgbClr val="FF0000"/>
                </a:solidFill>
              </a:rPr>
              <a:t>for three and a half days</a:t>
            </a:r>
            <a:r>
              <a:rPr lang="en-US" sz="6000" dirty="0"/>
              <a:t>, all peoples, tribes, languages, and nations will stare at their bodies. No one will be allowed to bury them.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382" y="0"/>
            <a:ext cx="10515600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St. Bartholomew Massacre</a:t>
            </a:r>
            <a:br>
              <a:rPr lang="en-US" sz="5400" b="1" dirty="0"/>
            </a:br>
            <a:r>
              <a:rPr lang="en-US" sz="5400" b="1" dirty="0"/>
              <a:t>August 24, 1572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167311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</a:t>
            </a:r>
            <a:r>
              <a:rPr lang="en-US" sz="4800" dirty="0">
                <a:solidFill>
                  <a:srgbClr val="FF0000"/>
                </a:solidFill>
              </a:rPr>
              <a:t>king of France</a:t>
            </a:r>
            <a:r>
              <a:rPr lang="en-US" sz="4800" dirty="0"/>
              <a:t>, urged on by </a:t>
            </a:r>
            <a:r>
              <a:rPr lang="en-US" sz="4800" dirty="0" err="1"/>
              <a:t>Romish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FF0000"/>
                </a:solidFill>
              </a:rPr>
              <a:t>priests and prelates</a:t>
            </a:r>
            <a:r>
              <a:rPr lang="en-US" sz="4800" dirty="0"/>
              <a:t>, lent his sanction to the dreadful work. A bell, tolling at dead of night, was </a:t>
            </a:r>
            <a:r>
              <a:rPr lang="en-US" sz="4800" dirty="0">
                <a:solidFill>
                  <a:srgbClr val="FF0000"/>
                </a:solidFill>
              </a:rPr>
              <a:t>a signal for the slaughter</a:t>
            </a:r>
            <a:r>
              <a:rPr lang="en-US" sz="4800" dirty="0"/>
              <a:t>. </a:t>
            </a:r>
            <a:r>
              <a:rPr lang="en-US" sz="4800" dirty="0">
                <a:solidFill>
                  <a:srgbClr val="FF0000"/>
                </a:solidFill>
              </a:rPr>
              <a:t>Protestants by thousands</a:t>
            </a:r>
            <a:r>
              <a:rPr lang="en-US" sz="4800" dirty="0"/>
              <a:t>, sleeping quietly in their homes, trusting to the plighted honor of their king, were dragged forth without a warning and </a:t>
            </a:r>
            <a:r>
              <a:rPr lang="en-US" sz="4800" dirty="0">
                <a:solidFill>
                  <a:srgbClr val="FF0000"/>
                </a:solidFill>
              </a:rPr>
              <a:t>murdered in cold blood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3288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5" y="-573207"/>
            <a:ext cx="11289066" cy="6354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8494" y="5950424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St. Bartholomew </a:t>
            </a:r>
            <a:r>
              <a:rPr lang="en-US" sz="2400" b="1" dirty="0" smtClean="0"/>
              <a:t>Massacre, August </a:t>
            </a:r>
            <a:r>
              <a:rPr lang="en-US" sz="2400" b="1" dirty="0"/>
              <a:t>24, 1572</a:t>
            </a:r>
          </a:p>
        </p:txBody>
      </p:sp>
    </p:spTree>
    <p:extLst>
      <p:ext uri="{BB962C8B-B14F-4D97-AF65-F5344CB8AC3E}">
        <p14:creationId xmlns:p14="http://schemas.microsoft.com/office/powerpoint/2010/main" val="357399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26715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Let us start the Bible study..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1431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532437"/>
          </a:xfrm>
        </p:spPr>
        <p:txBody>
          <a:bodyPr>
            <a:noAutofit/>
          </a:bodyPr>
          <a:lstStyle/>
          <a:p>
            <a:r>
              <a:rPr lang="en-US" sz="4800" dirty="0"/>
              <a:t>The </a:t>
            </a:r>
            <a:r>
              <a:rPr lang="en-US" sz="4800" dirty="0">
                <a:solidFill>
                  <a:srgbClr val="FF0000"/>
                </a:solidFill>
              </a:rPr>
              <a:t>same master spirit </a:t>
            </a:r>
            <a:r>
              <a:rPr lang="en-US" sz="4800" dirty="0"/>
              <a:t>that urged on the </a:t>
            </a:r>
            <a:r>
              <a:rPr lang="en-US" sz="4800" dirty="0">
                <a:solidFill>
                  <a:srgbClr val="FF0000"/>
                </a:solidFill>
              </a:rPr>
              <a:t>St. Bartholomew Massacre</a:t>
            </a:r>
            <a:r>
              <a:rPr lang="en-US" sz="4800" dirty="0"/>
              <a:t> led also in the scenes of the Revolution.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Jesus Christ was declared to be an impostor,</a:t>
            </a:r>
            <a:r>
              <a:rPr lang="en-US" sz="4800" dirty="0"/>
              <a:t> and the rallying cry of the French infidels was,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"Crush the Wretch," meaning Christ.</a:t>
            </a:r>
            <a:r>
              <a:rPr lang="en-US" sz="4800" dirty="0"/>
              <a:t> Heaven-daring blasphemy and abominable wickedness went hand in hand, and the basest of men, the most </a:t>
            </a:r>
            <a:r>
              <a:rPr lang="en-US" sz="4800" dirty="0" smtClean="0"/>
              <a:t>abandoned…</a:t>
            </a:r>
            <a:endParaRPr lang="en-US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/>
              <a:t>Truth Was Casted Down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15046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167311"/>
          </a:xfrm>
        </p:spPr>
        <p:txBody>
          <a:bodyPr>
            <a:noAutofit/>
          </a:bodyPr>
          <a:lstStyle/>
          <a:p>
            <a:r>
              <a:rPr lang="en-US" sz="5400" dirty="0" smtClean="0"/>
              <a:t>… monsters </a:t>
            </a:r>
            <a:r>
              <a:rPr lang="en-US" sz="5400" dirty="0"/>
              <a:t>of cruelty and vice, were most highly exalted. In all this, 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supreme homage was paid to Satan</a:t>
            </a:r>
            <a:r>
              <a:rPr lang="en-US" sz="5400" dirty="0"/>
              <a:t>; while Christ, in His characteristics of truth, purity, and unselfish love, 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was 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crucified</a:t>
            </a:r>
            <a:r>
              <a:rPr lang="en-US" sz="5400" dirty="0" smtClean="0"/>
              <a:t>.</a:t>
            </a:r>
          </a:p>
          <a:p>
            <a:r>
              <a:rPr lang="en-US" dirty="0"/>
              <a:t>http://www.whiteestate.org/books/gc/gc15.html</a:t>
            </a:r>
          </a:p>
          <a:p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/>
              <a:t>Truth Was Cast Down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60970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 Revelation 11:11-12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</p:spPr>
        <p:txBody>
          <a:bodyPr>
            <a:noAutofit/>
          </a:bodyPr>
          <a:lstStyle/>
          <a:p>
            <a:r>
              <a:rPr lang="en-US" sz="5400" dirty="0"/>
              <a:t> 11 </a:t>
            </a:r>
            <a:r>
              <a:rPr lang="en-US" sz="5400" dirty="0">
                <a:solidFill>
                  <a:srgbClr val="FF0000"/>
                </a:solidFill>
              </a:rPr>
              <a:t>But after three and a half days</a:t>
            </a:r>
            <a:r>
              <a:rPr lang="en-US" sz="5400" dirty="0"/>
              <a:t>, God breathed life into them, and </a:t>
            </a:r>
            <a:r>
              <a:rPr lang="en-US" sz="5400" dirty="0">
                <a:solidFill>
                  <a:srgbClr val="FF0000"/>
                </a:solidFill>
              </a:rPr>
              <a:t>they stood up</a:t>
            </a:r>
            <a:r>
              <a:rPr lang="en-US" sz="5400" dirty="0"/>
              <a:t>! Terror struck all who were staring at them. 12 Then a loud voice from heaven called to </a:t>
            </a:r>
            <a:r>
              <a:rPr lang="en-US" sz="5400" dirty="0">
                <a:solidFill>
                  <a:srgbClr val="FF0000"/>
                </a:solidFill>
              </a:rPr>
              <a:t>the two prophets</a:t>
            </a:r>
            <a:r>
              <a:rPr lang="en-US" sz="5400" dirty="0"/>
              <a:t>, “Come up here!” And they rose to heaven in a cloud as their enemies watched.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030" y="146760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After Three </a:t>
            </a:r>
            <a:r>
              <a:rPr lang="en-US" sz="6000" b="1" dirty="0"/>
              <a:t>and a </a:t>
            </a:r>
            <a:r>
              <a:rPr lang="en-US" sz="6000" b="1" dirty="0" smtClean="0"/>
              <a:t>Half Days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2323"/>
            <a:ext cx="12192000" cy="5385677"/>
          </a:xfrm>
        </p:spPr>
        <p:txBody>
          <a:bodyPr>
            <a:noAutofit/>
          </a:bodyPr>
          <a:lstStyle/>
          <a:p>
            <a:r>
              <a:rPr lang="en-US" sz="3800" dirty="0"/>
              <a:t>It was in 1793 that the decrees which abolished the Christian religion and set aside the Bible passed the French Assembly. </a:t>
            </a:r>
            <a:r>
              <a:rPr lang="en-US" sz="3800" b="1" dirty="0">
                <a:solidFill>
                  <a:srgbClr val="FF0000"/>
                </a:solidFill>
              </a:rPr>
              <a:t>Three years and a half later a resolution rescinding these decrees</a:t>
            </a:r>
            <a:r>
              <a:rPr lang="en-US" sz="3800" dirty="0"/>
              <a:t>, thus granting toleration to the Scriptures, was adopted by the same body. The world stood aghast at the enormity of guilt which had resulted from a rejection of the Sacred Oracles, and men recognized the necessity of faith in God and His word as the foundation of virtue and morality</a:t>
            </a:r>
            <a:r>
              <a:rPr lang="en-US" sz="3800" dirty="0" smtClean="0"/>
              <a:t>.</a:t>
            </a:r>
          </a:p>
          <a:p>
            <a:r>
              <a:rPr lang="en-US" sz="2400" b="1" dirty="0"/>
              <a:t>http://www.whiteestate.org/books/gc/gc15.html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5525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 Daniel 4:22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That tree, Your Majesty, is you. For you have grown strong and great; your greatness reaches up to heaven, and your rule to the ends of the earth.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0" y="136478"/>
            <a:ext cx="930558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  The Bible and the French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</p:spPr>
        <p:txBody>
          <a:bodyPr>
            <a:noAutofit/>
          </a:bodyPr>
          <a:lstStyle/>
          <a:p>
            <a:r>
              <a:rPr lang="en-US" sz="5400" dirty="0"/>
              <a:t> The war against the Bible, carried forward for so many centuries in France, culminated in the scenes of the Revolution. That terrible </a:t>
            </a:r>
            <a:r>
              <a:rPr lang="en-US" sz="5400" dirty="0" smtClean="0"/>
              <a:t>out breaking </a:t>
            </a:r>
            <a:r>
              <a:rPr lang="en-US" sz="5400" dirty="0"/>
              <a:t>was but the legitimate </a:t>
            </a:r>
            <a:r>
              <a:rPr lang="en-US" sz="5400" dirty="0">
                <a:solidFill>
                  <a:srgbClr val="FF0000"/>
                </a:solidFill>
              </a:rPr>
              <a:t>result of Rome's suppression of the </a:t>
            </a:r>
            <a:r>
              <a:rPr lang="en-US" sz="5400" dirty="0" smtClean="0">
                <a:solidFill>
                  <a:srgbClr val="FF0000"/>
                </a:solidFill>
              </a:rPr>
              <a:t>Scriptures</a:t>
            </a:r>
            <a:r>
              <a:rPr lang="en-US" sz="5400" dirty="0" smtClean="0"/>
              <a:t>….  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  The Bible and the French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1957538" cy="5167312"/>
          </a:xfrm>
        </p:spPr>
        <p:txBody>
          <a:bodyPr>
            <a:noAutofit/>
          </a:bodyPr>
          <a:lstStyle/>
          <a:p>
            <a:r>
              <a:rPr lang="en-US" sz="5400" dirty="0"/>
              <a:t> </a:t>
            </a:r>
            <a:r>
              <a:rPr lang="en-US" sz="5400" dirty="0" smtClean="0"/>
              <a:t>It </a:t>
            </a:r>
            <a:r>
              <a:rPr lang="en-US" sz="5400" dirty="0"/>
              <a:t>presented the most striking illustration which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the world has ever witnessed of the working out of the papal policy-</a:t>
            </a:r>
            <a:r>
              <a:rPr lang="en-US" sz="5400" dirty="0"/>
              <a:t>- an illustration of the results to which for more than a </a:t>
            </a:r>
            <a:r>
              <a:rPr lang="en-US" sz="5400" dirty="0" smtClean="0"/>
              <a:t>thousand years </a:t>
            </a:r>
            <a:r>
              <a:rPr lang="en-US" sz="5400" dirty="0"/>
              <a:t>the teaching of the Roman Church had been tending</a:t>
            </a:r>
            <a:r>
              <a:rPr lang="en-US" sz="5400" dirty="0" smtClean="0"/>
              <a:t>.</a:t>
            </a:r>
          </a:p>
          <a:p>
            <a:pPr marL="0" indent="0">
              <a:buNone/>
            </a:pPr>
            <a:r>
              <a:rPr lang="en-US" sz="4000" dirty="0"/>
              <a:t>http://www.whiteestate.org/books/gc/gc15.html</a:t>
            </a:r>
          </a:p>
        </p:txBody>
      </p:sp>
    </p:spTree>
    <p:extLst>
      <p:ext uri="{BB962C8B-B14F-4D97-AF65-F5344CB8AC3E}">
        <p14:creationId xmlns:p14="http://schemas.microsoft.com/office/powerpoint/2010/main" val="26849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 Revelation 11:13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At the same time there was a </a:t>
            </a:r>
            <a:r>
              <a:rPr lang="en-US" sz="6000" dirty="0">
                <a:solidFill>
                  <a:srgbClr val="FF0000"/>
                </a:solidFill>
              </a:rPr>
              <a:t>terrible earthquake that destroyed a tenth of the city</a:t>
            </a:r>
            <a:r>
              <a:rPr lang="en-US" sz="6000" dirty="0"/>
              <a:t>. Seven thousand people died in that earthquake, and everyone else was terrified and gave glory to the God of heaven.</a:t>
            </a:r>
          </a:p>
        </p:txBody>
      </p:sp>
    </p:spTree>
    <p:extLst>
      <p:ext uri="{BB962C8B-B14F-4D97-AF65-F5344CB8AC3E}">
        <p14:creationId xmlns:p14="http://schemas.microsoft.com/office/powerpoint/2010/main" val="23451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24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Spiritual </a:t>
            </a:r>
            <a:r>
              <a:rPr lang="en-US" sz="6000" b="1" dirty="0" smtClean="0"/>
              <a:t>Earthquake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1825625"/>
            <a:ext cx="11682484" cy="4738948"/>
          </a:xfrm>
        </p:spPr>
        <p:txBody>
          <a:bodyPr>
            <a:normAutofit lnSpcReduction="10000"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France was shaken as if by an earthquake</a:t>
            </a:r>
            <a:r>
              <a:rPr lang="en-US" sz="5400" dirty="0"/>
              <a:t>. Religion, law, social order, the family, the state, and the church--all were smitten down by the impious hand that had been lifted against the law of God. </a:t>
            </a:r>
            <a:endParaRPr lang="en-US" sz="5400" dirty="0" smtClean="0"/>
          </a:p>
          <a:p>
            <a:r>
              <a:rPr lang="en-US" dirty="0"/>
              <a:t>http://www.whiteestate.org/books/gc/gc15.html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2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7396" y="1408024"/>
            <a:ext cx="9291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Last Week</a:t>
            </a:r>
            <a:r>
              <a:rPr lang="en-US" sz="4800" dirty="0" smtClean="0"/>
              <a:t> Bible Study, we looked at: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787041" y="2967335"/>
            <a:ext cx="661790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Sunday-Sabbath </a:t>
            </a:r>
            <a:endParaRPr lang="en-US" sz="7200" b="1" dirty="0" smtClean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  <a:p>
            <a:pPr algn="ctr"/>
            <a:r>
              <a:rPr lang="en-US" sz="7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Observance</a:t>
            </a:r>
            <a:endParaRPr lang="en-US" sz="72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8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38" y="163772"/>
            <a:ext cx="8779410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Galatians 5:9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600" dirty="0"/>
              <a:t> This </a:t>
            </a:r>
            <a:r>
              <a:rPr lang="en-US" sz="6600" dirty="0">
                <a:solidFill>
                  <a:srgbClr val="FF0000"/>
                </a:solidFill>
              </a:rPr>
              <a:t>false teaching </a:t>
            </a:r>
            <a:r>
              <a:rPr lang="en-US" sz="6600" dirty="0"/>
              <a:t>is like a little yeast that </a:t>
            </a:r>
            <a:r>
              <a:rPr lang="en-US" sz="6600" dirty="0">
                <a:solidFill>
                  <a:srgbClr val="FF0000"/>
                </a:solidFill>
              </a:rPr>
              <a:t>spreads</a:t>
            </a:r>
            <a:r>
              <a:rPr lang="en-US" sz="6600" dirty="0"/>
              <a:t> through the whole batch of dough!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6" y="313898"/>
            <a:ext cx="9301941" cy="61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14:6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And I saw another angel flying through the sky, carrying the eternal Good News to proclaim to the people who belong to this </a:t>
            </a:r>
            <a:r>
              <a:rPr lang="en-US" sz="6000" dirty="0">
                <a:solidFill>
                  <a:srgbClr val="FF0000"/>
                </a:solidFill>
              </a:rPr>
              <a:t>world—to every nation, tribe, language, and people.</a:t>
            </a:r>
          </a:p>
        </p:txBody>
      </p:sp>
    </p:spTree>
    <p:extLst>
      <p:ext uri="{BB962C8B-B14F-4D97-AF65-F5344CB8AC3E}">
        <p14:creationId xmlns:p14="http://schemas.microsoft.com/office/powerpoint/2010/main" val="15233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14:7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4" y="2016883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“</a:t>
            </a:r>
            <a:r>
              <a:rPr lang="en-US" sz="6000" dirty="0">
                <a:solidFill>
                  <a:srgbClr val="FF0000"/>
                </a:solidFill>
              </a:rPr>
              <a:t>Fear God</a:t>
            </a:r>
            <a:r>
              <a:rPr lang="en-US" sz="6000" dirty="0"/>
              <a:t>,” he shouted. “</a:t>
            </a:r>
            <a:r>
              <a:rPr lang="en-US" sz="6000" dirty="0">
                <a:solidFill>
                  <a:srgbClr val="FF0000"/>
                </a:solidFill>
              </a:rPr>
              <a:t>Give glory to him</a:t>
            </a:r>
            <a:r>
              <a:rPr lang="en-US" sz="6000" dirty="0"/>
              <a:t>. For the time has come when he will sit as judge. </a:t>
            </a:r>
            <a:r>
              <a:rPr lang="en-US" sz="6000" dirty="0">
                <a:solidFill>
                  <a:srgbClr val="FF0000"/>
                </a:solidFill>
              </a:rPr>
              <a:t>Worship him </a:t>
            </a:r>
            <a:r>
              <a:rPr lang="en-US" sz="6000" dirty="0"/>
              <a:t>who made the heavens, the earth, the sea, and all the springs of water.”</a:t>
            </a:r>
          </a:p>
        </p:txBody>
      </p:sp>
    </p:spTree>
    <p:extLst>
      <p:ext uri="{BB962C8B-B14F-4D97-AF65-F5344CB8AC3E}">
        <p14:creationId xmlns:p14="http://schemas.microsoft.com/office/powerpoint/2010/main" val="25253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 Revelation 14:8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Then another angel followed him through the sky, shouting, “</a:t>
            </a:r>
            <a:r>
              <a:rPr lang="en-US" sz="6000" dirty="0">
                <a:solidFill>
                  <a:srgbClr val="FF0000"/>
                </a:solidFill>
              </a:rPr>
              <a:t>Babylon is fallen</a:t>
            </a:r>
            <a:r>
              <a:rPr lang="en-US" sz="6000" dirty="0"/>
              <a:t>—that great city is fallen—because </a:t>
            </a:r>
            <a:r>
              <a:rPr lang="en-US" sz="6000" dirty="0">
                <a:solidFill>
                  <a:srgbClr val="FF0000"/>
                </a:solidFill>
              </a:rPr>
              <a:t>she made all the nations </a:t>
            </a:r>
            <a:r>
              <a:rPr lang="en-US" sz="6000" dirty="0"/>
              <a:t>of the world drink the wine of her passionate immorality.”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 Revelation </a:t>
            </a:r>
            <a:r>
              <a:rPr lang="en-US" sz="6600" b="1" dirty="0" smtClean="0"/>
              <a:t>18:2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5400" dirty="0"/>
              <a:t> He gave a mighty shout</a:t>
            </a:r>
            <a:r>
              <a:rPr lang="en-US" sz="5400" dirty="0" smtClean="0"/>
              <a:t>: “</a:t>
            </a:r>
            <a:r>
              <a:rPr lang="en-US" sz="5400" dirty="0">
                <a:solidFill>
                  <a:srgbClr val="FF0000"/>
                </a:solidFill>
              </a:rPr>
              <a:t>Babylon is fallen—that </a:t>
            </a:r>
            <a:r>
              <a:rPr lang="en-US" sz="5400" dirty="0"/>
              <a:t>great city is fallen</a:t>
            </a:r>
            <a:r>
              <a:rPr lang="en-US" sz="5400" dirty="0" smtClean="0"/>
              <a:t>! </a:t>
            </a:r>
            <a:r>
              <a:rPr lang="en-US" sz="5400" dirty="0"/>
              <a:t>She has become a home for </a:t>
            </a:r>
            <a:r>
              <a:rPr lang="en-US" sz="5400" dirty="0" smtClean="0"/>
              <a:t>demons. She </a:t>
            </a:r>
            <a:r>
              <a:rPr lang="en-US" sz="5400" dirty="0"/>
              <a:t>is a hideout for every </a:t>
            </a:r>
            <a:r>
              <a:rPr lang="en-US" sz="5400" dirty="0" smtClean="0"/>
              <a:t>foul </a:t>
            </a:r>
            <a:r>
              <a:rPr lang="en-US" sz="5400" dirty="0"/>
              <a:t>spirit</a:t>
            </a:r>
            <a:r>
              <a:rPr lang="en-US" sz="5400" dirty="0" smtClean="0"/>
              <a:t>, </a:t>
            </a:r>
            <a:r>
              <a:rPr lang="en-US" sz="5400" dirty="0"/>
              <a:t>a hideout for every foul </a:t>
            </a:r>
            <a:r>
              <a:rPr lang="en-US" sz="5400" dirty="0" smtClean="0"/>
              <a:t>vulture </a:t>
            </a:r>
            <a:r>
              <a:rPr lang="en-US" sz="5400" dirty="0"/>
              <a:t>and every foul and dreadful animal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231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 Revelation </a:t>
            </a:r>
            <a:r>
              <a:rPr lang="en-US" sz="6600" b="1" dirty="0" smtClean="0"/>
              <a:t>18:4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Then I heard another voice calling from heaven</a:t>
            </a:r>
            <a:r>
              <a:rPr lang="en-US" sz="6000" dirty="0" smtClean="0"/>
              <a:t>, “</a:t>
            </a:r>
            <a:r>
              <a:rPr lang="en-US" sz="6000" dirty="0">
                <a:solidFill>
                  <a:srgbClr val="FF0000"/>
                </a:solidFill>
              </a:rPr>
              <a:t>Come away from her, my people</a:t>
            </a:r>
            <a:r>
              <a:rPr lang="en-US" sz="6000" dirty="0" smtClean="0"/>
              <a:t>. </a:t>
            </a:r>
            <a:r>
              <a:rPr lang="en-US" sz="6000" dirty="0">
                <a:solidFill>
                  <a:srgbClr val="FF0000"/>
                </a:solidFill>
              </a:rPr>
              <a:t>Do not take part in her sins</a:t>
            </a:r>
            <a:r>
              <a:rPr lang="en-US" sz="6000" dirty="0" smtClean="0">
                <a:solidFill>
                  <a:srgbClr val="FF0000"/>
                </a:solidFill>
              </a:rPr>
              <a:t>,</a:t>
            </a:r>
            <a:r>
              <a:rPr lang="en-US" sz="6000" dirty="0" smtClean="0"/>
              <a:t> </a:t>
            </a:r>
            <a:r>
              <a:rPr lang="en-US" sz="6000" dirty="0"/>
              <a:t>or you will be punished with her.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</a:t>
            </a:r>
            <a:r>
              <a:rPr lang="en-US" sz="6600" b="1" dirty="0" smtClean="0"/>
              <a:t>14:9-10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Then a third angel followed them, shouting, “Anyone </a:t>
            </a:r>
            <a:r>
              <a:rPr lang="en-US" sz="6000" dirty="0">
                <a:solidFill>
                  <a:srgbClr val="FF0000"/>
                </a:solidFill>
              </a:rPr>
              <a:t>who worships the beast</a:t>
            </a:r>
            <a:r>
              <a:rPr lang="en-US" sz="6000" dirty="0"/>
              <a:t> and </a:t>
            </a:r>
            <a:r>
              <a:rPr lang="en-US" sz="6000" dirty="0">
                <a:solidFill>
                  <a:srgbClr val="FF0000"/>
                </a:solidFill>
              </a:rPr>
              <a:t>his statue </a:t>
            </a:r>
            <a:r>
              <a:rPr lang="en-US" sz="6000" dirty="0"/>
              <a:t>or who </a:t>
            </a:r>
            <a:r>
              <a:rPr lang="en-US" sz="6000" dirty="0">
                <a:solidFill>
                  <a:srgbClr val="FF0000"/>
                </a:solidFill>
              </a:rPr>
              <a:t>accepts his mark </a:t>
            </a:r>
            <a:r>
              <a:rPr lang="en-US" sz="6000" dirty="0"/>
              <a:t>on the forehead or on the </a:t>
            </a:r>
            <a:r>
              <a:rPr lang="en-US" sz="6000" dirty="0" smtClean="0"/>
              <a:t>hand…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</a:t>
            </a:r>
            <a:r>
              <a:rPr lang="en-US" sz="6600" b="1" dirty="0" smtClean="0"/>
              <a:t>14:9-10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10 </a:t>
            </a:r>
            <a:r>
              <a:rPr lang="en-US" sz="6000" dirty="0"/>
              <a:t>must </a:t>
            </a:r>
            <a:r>
              <a:rPr lang="en-US" sz="6000" dirty="0">
                <a:solidFill>
                  <a:srgbClr val="FF0000"/>
                </a:solidFill>
              </a:rPr>
              <a:t>drink the wine of God’s anger</a:t>
            </a:r>
            <a:r>
              <a:rPr lang="en-US" sz="6000" dirty="0"/>
              <a:t>. It has been poured full strength into God’s cup of wrath. And they will be tormented with fire and burning sulfur in the presence of the holy angels and the Lamb.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04" y="1282891"/>
            <a:ext cx="10515600" cy="319194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Who or Which Organization is Behind The Change –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chemeClr val="bg1"/>
                </a:solidFill>
              </a:rPr>
              <a:t>The Day of Worship?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92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8" y="236964"/>
            <a:ext cx="8231735" cy="638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14:14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Then I saw a white cloud, and seated on the cloud was </a:t>
            </a:r>
            <a:r>
              <a:rPr lang="en-US" sz="6000" dirty="0">
                <a:solidFill>
                  <a:srgbClr val="FF0000"/>
                </a:solidFill>
              </a:rPr>
              <a:t>someone like the Son of Man</a:t>
            </a:r>
            <a:r>
              <a:rPr lang="en-US" sz="6000" dirty="0" smtClean="0"/>
              <a:t>. </a:t>
            </a:r>
            <a:r>
              <a:rPr lang="en-US" sz="6000" dirty="0"/>
              <a:t>He had a gold crown on his head and a sharp sickle in his hand.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Romans 9:28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For the </a:t>
            </a:r>
            <a:r>
              <a:rPr lang="en-US" sz="6000" dirty="0">
                <a:solidFill>
                  <a:srgbClr val="FF0000"/>
                </a:solidFill>
              </a:rPr>
              <a:t>Lord will carry out his sentence upon the </a:t>
            </a:r>
            <a:r>
              <a:rPr lang="en-US" sz="6000" dirty="0" smtClean="0">
                <a:solidFill>
                  <a:srgbClr val="FF0000"/>
                </a:solidFill>
              </a:rPr>
              <a:t>earth </a:t>
            </a:r>
            <a:r>
              <a:rPr lang="en-US" sz="6000" dirty="0" smtClean="0"/>
              <a:t>quickly </a:t>
            </a:r>
            <a:r>
              <a:rPr lang="en-US" sz="6000" dirty="0"/>
              <a:t>and with finality</a:t>
            </a:r>
            <a:r>
              <a:rPr lang="en-US" sz="6000" dirty="0" smtClean="0"/>
              <a:t>.”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Hosea 4:6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5167312"/>
          </a:xfrm>
        </p:spPr>
        <p:txBody>
          <a:bodyPr>
            <a:noAutofit/>
          </a:bodyPr>
          <a:lstStyle/>
          <a:p>
            <a:r>
              <a:rPr lang="en-US" sz="5400" dirty="0"/>
              <a:t> My people are being </a:t>
            </a:r>
            <a:r>
              <a:rPr lang="en-US" sz="5400" dirty="0" smtClean="0"/>
              <a:t>destroyed </a:t>
            </a:r>
            <a:r>
              <a:rPr lang="en-US" sz="5400" dirty="0">
                <a:solidFill>
                  <a:srgbClr val="FF0000"/>
                </a:solidFill>
              </a:rPr>
              <a:t>because they don’t know </a:t>
            </a:r>
            <a:r>
              <a:rPr lang="en-US" sz="5400" dirty="0" smtClean="0">
                <a:solidFill>
                  <a:srgbClr val="FF0000"/>
                </a:solidFill>
              </a:rPr>
              <a:t>me</a:t>
            </a:r>
            <a:r>
              <a:rPr lang="en-US" sz="5400" dirty="0" smtClean="0"/>
              <a:t>. Since </a:t>
            </a:r>
            <a:r>
              <a:rPr lang="en-US" sz="5400" dirty="0"/>
              <a:t>you priests refuse to know me</a:t>
            </a:r>
            <a:r>
              <a:rPr lang="en-US" sz="5400" dirty="0" smtClean="0"/>
              <a:t>, </a:t>
            </a:r>
            <a:r>
              <a:rPr lang="en-US" sz="5400" dirty="0"/>
              <a:t>I refuse to recognize you as my </a:t>
            </a:r>
            <a:r>
              <a:rPr lang="en-US" sz="5400" dirty="0" smtClean="0"/>
              <a:t>priests. Since </a:t>
            </a:r>
            <a:r>
              <a:rPr lang="en-US" sz="5400" dirty="0">
                <a:solidFill>
                  <a:srgbClr val="FF0000"/>
                </a:solidFill>
              </a:rPr>
              <a:t>you have forgotten the laws of your God</a:t>
            </a:r>
            <a:r>
              <a:rPr lang="en-US" sz="5400" dirty="0" smtClean="0"/>
              <a:t>, </a:t>
            </a:r>
            <a:r>
              <a:rPr lang="en-US" sz="5400" dirty="0"/>
              <a:t>I will forget to bless your children.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98" y="177421"/>
            <a:ext cx="9865346" cy="65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John 10:27  </a:t>
            </a:r>
            <a:r>
              <a:rPr lang="en-US" sz="7200" b="1" dirty="0" smtClean="0"/>
              <a:t>(NLT)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7200" dirty="0"/>
              <a:t> My sheep </a:t>
            </a:r>
            <a:r>
              <a:rPr lang="en-US" sz="7200" dirty="0">
                <a:solidFill>
                  <a:srgbClr val="FF0000"/>
                </a:solidFill>
              </a:rPr>
              <a:t>listen to my voice</a:t>
            </a:r>
            <a:r>
              <a:rPr lang="en-US" sz="7200" dirty="0"/>
              <a:t>; I know them, and </a:t>
            </a:r>
            <a:r>
              <a:rPr lang="en-US" sz="7200" dirty="0">
                <a:solidFill>
                  <a:srgbClr val="FF0000"/>
                </a:solidFill>
              </a:rPr>
              <a:t>they follow me</a:t>
            </a:r>
            <a:r>
              <a:rPr lang="en-US" sz="7200" dirty="0"/>
              <a:t>.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John 15:11  </a:t>
            </a:r>
            <a:r>
              <a:rPr lang="en-US" sz="7200" b="1" dirty="0" smtClean="0"/>
              <a:t>(NLT)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600" dirty="0"/>
              <a:t> I have told you these things so that you will be </a:t>
            </a:r>
            <a:r>
              <a:rPr lang="en-US" sz="6600" dirty="0">
                <a:solidFill>
                  <a:srgbClr val="FF0000"/>
                </a:solidFill>
              </a:rPr>
              <a:t>filled with my joy</a:t>
            </a:r>
            <a:r>
              <a:rPr lang="en-US" sz="6600" dirty="0"/>
              <a:t>. Yes, your joy will overflow!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1 Corinthians 15:57  </a:t>
            </a:r>
            <a:r>
              <a:rPr lang="en-US" sz="7200" b="1" dirty="0" smtClean="0"/>
              <a:t>(NLT)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600" dirty="0"/>
              <a:t> But thank God! </a:t>
            </a:r>
            <a:r>
              <a:rPr lang="en-US" sz="6600" dirty="0">
                <a:solidFill>
                  <a:srgbClr val="FF0000"/>
                </a:solidFill>
              </a:rPr>
              <a:t>He gives us victory over sin and death </a:t>
            </a:r>
            <a:r>
              <a:rPr lang="en-US" sz="6600" dirty="0"/>
              <a:t>through our Lord Jesus Christ.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0241"/>
            <a:ext cx="10515600" cy="454914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END  - </a:t>
            </a:r>
            <a:br>
              <a:rPr lang="en-US" sz="6600" b="1" dirty="0" smtClean="0"/>
            </a:br>
            <a:r>
              <a:rPr lang="en-US" sz="6600" b="1" dirty="0" smtClean="0"/>
              <a:t>I am ready to answer any question you may have.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2897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26715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Let us Pray</a:t>
            </a:r>
            <a:br>
              <a:rPr lang="en-US" sz="11500" dirty="0" smtClean="0"/>
            </a:br>
            <a:r>
              <a:rPr lang="en-US" sz="11500" dirty="0" smtClean="0"/>
              <a:t>to close the Bible study.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0997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5" y="565485"/>
            <a:ext cx="12118434" cy="57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151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5" y="739302"/>
            <a:ext cx="11880715" cy="5350213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</a:rPr>
              <a:t>Don’t Be Afraid to Follow Jesus!</a:t>
            </a:r>
            <a:r>
              <a:rPr lang="en-US" sz="6600" b="1" dirty="0" smtClean="0">
                <a:solidFill>
                  <a:srgbClr val="FFFF00"/>
                </a:solidFill>
              </a:rPr>
              <a:t/>
            </a:r>
            <a:br>
              <a:rPr lang="en-US" sz="6600" b="1" dirty="0" smtClean="0">
                <a:solidFill>
                  <a:srgbClr val="FFFF00"/>
                </a:solidFill>
              </a:rPr>
            </a:br>
            <a:r>
              <a:rPr lang="en-US" sz="6600" b="1" dirty="0" smtClean="0">
                <a:solidFill>
                  <a:srgbClr val="FFFF00"/>
                </a:solidFill>
              </a:rPr>
              <a:t/>
            </a:r>
            <a:br>
              <a:rPr lang="en-US" sz="6600" b="1" dirty="0" smtClean="0">
                <a:solidFill>
                  <a:srgbClr val="FFFF00"/>
                </a:solidFill>
              </a:rPr>
            </a:br>
            <a:r>
              <a:rPr lang="en-US" sz="6600" b="1" dirty="0" smtClean="0">
                <a:solidFill>
                  <a:srgbClr val="FFFF00"/>
                </a:solidFill>
              </a:rPr>
              <a:t>“If you love Him, keep His commandments”</a:t>
            </a:r>
            <a:br>
              <a:rPr lang="en-US" sz="6600" b="1" dirty="0" smtClean="0">
                <a:solidFill>
                  <a:srgbClr val="FFFF00"/>
                </a:solidFill>
              </a:rPr>
            </a:b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332" y="2967335"/>
            <a:ext cx="837133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Two World-Wide </a:t>
            </a:r>
          </a:p>
          <a:p>
            <a:pPr algn="ctr"/>
            <a:r>
              <a:rPr lang="en-US" sz="7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Movements Unveiled</a:t>
            </a:r>
            <a:endParaRPr lang="en-US" sz="72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5741" y="1481047"/>
            <a:ext cx="8184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Tonight’s Bible Study</a:t>
            </a:r>
            <a:r>
              <a:rPr lang="en-US" sz="72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071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3" y="145063"/>
            <a:ext cx="8980193" cy="65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0" y="136478"/>
            <a:ext cx="930558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7580</TotalTime>
  <Words>763</Words>
  <Application>Microsoft Office PowerPoint</Application>
  <PresentationFormat>Custom</PresentationFormat>
  <Paragraphs>97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The study will begin at 7:30 PM</vt:lpstr>
      <vt:lpstr>Let us Pray and then start the Bible study..</vt:lpstr>
      <vt:lpstr>Let us start the Bible study..</vt:lpstr>
      <vt:lpstr>PowerPoint Presentation</vt:lpstr>
      <vt:lpstr>Who or Which Organization is Behind The Change –  The Day of Worship?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first lesson for tonight:</vt:lpstr>
      <vt:lpstr>PowerPoint Presentation</vt:lpstr>
      <vt:lpstr>Daniel 7:25  (NLT)</vt:lpstr>
      <vt:lpstr>1260 Years</vt:lpstr>
      <vt:lpstr>Revelation 11:1-3  (NLT)</vt:lpstr>
      <vt:lpstr>Revelation 11:1-3  (NLT)</vt:lpstr>
      <vt:lpstr>1260 Years</vt:lpstr>
      <vt:lpstr>Revelation 11:3-4  (NLT)</vt:lpstr>
      <vt:lpstr>The Two Witnesses</vt:lpstr>
      <vt:lpstr>Revelation 11:7  (NLT)</vt:lpstr>
      <vt:lpstr>  Old and New Testament Banned</vt:lpstr>
      <vt:lpstr>  Old and New Testament Banned</vt:lpstr>
      <vt:lpstr>PowerPoint Presentation</vt:lpstr>
      <vt:lpstr> Revelation 11:9 (NLT)</vt:lpstr>
      <vt:lpstr>St. Bartholomew Massacre August 24, 1572</vt:lpstr>
      <vt:lpstr>PowerPoint Presentation</vt:lpstr>
      <vt:lpstr>PowerPoint Presentation</vt:lpstr>
      <vt:lpstr>PowerPoint Presentation</vt:lpstr>
      <vt:lpstr> Revelation 11:11-12 (NLT)</vt:lpstr>
      <vt:lpstr>After Three and a Half Days</vt:lpstr>
      <vt:lpstr> Daniel 4:22 (NLT)</vt:lpstr>
      <vt:lpstr>PowerPoint Presentation</vt:lpstr>
      <vt:lpstr>  The Bible and the French Revolution</vt:lpstr>
      <vt:lpstr>  The Bible and the French Revolution</vt:lpstr>
      <vt:lpstr> Revelation 11:13 (NLT)</vt:lpstr>
      <vt:lpstr>Spiritual Earthquake</vt:lpstr>
      <vt:lpstr>PowerPoint Presentation</vt:lpstr>
      <vt:lpstr>Galatians 5:9  (NLT)</vt:lpstr>
      <vt:lpstr>PowerPoint Presentation</vt:lpstr>
      <vt:lpstr>Revelation 14:6  (NLT)</vt:lpstr>
      <vt:lpstr>Revelation 14:7  (NLT)</vt:lpstr>
      <vt:lpstr> Revelation 14:8 (NLT)</vt:lpstr>
      <vt:lpstr> Revelation 18:2 (NLT)</vt:lpstr>
      <vt:lpstr> Revelation 18:4  (NLT)</vt:lpstr>
      <vt:lpstr>Revelation 14:9-10  (NLT)</vt:lpstr>
      <vt:lpstr>Revelation 14:9-10  (NLT)</vt:lpstr>
      <vt:lpstr>PowerPoint Presentation</vt:lpstr>
      <vt:lpstr>Revelation 14:14  (NLT)</vt:lpstr>
      <vt:lpstr>Romans 9:28  (NLT)</vt:lpstr>
      <vt:lpstr>Hosea 4:6  (NLT)</vt:lpstr>
      <vt:lpstr>PowerPoint Presentation</vt:lpstr>
      <vt:lpstr>John 10:27  (NLT)</vt:lpstr>
      <vt:lpstr>John 15:11  (NLT)</vt:lpstr>
      <vt:lpstr>1 Corinthians 15:57  (NLT)</vt:lpstr>
      <vt:lpstr>END  -  I am ready to answer any question you may have.</vt:lpstr>
      <vt:lpstr>Let us Pray to close the Bible study.</vt:lpstr>
      <vt:lpstr>Don’t Be Afraid to Follow Jesus!  “If you love Him, keep His commandments”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carlfost@yahoo.com</dc:creator>
  <cp:lastModifiedBy>HP</cp:lastModifiedBy>
  <cp:revision>448</cp:revision>
  <dcterms:created xsi:type="dcterms:W3CDTF">2018-04-10T16:16:30Z</dcterms:created>
  <dcterms:modified xsi:type="dcterms:W3CDTF">2018-11-03T01:12:34Z</dcterms:modified>
</cp:coreProperties>
</file>